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68" r:id="rId4"/>
    <p:sldId id="259" r:id="rId5"/>
    <p:sldId id="260" r:id="rId6"/>
    <p:sldId id="261" r:id="rId7"/>
    <p:sldId id="262" r:id="rId8"/>
    <p:sldId id="270" r:id="rId9"/>
    <p:sldId id="263" r:id="rId10"/>
    <p:sldId id="264" r:id="rId11"/>
    <p:sldId id="271" r:id="rId12"/>
    <p:sldId id="265" r:id="rId13"/>
    <p:sldId id="266" r:id="rId14"/>
    <p:sldId id="267" r:id="rId15"/>
    <p:sldId id="272" r:id="rId16"/>
    <p:sldId id="273" r:id="rId1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6C49"/>
    <a:srgbClr val="F7EEE7"/>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8"/>
    <p:restoredTop sz="68010"/>
  </p:normalViewPr>
  <p:slideViewPr>
    <p:cSldViewPr snapToGrid="0" snapToObjects="1">
      <p:cViewPr>
        <p:scale>
          <a:sx n="273" d="100"/>
          <a:sy n="273" d="100"/>
        </p:scale>
        <p:origin x="196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5983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sz="1200" b="1" kern="1200" dirty="0">
                <a:solidFill>
                  <a:schemeClr val="tx1"/>
                </a:solidFill>
                <a:effectLst/>
                <a:latin typeface="+mn-lt"/>
                <a:ea typeface="+mn-ea"/>
                <a:cs typeface="+mn-cs"/>
              </a:rPr>
              <a:t>Slide 1 — Title Slide</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45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Good afternoon, distinguished colleagues and conference participants.</a:t>
            </a:r>
          </a:p>
          <a:p>
            <a:r>
              <a:rPr lang="en-SK" sz="1200" kern="1200" dirty="0">
                <a:solidFill>
                  <a:schemeClr val="tx1"/>
                </a:solidFill>
                <a:effectLst/>
                <a:latin typeface="+mn-lt"/>
                <a:ea typeface="+mn-ea"/>
                <a:cs typeface="+mn-cs"/>
              </a:rPr>
              <a:t>My name is Oleksii Ilchenko, and on behalf of our research team — Yuliia Fedorova, Denys Kovalenko, Juraj Mikuš, and myself — I am pleased to present our study entitled </a:t>
            </a:r>
            <a:r>
              <a:rPr lang="en-SK" sz="1200" b="1" kern="1200" dirty="0">
                <a:solidFill>
                  <a:schemeClr val="tx1"/>
                </a:solidFill>
                <a:effectLst/>
                <a:latin typeface="+mn-lt"/>
                <a:ea typeface="+mn-ea"/>
                <a:cs typeface="+mn-cs"/>
              </a:rPr>
              <a:t>“Sustainable Learning Ecosystems for Human-Centered AI in Intergenerational Digital Workspaces.”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Our research focuses on an important question: as artificial intelligence increasingly transforms work, how can we ensure that people continue to learn, collaborate, and make responsible decisions together with AI systems?</a:t>
            </a:r>
          </a:p>
          <a:p>
            <a:r>
              <a:rPr lang="en-SK" sz="1200" kern="1200" dirty="0">
                <a:solidFill>
                  <a:schemeClr val="tx1"/>
                </a:solidFill>
                <a:effectLst/>
                <a:latin typeface="+mn-lt"/>
                <a:ea typeface="+mn-ea"/>
                <a:cs typeface="+mn-cs"/>
              </a:rPr>
              <a:t>We propose a conceptual framework that connects human-centered AI, continuous learning, emotional intelligence, intergenerational collaboration, higher education, and workplace processes.</a:t>
            </a:r>
          </a:p>
          <a:p>
            <a:endParaRPr lang="en-SK"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sz="1200" b="1" kern="1200" dirty="0">
                <a:solidFill>
                  <a:schemeClr val="tx1"/>
                </a:solidFill>
                <a:effectLst/>
                <a:latin typeface="+mn-lt"/>
                <a:ea typeface="+mn-ea"/>
                <a:cs typeface="+mn-cs"/>
              </a:rPr>
              <a:t>Slide 10 — Higher Education and Workplace Bridge</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1 minute 20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Universities have an important role in preparing people for AI-augmented workplaces.</a:t>
            </a:r>
          </a:p>
          <a:p>
            <a:r>
              <a:rPr lang="en-SK" sz="1200" kern="1200" dirty="0">
                <a:solidFill>
                  <a:schemeClr val="tx1"/>
                </a:solidFill>
                <a:effectLst/>
                <a:latin typeface="+mn-lt"/>
                <a:ea typeface="+mn-ea"/>
                <a:cs typeface="+mn-cs"/>
              </a:rPr>
              <a:t>Students should learn not only how to use AI tools, but also how to interpret AI outputs, work with data, question recommendations, collaborate responsibly, and understand the human and ethical dimensions of intelligent technologies.</a:t>
            </a:r>
          </a:p>
          <a:p>
            <a:r>
              <a:rPr lang="en-SK" sz="1200" kern="1200" dirty="0">
                <a:solidFill>
                  <a:schemeClr val="tx1"/>
                </a:solidFill>
                <a:effectLst/>
                <a:latin typeface="+mn-lt"/>
                <a:ea typeface="+mn-ea"/>
                <a:cs typeface="+mn-cs"/>
              </a:rPr>
              <a:t>This can be supported through applied curricula, simulation labs, project-based learning, industry cases, and research cooperation.</a:t>
            </a:r>
          </a:p>
          <a:p>
            <a:r>
              <a:rPr lang="en-SK" sz="1200" kern="1200" dirty="0">
                <a:solidFill>
                  <a:schemeClr val="tx1"/>
                </a:solidFill>
                <a:effectLst/>
                <a:latin typeface="+mn-lt"/>
                <a:ea typeface="+mn-ea"/>
                <a:cs typeface="+mn-cs"/>
              </a:rPr>
              <a:t>At the same time, organizations provide valuable feedback to universities. Real workplace processes generate data, practical challenges, competence requirements, and new research questions.</a:t>
            </a:r>
          </a:p>
          <a:p>
            <a:r>
              <a:rPr lang="en-SK" sz="1200" kern="1200" dirty="0">
                <a:solidFill>
                  <a:schemeClr val="tx1"/>
                </a:solidFill>
                <a:effectLst/>
                <a:latin typeface="+mn-lt"/>
                <a:ea typeface="+mn-ea"/>
                <a:cs typeface="+mn-cs"/>
              </a:rPr>
              <a:t>Therefore, the relationship should be two-directional.</a:t>
            </a:r>
          </a:p>
          <a:p>
            <a:r>
              <a:rPr lang="en-SK" sz="1200" kern="1200" dirty="0">
                <a:solidFill>
                  <a:schemeClr val="tx1"/>
                </a:solidFill>
                <a:effectLst/>
                <a:latin typeface="+mn-lt"/>
                <a:ea typeface="+mn-ea"/>
                <a:cs typeface="+mn-cs"/>
              </a:rPr>
              <a:t>Universities prepare professionals for AI-supported work, while organizations continue their learning through workflow analytics, on-the-job development, and human reflection.</a:t>
            </a:r>
          </a:p>
          <a:p>
            <a:r>
              <a:rPr lang="en-SK" sz="1200" kern="1200" dirty="0">
                <a:solidFill>
                  <a:schemeClr val="tx1"/>
                </a:solidFill>
                <a:effectLst/>
                <a:latin typeface="+mn-lt"/>
                <a:ea typeface="+mn-ea"/>
                <a:cs typeface="+mn-cs"/>
              </a:rPr>
              <a:t>This feedback cycle connects work execution, process data, AI analytics, human interpretation, and continuous improvement.</a:t>
            </a:r>
          </a:p>
          <a:p>
            <a:r>
              <a:rPr lang="en-SK" sz="1200" kern="1200" dirty="0">
                <a:solidFill>
                  <a:schemeClr val="tx1"/>
                </a:solidFill>
                <a:effectLst/>
                <a:latin typeface="+mn-lt"/>
                <a:ea typeface="+mn-ea"/>
                <a:cs typeface="+mn-cs"/>
              </a:rPr>
              <a:t>Such a bridge is important because AI-related competencies must evolve throughout professional life.</a:t>
            </a:r>
          </a:p>
          <a:p>
            <a:endParaRPr lang="en-SK"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020C7-0D3E-E9A1-B8A0-F1FD42157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AB3DEF-2B61-05F5-2595-41E9737AAA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F6F45A-1953-3498-7B8C-C1DA68E6BC68}"/>
              </a:ext>
            </a:extLst>
          </p:cNvPr>
          <p:cNvSpPr>
            <a:spLocks noGrp="1"/>
          </p:cNvSpPr>
          <p:nvPr>
            <p:ph type="body" idx="1"/>
          </p:nvPr>
        </p:nvSpPr>
        <p:spPr/>
        <p:txBody>
          <a:bodyPr/>
          <a:lstStyle/>
          <a:p>
            <a:r>
              <a:rPr lang="en-SK" sz="1200" b="1" kern="1200" dirty="0">
                <a:solidFill>
                  <a:schemeClr val="tx1"/>
                </a:solidFill>
                <a:effectLst/>
                <a:latin typeface="+mn-lt"/>
                <a:ea typeface="+mn-ea"/>
                <a:cs typeface="+mn-cs"/>
              </a:rPr>
              <a:t>Slide 11 — Methodological Approach</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55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Our research is conceptual and interdisciplinary.</a:t>
            </a:r>
          </a:p>
          <a:p>
            <a:r>
              <a:rPr lang="en-SK" sz="1200" kern="1200" dirty="0">
                <a:solidFill>
                  <a:schemeClr val="tx1"/>
                </a:solidFill>
                <a:effectLst/>
                <a:latin typeface="+mn-lt"/>
                <a:ea typeface="+mn-ea"/>
                <a:cs typeface="+mn-cs"/>
              </a:rPr>
              <a:t>We do not present results from a completed empirical experiment. Instead, we synthesise existing research from several fields: AI adoption, AI in education, workplace learning, human-centered AI, emotional intelligence, intergenerational collaboration, and Business Process Management.</a:t>
            </a:r>
          </a:p>
          <a:p>
            <a:r>
              <a:rPr lang="en-SK" sz="1200" kern="1200" dirty="0">
                <a:solidFill>
                  <a:schemeClr val="tx1"/>
                </a:solidFill>
                <a:effectLst/>
                <a:latin typeface="+mn-lt"/>
                <a:ea typeface="+mn-ea"/>
                <a:cs typeface="+mn-cs"/>
              </a:rPr>
              <a:t>Based on this literature analysis, we developed the Sustainable Learning Ecosystem framework, identified its main components, and proposed an implementation path.</a:t>
            </a:r>
          </a:p>
          <a:p>
            <a:r>
              <a:rPr lang="en-SK" sz="1200" kern="1200" dirty="0">
                <a:solidFill>
                  <a:schemeClr val="tx1"/>
                </a:solidFill>
                <a:effectLst/>
                <a:latin typeface="+mn-lt"/>
                <a:ea typeface="+mn-ea"/>
                <a:cs typeface="+mn-cs"/>
              </a:rPr>
              <a:t>This is important to clarify because our contribution is currently framework-building.</a:t>
            </a:r>
          </a:p>
          <a:p>
            <a:r>
              <a:rPr lang="en-SK" sz="1200" kern="1200" dirty="0">
                <a:solidFill>
                  <a:schemeClr val="tx1"/>
                </a:solidFill>
                <a:effectLst/>
                <a:latin typeface="+mn-lt"/>
                <a:ea typeface="+mn-ea"/>
                <a:cs typeface="+mn-cs"/>
              </a:rPr>
              <a:t>The next research stage will involve empirical validation in real educational and organizational settings, where the influence of the ecosystem on learning, collaboration, trust, and workplace outcomes can be measured.</a:t>
            </a:r>
          </a:p>
          <a:p>
            <a:endParaRPr lang="en-US" dirty="0"/>
          </a:p>
        </p:txBody>
      </p:sp>
      <p:sp>
        <p:nvSpPr>
          <p:cNvPr id="4" name="Slide Number Placeholder 3">
            <a:extLst>
              <a:ext uri="{FF2B5EF4-FFF2-40B4-BE49-F238E27FC236}">
                <a16:creationId xmlns:a16="http://schemas.microsoft.com/office/drawing/2014/main" id="{4858D9FD-597C-2A9E-6BD6-00055406E538}"/>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765349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sz="1200" b="1" kern="1200" dirty="0">
                <a:solidFill>
                  <a:schemeClr val="tx1"/>
                </a:solidFill>
                <a:effectLst/>
                <a:latin typeface="+mn-lt"/>
                <a:ea typeface="+mn-ea"/>
                <a:cs typeface="+mn-cs"/>
              </a:rPr>
              <a:t>Slide 12 — Six-Stage Implementation Approach</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1 minute 50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To make the conceptual model more practical, we propose a six-stage implementation approach.</a:t>
            </a:r>
          </a:p>
          <a:p>
            <a:r>
              <a:rPr lang="en-SK" sz="1200" kern="1200" dirty="0">
                <a:solidFill>
                  <a:schemeClr val="tx1"/>
                </a:solidFill>
                <a:effectLst/>
                <a:latin typeface="+mn-lt"/>
                <a:ea typeface="+mn-ea"/>
                <a:cs typeface="+mn-cs"/>
              </a:rPr>
              <a:t>The first stage is </a:t>
            </a:r>
            <a:r>
              <a:rPr lang="en-SK" sz="1200" b="1" kern="1200" dirty="0">
                <a:solidFill>
                  <a:schemeClr val="tx1"/>
                </a:solidFill>
                <a:effectLst/>
                <a:latin typeface="+mn-lt"/>
                <a:ea typeface="+mn-ea"/>
                <a:cs typeface="+mn-cs"/>
              </a:rPr>
              <a:t>Assess Environment</a:t>
            </a:r>
            <a:r>
              <a:rPr lang="en-SK" sz="1200" kern="1200" dirty="0">
                <a:solidFill>
                  <a:schemeClr val="tx1"/>
                </a:solidFill>
                <a:effectLst/>
                <a:latin typeface="+mn-lt"/>
                <a:ea typeface="+mn-ea"/>
                <a:cs typeface="+mn-cs"/>
              </a:rPr>
              <a:t>. Organizations or universities should evaluate their existing digital tools, learning practices, AI readiness, and collaboration challenges.</a:t>
            </a:r>
          </a:p>
          <a:p>
            <a:r>
              <a:rPr lang="en-SK" sz="1200" kern="1200" dirty="0">
                <a:solidFill>
                  <a:schemeClr val="tx1"/>
                </a:solidFill>
                <a:effectLst/>
                <a:latin typeface="+mn-lt"/>
                <a:ea typeface="+mn-ea"/>
                <a:cs typeface="+mn-cs"/>
              </a:rPr>
              <a:t>The second stage is </a:t>
            </a:r>
            <a:r>
              <a:rPr lang="en-SK" sz="1200" b="1" kern="1200" dirty="0">
                <a:solidFill>
                  <a:schemeClr val="tx1"/>
                </a:solidFill>
                <a:effectLst/>
                <a:latin typeface="+mn-lt"/>
                <a:ea typeface="+mn-ea"/>
                <a:cs typeface="+mn-cs"/>
              </a:rPr>
              <a:t>Integrate Processes</a:t>
            </a:r>
            <a:r>
              <a:rPr lang="en-SK" sz="1200" kern="1200" dirty="0">
                <a:solidFill>
                  <a:schemeClr val="tx1"/>
                </a:solidFill>
                <a:effectLst/>
                <a:latin typeface="+mn-lt"/>
                <a:ea typeface="+mn-ea"/>
                <a:cs typeface="+mn-cs"/>
              </a:rPr>
              <a:t>. AI-supported learning should become part of real workflows rather than remain an isolated technical solution.</a:t>
            </a:r>
          </a:p>
          <a:p>
            <a:r>
              <a:rPr lang="en-SK" sz="1200" kern="1200" dirty="0">
                <a:solidFill>
                  <a:schemeClr val="tx1"/>
                </a:solidFill>
                <a:effectLst/>
                <a:latin typeface="+mn-lt"/>
                <a:ea typeface="+mn-ea"/>
                <a:cs typeface="+mn-cs"/>
              </a:rPr>
              <a:t>The third stage is </a:t>
            </a:r>
            <a:r>
              <a:rPr lang="en-SK" sz="1200" b="1" kern="1200" dirty="0">
                <a:solidFill>
                  <a:schemeClr val="tx1"/>
                </a:solidFill>
                <a:effectLst/>
                <a:latin typeface="+mn-lt"/>
                <a:ea typeface="+mn-ea"/>
                <a:cs typeface="+mn-cs"/>
              </a:rPr>
              <a:t>Establish Interfaces</a:t>
            </a:r>
            <a:r>
              <a:rPr lang="en-SK" sz="1200" kern="1200" dirty="0">
                <a:solidFill>
                  <a:schemeClr val="tx1"/>
                </a:solidFill>
                <a:effectLst/>
                <a:latin typeface="+mn-lt"/>
                <a:ea typeface="+mn-ea"/>
                <a:cs typeface="+mn-cs"/>
              </a:rPr>
              <a:t>. Employees need transparent, human-centered ways to interpret AI recommendations, understand context, provide feedback, and exercise professional judgment.</a:t>
            </a:r>
          </a:p>
          <a:p>
            <a:r>
              <a:rPr lang="en-SK" sz="1200" kern="1200" dirty="0">
                <a:solidFill>
                  <a:schemeClr val="tx1"/>
                </a:solidFill>
                <a:effectLst/>
                <a:latin typeface="+mn-lt"/>
                <a:ea typeface="+mn-ea"/>
                <a:cs typeface="+mn-cs"/>
              </a:rPr>
              <a:t>The fourth stage is </a:t>
            </a:r>
            <a:r>
              <a:rPr lang="en-SK" sz="1200" b="1" kern="1200" dirty="0">
                <a:solidFill>
                  <a:schemeClr val="tx1"/>
                </a:solidFill>
                <a:effectLst/>
                <a:latin typeface="+mn-lt"/>
                <a:ea typeface="+mn-ea"/>
                <a:cs typeface="+mn-cs"/>
              </a:rPr>
              <a:t>Support Exchange</a:t>
            </a:r>
            <a:r>
              <a:rPr lang="en-SK" sz="1200" kern="1200" dirty="0">
                <a:solidFill>
                  <a:schemeClr val="tx1"/>
                </a:solidFill>
                <a:effectLst/>
                <a:latin typeface="+mn-lt"/>
                <a:ea typeface="+mn-ea"/>
                <a:cs typeface="+mn-cs"/>
              </a:rPr>
              <a:t>. Organizations should create opportunities for intergenerational mentoring, knowledge sharing, collaborative problem-solving, and reflective learning.</a:t>
            </a:r>
          </a:p>
          <a:p>
            <a:r>
              <a:rPr lang="en-SK" sz="1200" kern="1200" dirty="0">
                <a:solidFill>
                  <a:schemeClr val="tx1"/>
                </a:solidFill>
                <a:effectLst/>
                <a:latin typeface="+mn-lt"/>
                <a:ea typeface="+mn-ea"/>
                <a:cs typeface="+mn-cs"/>
              </a:rPr>
              <a:t>The fifth stage is </a:t>
            </a:r>
            <a:r>
              <a:rPr lang="en-SK" sz="1200" b="1" kern="1200" dirty="0">
                <a:solidFill>
                  <a:schemeClr val="tx1"/>
                </a:solidFill>
                <a:effectLst/>
                <a:latin typeface="+mn-lt"/>
                <a:ea typeface="+mn-ea"/>
                <a:cs typeface="+mn-cs"/>
              </a:rPr>
              <a:t>Bridge Higher Education and Work</a:t>
            </a:r>
            <a:r>
              <a:rPr lang="en-SK" sz="1200" kern="1200" dirty="0">
                <a:solidFill>
                  <a:schemeClr val="tx1"/>
                </a:solidFill>
                <a:effectLst/>
                <a:latin typeface="+mn-lt"/>
                <a:ea typeface="+mn-ea"/>
                <a:cs typeface="+mn-cs"/>
              </a:rPr>
              <a:t>. Universities and organizations can cooperate through simulations, applied courses, joint research, industry datasets, and real professional cases.</a:t>
            </a:r>
          </a:p>
          <a:p>
            <a:r>
              <a:rPr lang="en-SK" sz="1200" kern="1200" dirty="0">
                <a:solidFill>
                  <a:schemeClr val="tx1"/>
                </a:solidFill>
                <a:effectLst/>
                <a:latin typeface="+mn-lt"/>
                <a:ea typeface="+mn-ea"/>
                <a:cs typeface="+mn-cs"/>
              </a:rPr>
              <a:t>The sixth stage is </a:t>
            </a:r>
            <a:r>
              <a:rPr lang="en-SK" sz="1200" b="1" kern="1200" dirty="0">
                <a:solidFill>
                  <a:schemeClr val="tx1"/>
                </a:solidFill>
                <a:effectLst/>
                <a:latin typeface="+mn-lt"/>
                <a:ea typeface="+mn-ea"/>
                <a:cs typeface="+mn-cs"/>
              </a:rPr>
              <a:t>Create Feedback Loops</a:t>
            </a:r>
            <a:r>
              <a:rPr lang="en-SK" sz="1200" kern="1200" dirty="0">
                <a:solidFill>
                  <a:schemeClr val="tx1"/>
                </a:solidFill>
                <a:effectLst/>
                <a:latin typeface="+mn-lt"/>
                <a:ea typeface="+mn-ea"/>
                <a:cs typeface="+mn-cs"/>
              </a:rPr>
              <a:t>. Information from learning analytics, employee experience, organizational data, and AI outputs should improve processes, learning content, and intelligent systems over time.</a:t>
            </a:r>
          </a:p>
          <a:p>
            <a:r>
              <a:rPr lang="en-SK" sz="1200" kern="1200" dirty="0">
                <a:solidFill>
                  <a:schemeClr val="tx1"/>
                </a:solidFill>
                <a:effectLst/>
                <a:latin typeface="+mn-lt"/>
                <a:ea typeface="+mn-ea"/>
                <a:cs typeface="+mn-cs"/>
              </a:rPr>
              <a:t>These stages provide a flexible pathway. They are not necessarily linear, because sustainable ecosystems should continuously adapt to changing technologies and human needs.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sz="1200" b="1" kern="1200" dirty="0">
                <a:solidFill>
                  <a:schemeClr val="tx1"/>
                </a:solidFill>
                <a:effectLst/>
                <a:latin typeface="+mn-lt"/>
                <a:ea typeface="+mn-ea"/>
                <a:cs typeface="+mn-cs"/>
              </a:rPr>
              <a:t>Slide 13 — Expected Outcomes and Main Contributions</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1 minute 10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The proposed framework can create value for several groups.</a:t>
            </a:r>
          </a:p>
          <a:p>
            <a:r>
              <a:rPr lang="en-SK" sz="1200" kern="1200" dirty="0">
                <a:solidFill>
                  <a:schemeClr val="tx1"/>
                </a:solidFill>
                <a:effectLst/>
                <a:latin typeface="+mn-lt"/>
                <a:ea typeface="+mn-ea"/>
                <a:cs typeface="+mn-cs"/>
              </a:rPr>
              <a:t>For learners, it supports adaptive and reflective learning connected with real professional contexts.</a:t>
            </a:r>
          </a:p>
          <a:p>
            <a:r>
              <a:rPr lang="en-SK" sz="1200" kern="1200" dirty="0">
                <a:solidFill>
                  <a:schemeClr val="tx1"/>
                </a:solidFill>
                <a:effectLst/>
                <a:latin typeface="+mn-lt"/>
                <a:ea typeface="+mn-ea"/>
                <a:cs typeface="+mn-cs"/>
              </a:rPr>
              <a:t>For employees, it can strengthen AI literacy, confidence, resilience, and the ability to work responsibly with intelligent systems.</a:t>
            </a:r>
          </a:p>
          <a:p>
            <a:r>
              <a:rPr lang="en-SK" sz="1200" kern="1200" dirty="0">
                <a:solidFill>
                  <a:schemeClr val="tx1"/>
                </a:solidFill>
                <a:effectLst/>
                <a:latin typeface="+mn-lt"/>
                <a:ea typeface="+mn-ea"/>
                <a:cs typeface="+mn-cs"/>
              </a:rPr>
              <a:t>For organizations, it supports continuous learning integrated into processes and improves the potential for knowledge sharing and adaptation.</a:t>
            </a:r>
          </a:p>
          <a:p>
            <a:r>
              <a:rPr lang="en-SK" sz="1200" kern="1200" dirty="0">
                <a:solidFill>
                  <a:schemeClr val="tx1"/>
                </a:solidFill>
                <a:effectLst/>
                <a:latin typeface="+mn-lt"/>
                <a:ea typeface="+mn-ea"/>
                <a:cs typeface="+mn-cs"/>
              </a:rPr>
              <a:t>For universities, it strengthens alignment between educational programmes and workplace requirements.</a:t>
            </a:r>
          </a:p>
          <a:p>
            <a:r>
              <a:rPr lang="en-SK" sz="1200" kern="1200" dirty="0">
                <a:solidFill>
                  <a:schemeClr val="tx1"/>
                </a:solidFill>
                <a:effectLst/>
                <a:latin typeface="+mn-lt"/>
                <a:ea typeface="+mn-ea"/>
                <a:cs typeface="+mn-cs"/>
              </a:rPr>
              <a:t>For society, it supports inclusive lifelong learning during digital transformation.</a:t>
            </a:r>
          </a:p>
          <a:p>
            <a:r>
              <a:rPr lang="en-SK" sz="1200" kern="1200" dirty="0">
                <a:solidFill>
                  <a:schemeClr val="tx1"/>
                </a:solidFill>
                <a:effectLst/>
                <a:latin typeface="+mn-lt"/>
                <a:ea typeface="+mn-ea"/>
                <a:cs typeface="+mn-cs"/>
              </a:rPr>
              <a:t>Our framework makes three main contributions.</a:t>
            </a:r>
          </a:p>
          <a:p>
            <a:r>
              <a:rPr lang="en-SK" sz="1200" kern="1200" dirty="0">
                <a:solidFill>
                  <a:schemeClr val="tx1"/>
                </a:solidFill>
                <a:effectLst/>
                <a:latin typeface="+mn-lt"/>
                <a:ea typeface="+mn-ea"/>
                <a:cs typeface="+mn-cs"/>
              </a:rPr>
              <a:t>First, it integrates human-centered AI, emotional intelligence, intergenerational collaboration, learning sciences, and BPM within one model.</a:t>
            </a:r>
          </a:p>
          <a:p>
            <a:r>
              <a:rPr lang="en-SK" sz="1200" kern="1200" dirty="0">
                <a:solidFill>
                  <a:schemeClr val="tx1"/>
                </a:solidFill>
                <a:effectLst/>
                <a:latin typeface="+mn-lt"/>
                <a:ea typeface="+mn-ea"/>
                <a:cs typeface="+mn-cs"/>
              </a:rPr>
              <a:t>Second, it shifts the focus from isolated tool training toward learning embedded in everyday digital work.</a:t>
            </a:r>
          </a:p>
          <a:p>
            <a:r>
              <a:rPr lang="en-SK" sz="1200" kern="1200" dirty="0">
                <a:solidFill>
                  <a:schemeClr val="tx1"/>
                </a:solidFill>
                <a:effectLst/>
                <a:latin typeface="+mn-lt"/>
                <a:ea typeface="+mn-ea"/>
                <a:cs typeface="+mn-cs"/>
              </a:rPr>
              <a:t>Third, it offers a practical six-stage implementation approach for universities and organizations.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sz="1200" b="1" kern="1200" dirty="0">
                <a:solidFill>
                  <a:schemeClr val="tx1"/>
                </a:solidFill>
                <a:effectLst/>
                <a:latin typeface="+mn-lt"/>
                <a:ea typeface="+mn-ea"/>
                <a:cs typeface="+mn-cs"/>
              </a:rPr>
              <a:t>Slide 14 — Conclusion</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55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To conclude, the future of artificial intelligence in the workplace is not only about developing smarter algorithms.</a:t>
            </a:r>
          </a:p>
          <a:p>
            <a:r>
              <a:rPr lang="en-SK" sz="1200" kern="1200" dirty="0">
                <a:solidFill>
                  <a:schemeClr val="tx1"/>
                </a:solidFill>
                <a:effectLst/>
                <a:latin typeface="+mn-lt"/>
                <a:ea typeface="+mn-ea"/>
                <a:cs typeface="+mn-cs"/>
              </a:rPr>
              <a:t>It is about designing environments where people, organizations, and intelligent systems can learn together.</a:t>
            </a:r>
          </a:p>
          <a:p>
            <a:r>
              <a:rPr lang="en-SK" sz="1200" kern="1200" dirty="0">
                <a:solidFill>
                  <a:schemeClr val="tx1"/>
                </a:solidFill>
                <a:effectLst/>
                <a:latin typeface="+mn-lt"/>
                <a:ea typeface="+mn-ea"/>
                <a:cs typeface="+mn-cs"/>
              </a:rPr>
              <a:t>Our framework positions learning, human reflection, emotional intelligence, and intergenerational collaboration at the centre of AI adoption.</a:t>
            </a:r>
          </a:p>
          <a:p>
            <a:r>
              <a:rPr lang="en-SK" sz="1200" kern="1200" dirty="0">
                <a:solidFill>
                  <a:schemeClr val="tx1"/>
                </a:solidFill>
                <a:effectLst/>
                <a:latin typeface="+mn-lt"/>
                <a:ea typeface="+mn-ea"/>
                <a:cs typeface="+mn-cs"/>
              </a:rPr>
              <a:t>It also highlights the need for continuous cooperation between universities and organizations, because professional competencies must evolve together with technology.</a:t>
            </a:r>
          </a:p>
          <a:p>
            <a:r>
              <a:rPr lang="en-SK" sz="1200" kern="1200" dirty="0">
                <a:solidFill>
                  <a:schemeClr val="tx1"/>
                </a:solidFill>
                <a:effectLst/>
                <a:latin typeface="+mn-lt"/>
                <a:ea typeface="+mn-ea"/>
                <a:cs typeface="+mn-cs"/>
              </a:rPr>
              <a:t>Intergenerational diversity should not be treated as an obstacle. When digital agility is combined with experience, contextual judgment, and responsible decision-making, it becomes a source of organizational resilience.</a:t>
            </a:r>
          </a:p>
          <a:p>
            <a:r>
              <a:rPr lang="en-SK" sz="1200" kern="1200" dirty="0">
                <a:solidFill>
                  <a:schemeClr val="tx1"/>
                </a:solidFill>
                <a:effectLst/>
                <a:latin typeface="+mn-lt"/>
                <a:ea typeface="+mn-ea"/>
                <a:cs typeface="+mn-cs"/>
              </a:rPr>
              <a:t>The next step is to validate this framework empirically in real educational and workplace contexts.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91549-9471-F271-5603-74756DDDAD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6A0289-E0F9-E9A8-EDA7-22C17E14B6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DD2BBA-8E26-A40B-DEB0-5CBEC1FC809C}"/>
              </a:ext>
            </a:extLst>
          </p:cNvPr>
          <p:cNvSpPr>
            <a:spLocks noGrp="1"/>
          </p:cNvSpPr>
          <p:nvPr>
            <p:ph type="body" idx="1"/>
          </p:nvPr>
        </p:nvSpPr>
        <p:spPr/>
        <p:txBody>
          <a:bodyPr/>
          <a:lstStyle/>
          <a:p>
            <a:r>
              <a:rPr lang="en-SK" sz="1200" b="1" kern="1200" dirty="0">
                <a:solidFill>
                  <a:schemeClr val="tx1"/>
                </a:solidFill>
                <a:effectLst/>
                <a:latin typeface="+mn-lt"/>
                <a:ea typeface="+mn-ea"/>
                <a:cs typeface="+mn-cs"/>
              </a:rPr>
              <a:t>Slide 15 — Thank You Slide</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15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Thank you very much for your attention.</a:t>
            </a:r>
          </a:p>
          <a:p>
            <a:r>
              <a:rPr lang="en-SK" sz="1200" kern="1200" dirty="0">
                <a:solidFill>
                  <a:schemeClr val="tx1"/>
                </a:solidFill>
                <a:effectLst/>
                <a:latin typeface="+mn-lt"/>
                <a:ea typeface="+mn-ea"/>
                <a:cs typeface="+mn-cs"/>
              </a:rPr>
              <a:t>On behalf of our research team, I would also like to thank the conference organizers for the opportunity to present this work.</a:t>
            </a:r>
          </a:p>
          <a:p>
            <a:r>
              <a:rPr lang="en-SK" sz="1200" kern="1200" dirty="0">
                <a:solidFill>
                  <a:schemeClr val="tx1"/>
                </a:solidFill>
                <a:effectLst/>
                <a:latin typeface="+mn-lt"/>
                <a:ea typeface="+mn-ea"/>
                <a:cs typeface="+mn-cs"/>
              </a:rPr>
              <a:t>For any additional questions or opportunities for future collaboration, please feel free to contact us by email.</a:t>
            </a:r>
          </a:p>
          <a:p>
            <a:endParaRPr lang="en-SK"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2FA53E2-57EA-E13F-FD04-AA6A8F3CE4A9}"/>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1309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5988A-ABFC-8F01-E76B-D3B2067097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35271F-8A71-59AB-428D-F23D6ACAA0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7E127-D648-47FA-C6C2-EE214AD2F62B}"/>
              </a:ext>
            </a:extLst>
          </p:cNvPr>
          <p:cNvSpPr>
            <a:spLocks noGrp="1"/>
          </p:cNvSpPr>
          <p:nvPr>
            <p:ph type="body" idx="1"/>
          </p:nvPr>
        </p:nvSpPr>
        <p:spPr/>
        <p:txBody>
          <a:bodyPr/>
          <a:lstStyle/>
          <a:p>
            <a:r>
              <a:rPr lang="en-SK" sz="1200" b="1" kern="1200" dirty="0">
                <a:solidFill>
                  <a:schemeClr val="tx1"/>
                </a:solidFill>
                <a:effectLst/>
                <a:latin typeface="+mn-lt"/>
                <a:ea typeface="+mn-ea"/>
                <a:cs typeface="+mn-cs"/>
              </a:rPr>
              <a:t>Slide 16 — Questions and Discussion</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5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Thank you once again. I will be pleased to answer your questions.</a:t>
            </a:r>
          </a:p>
          <a:p>
            <a:endParaRPr lang="en-SK"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5E2C844-2AE9-3617-DC1B-99FCCE6F2BE8}"/>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921098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sz="1200" b="1" kern="1200" dirty="0">
                <a:solidFill>
                  <a:schemeClr val="tx1"/>
                </a:solidFill>
                <a:effectLst/>
                <a:latin typeface="+mn-lt"/>
                <a:ea typeface="+mn-ea"/>
                <a:cs typeface="+mn-cs"/>
              </a:rPr>
              <a:t>Slide 2 — Presentation Roadmap</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35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I will begin by explaining why this topic matters and what research problem we address.</a:t>
            </a:r>
          </a:p>
          <a:p>
            <a:r>
              <a:rPr lang="en-SK" sz="1200" kern="1200" dirty="0">
                <a:solidFill>
                  <a:schemeClr val="tx1"/>
                </a:solidFill>
                <a:effectLst/>
                <a:latin typeface="+mn-lt"/>
                <a:ea typeface="+mn-ea"/>
                <a:cs typeface="+mn-cs"/>
              </a:rPr>
              <a:t>Then I will introduce the conceptual foundations and define the Sustainable Learning Ecosystem framework.</a:t>
            </a:r>
          </a:p>
          <a:p>
            <a:r>
              <a:rPr lang="en-SK" sz="1200" kern="1200" dirty="0">
                <a:solidFill>
                  <a:schemeClr val="tx1"/>
                </a:solidFill>
                <a:effectLst/>
                <a:latin typeface="+mn-lt"/>
                <a:ea typeface="+mn-ea"/>
                <a:cs typeface="+mn-cs"/>
              </a:rPr>
              <a:t>After presenting its architecture, I will discuss its practical components, the role of intergenerational collaboration, and the connection between universities and workplaces.</a:t>
            </a:r>
          </a:p>
          <a:p>
            <a:r>
              <a:rPr lang="en-SK" sz="1200" kern="1200" dirty="0">
                <a:solidFill>
                  <a:schemeClr val="tx1"/>
                </a:solidFill>
                <a:effectLst/>
                <a:latin typeface="+mn-lt"/>
                <a:ea typeface="+mn-ea"/>
                <a:cs typeface="+mn-cs"/>
              </a:rPr>
              <a:t>Finally, I will describe our methodology, implementation approach, principal contributions, and future research directions.</a:t>
            </a:r>
          </a:p>
          <a:p>
            <a:endParaRPr lang="en-SK"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DBDEE-5077-4AF4-D517-31C7F51D8F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91D509-8A8C-3D10-D4BA-BD8009DBA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1EAD61-6254-05CA-8422-8DBC81469ED8}"/>
              </a:ext>
            </a:extLst>
          </p:cNvPr>
          <p:cNvSpPr>
            <a:spLocks noGrp="1"/>
          </p:cNvSpPr>
          <p:nvPr>
            <p:ph type="body" idx="1"/>
          </p:nvPr>
        </p:nvSpPr>
        <p:spPr/>
        <p:txBody>
          <a:bodyPr/>
          <a:lstStyle/>
          <a:p>
            <a:r>
              <a:rPr lang="en-SK" sz="1200" b="1" kern="1200" dirty="0">
                <a:solidFill>
                  <a:schemeClr val="tx1"/>
                </a:solidFill>
                <a:effectLst/>
                <a:latin typeface="+mn-lt"/>
                <a:ea typeface="+mn-ea"/>
                <a:cs typeface="+mn-cs"/>
              </a:rPr>
              <a:t>Slide 3 — Why the Topic Matters</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1 minute 20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Artificial intelligence is already changing how organizations work.</a:t>
            </a:r>
          </a:p>
          <a:p>
            <a:r>
              <a:rPr lang="en-SK" sz="1200" kern="1200" dirty="0">
                <a:solidFill>
                  <a:schemeClr val="tx1"/>
                </a:solidFill>
                <a:effectLst/>
                <a:latin typeface="+mn-lt"/>
                <a:ea typeface="+mn-ea"/>
                <a:cs typeface="+mn-cs"/>
              </a:rPr>
              <a:t>AI supports decision-making, analytics, automation, knowledge management, and workflow optimisation. Employees increasingly work alongside intelligent systems rather than using only traditional digital tools.</a:t>
            </a:r>
          </a:p>
          <a:p>
            <a:r>
              <a:rPr lang="en-SK" sz="1200" kern="1200" dirty="0">
                <a:solidFill>
                  <a:schemeClr val="tx1"/>
                </a:solidFill>
                <a:effectLst/>
                <a:latin typeface="+mn-lt"/>
                <a:ea typeface="+mn-ea"/>
                <a:cs typeface="+mn-cs"/>
              </a:rPr>
              <a:t>However, learning often does not develop at the same speed. In many cases, organizations still rely on isolated training sessions or short courses focused on particular tools. Employees may learn how to operate a system, but not necessarily how to interpret AI recommendations, question automated outputs, or combine them with professional judgment.</a:t>
            </a:r>
          </a:p>
          <a:p>
            <a:r>
              <a:rPr lang="en-SK" sz="1200" kern="1200" dirty="0">
                <a:solidFill>
                  <a:schemeClr val="tx1"/>
                </a:solidFill>
                <a:effectLst/>
                <a:latin typeface="+mn-lt"/>
                <a:ea typeface="+mn-ea"/>
                <a:cs typeface="+mn-cs"/>
              </a:rPr>
              <a:t>This creates a gap between AI-augmented work and workplace learning.</a:t>
            </a:r>
          </a:p>
          <a:p>
            <a:r>
              <a:rPr lang="en-SK" sz="1200" kern="1200" dirty="0">
                <a:solidFill>
                  <a:schemeClr val="tx1"/>
                </a:solidFill>
                <a:effectLst/>
                <a:latin typeface="+mn-lt"/>
                <a:ea typeface="+mn-ea"/>
                <a:cs typeface="+mn-cs"/>
              </a:rPr>
              <a:t>The challenge is also intergenerational. Younger professionals may be more comfortable with digital experimentation and new AI tools. Experienced employees often contribute deep contextual knowledge, professional judgment, and organizational memory.</a:t>
            </a:r>
          </a:p>
          <a:p>
            <a:r>
              <a:rPr lang="en-SK" sz="1200" kern="1200" dirty="0">
                <a:solidFill>
                  <a:schemeClr val="tx1"/>
                </a:solidFill>
                <a:effectLst/>
                <a:latin typeface="+mn-lt"/>
                <a:ea typeface="+mn-ea"/>
                <a:cs typeface="+mn-cs"/>
              </a:rPr>
              <a:t>Our central argument is that sustainable AI adoption requires learning to be integrated directly into work processes. People should learn with AI while they work, reflect, collaborate, and make decisions.</a:t>
            </a:r>
          </a:p>
          <a:p>
            <a:r>
              <a:rPr lang="en-SK" sz="1200" kern="1200" dirty="0">
                <a:solidFill>
                  <a:schemeClr val="tx1"/>
                </a:solidFill>
                <a:effectLst/>
                <a:latin typeface="+mn-lt"/>
                <a:ea typeface="+mn-ea"/>
                <a:cs typeface="+mn-cs"/>
              </a:rPr>
              <a:t>Therefore, we need an ecosystem approach connecting AI tools, people, organizations, universities, and continuous feedback.</a:t>
            </a:r>
          </a:p>
          <a:p>
            <a:endParaRPr lang="en-SK"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582F2A7-A1C3-9921-9B13-AB1094331AD4}"/>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154050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sz="1200" b="1" kern="1200" dirty="0">
                <a:solidFill>
                  <a:schemeClr val="tx1"/>
                </a:solidFill>
                <a:effectLst/>
                <a:latin typeface="+mn-lt"/>
                <a:ea typeface="+mn-ea"/>
                <a:cs typeface="+mn-cs"/>
              </a:rPr>
              <a:t>Slide 4 — Research Problem and Aim</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1 minute 25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The problem behind our research consists of several related challenges.</a:t>
            </a:r>
          </a:p>
          <a:p>
            <a:r>
              <a:rPr lang="en-SK" sz="1200" kern="1200" dirty="0">
                <a:solidFill>
                  <a:schemeClr val="tx1"/>
                </a:solidFill>
                <a:effectLst/>
                <a:latin typeface="+mn-lt"/>
                <a:ea typeface="+mn-ea"/>
                <a:cs typeface="+mn-cs"/>
              </a:rPr>
              <a:t>First, AI tools are adopted unevenly. Different employees and organizations demonstrate different levels of readiness, confidence, and trust.</a:t>
            </a:r>
          </a:p>
          <a:p>
            <a:r>
              <a:rPr lang="en-SK" sz="1200" kern="1200" dirty="0">
                <a:solidFill>
                  <a:schemeClr val="tx1"/>
                </a:solidFill>
                <a:effectLst/>
                <a:latin typeface="+mn-lt"/>
                <a:ea typeface="+mn-ea"/>
                <a:cs typeface="+mn-cs"/>
              </a:rPr>
              <a:t>Second, training is often separated from real workflows. People receive instruction, but not always support when they must apply AI in a real professional situation.</a:t>
            </a:r>
          </a:p>
          <a:p>
            <a:r>
              <a:rPr lang="en-SK" sz="1200" kern="1200" dirty="0">
                <a:solidFill>
                  <a:schemeClr val="tx1"/>
                </a:solidFill>
                <a:effectLst/>
                <a:latin typeface="+mn-lt"/>
                <a:ea typeface="+mn-ea"/>
                <a:cs typeface="+mn-cs"/>
              </a:rPr>
              <a:t>Third, much learning remains tool-oriented rather than capability-oriented. Responsible AI collaboration requires transparency, reflection, digital literacy, communication, and professional autonomy.</a:t>
            </a:r>
          </a:p>
          <a:p>
            <a:r>
              <a:rPr lang="en-SK" sz="1200" kern="1200" dirty="0">
                <a:solidFill>
                  <a:schemeClr val="tx1"/>
                </a:solidFill>
                <a:effectLst/>
                <a:latin typeface="+mn-lt"/>
                <a:ea typeface="+mn-ea"/>
                <a:cs typeface="+mn-cs"/>
              </a:rPr>
              <a:t>Finally, AI-generated feedback can be difficult to interpret, particularly when it affects decisions, performance, or professional confidence.</a:t>
            </a:r>
          </a:p>
          <a:p>
            <a:r>
              <a:rPr lang="en-SK" sz="1200" kern="1200" dirty="0">
                <a:solidFill>
                  <a:schemeClr val="tx1"/>
                </a:solidFill>
                <a:effectLst/>
                <a:latin typeface="+mn-lt"/>
                <a:ea typeface="+mn-ea"/>
                <a:cs typeface="+mn-cs"/>
              </a:rPr>
              <a:t>This leads to our identified research gap: there is limited integration of AI-supported learning, human-centered design, emotional intelligence, intergenerational collaboration, higher education, and workplace processes within one sustainable framework.</a:t>
            </a:r>
          </a:p>
          <a:p>
            <a:r>
              <a:rPr lang="en-SK" sz="1200" kern="1200" dirty="0">
                <a:solidFill>
                  <a:schemeClr val="tx1"/>
                </a:solidFill>
                <a:effectLst/>
                <a:latin typeface="+mn-lt"/>
                <a:ea typeface="+mn-ea"/>
                <a:cs typeface="+mn-cs"/>
              </a:rPr>
              <a:t>Therefore, our research aim is to present a conceptual framework for Sustainable Learning Ecosystems for Human-Centered AI.</a:t>
            </a:r>
          </a:p>
          <a:p>
            <a:r>
              <a:rPr lang="en-SK" sz="1200" kern="1200" dirty="0">
                <a:solidFill>
                  <a:schemeClr val="tx1"/>
                </a:solidFill>
                <a:effectLst/>
                <a:latin typeface="+mn-lt"/>
                <a:ea typeface="+mn-ea"/>
                <a:cs typeface="+mn-cs"/>
              </a:rPr>
              <a:t>We address three questions: how these domains can be integrated, which components enable sustainable learning, and how universities and organizations can create effective feedback loops.</a:t>
            </a:r>
          </a:p>
          <a:p>
            <a:endParaRPr lang="en-SK"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b="1" dirty="0"/>
              <a:t>Slide 5 — Conceptual Foundation</a:t>
            </a:r>
          </a:p>
          <a:p>
            <a:r>
              <a:rPr lang="en-SK" b="1" dirty="0"/>
              <a:t>Time: approximately 1 minute 25 seconds</a:t>
            </a:r>
          </a:p>
          <a:p>
            <a:r>
              <a:rPr lang="en-SK" dirty="0"/>
              <a:t>Our study is theoretical in nature and integrates scientific contributions from multiple disciplines.</a:t>
            </a:r>
          </a:p>
          <a:p>
            <a:r>
              <a:rPr lang="en-SK" dirty="0"/>
              <a:t>The main research methods applied in this work are </a:t>
            </a:r>
            <a:r>
              <a:rPr lang="en-SK" b="1" dirty="0"/>
              <a:t>literature analysis</a:t>
            </a:r>
            <a:r>
              <a:rPr lang="en-SK" dirty="0"/>
              <a:t> and </a:t>
            </a:r>
            <a:r>
              <a:rPr lang="en-SK" b="1" dirty="0"/>
              <a:t>conceptual synthesis</a:t>
            </a:r>
            <a:r>
              <a:rPr lang="en-SK" dirty="0"/>
              <a:t>. Literature analysis allowed us to examine existing scientific perspectives on how artificial intelligence influences learning, work, collaboration, and decision-making.</a:t>
            </a:r>
          </a:p>
          <a:p>
            <a:r>
              <a:rPr lang="en-SK" dirty="0"/>
              <a:t>The conceptual synthesis method then enabled us to combine insights from different research fields in order to develop a unified theoretical framework.</a:t>
            </a:r>
          </a:p>
          <a:p>
            <a:r>
              <a:rPr lang="en-SK" dirty="0"/>
              <a:t>More specifically, our framework builds on five interconnected areas.</a:t>
            </a:r>
          </a:p>
          <a:p>
            <a:r>
              <a:rPr lang="en-SK" dirty="0"/>
              <a:t>The first is </a:t>
            </a:r>
            <a:r>
              <a:rPr lang="en-SK" b="1" dirty="0"/>
              <a:t>artificial intelligence research</a:t>
            </a:r>
            <a:r>
              <a:rPr lang="en-SK" dirty="0"/>
              <a:t>, especially the principles of human-centered AI, including transparency, explainability, accountability, user empowerment, and human control.</a:t>
            </a:r>
          </a:p>
          <a:p>
            <a:r>
              <a:rPr lang="en-SK" dirty="0"/>
              <a:t>The second is </a:t>
            </a:r>
            <a:r>
              <a:rPr lang="en-SK" b="1" dirty="0"/>
              <a:t>learning sciences</a:t>
            </a:r>
            <a:r>
              <a:rPr lang="en-SK" dirty="0"/>
              <a:t>, particularly AI-augmented and adaptive learning, where intelligent technologies support feedback, simulation, and continuous competence development.</a:t>
            </a:r>
          </a:p>
          <a:p>
            <a:r>
              <a:rPr lang="en-SK" dirty="0"/>
              <a:t>The third is </a:t>
            </a:r>
            <a:r>
              <a:rPr lang="en-SK" b="1" dirty="0"/>
              <a:t>organizational behavior</a:t>
            </a:r>
            <a:r>
              <a:rPr lang="en-SK" dirty="0"/>
              <a:t>, which helps us understand collaboration, knowledge sharing, trust, and adaptation within digital workplaces.</a:t>
            </a:r>
          </a:p>
          <a:p>
            <a:r>
              <a:rPr lang="en-SK" dirty="0"/>
              <a:t>The fourth is </a:t>
            </a:r>
            <a:r>
              <a:rPr lang="en-SK" b="1" dirty="0"/>
              <a:t>emotional intelligence research</a:t>
            </a:r>
            <a:r>
              <a:rPr lang="en-SK" dirty="0"/>
              <a:t>, which is important for interpreting AI-generated feedback, managing uncertainty, communicating effectively, and supporting responsible human-AI interaction.</a:t>
            </a:r>
          </a:p>
          <a:p>
            <a:r>
              <a:rPr lang="en-SK" dirty="0"/>
              <a:t>The fifth is </a:t>
            </a:r>
            <a:r>
              <a:rPr lang="en-SK" b="1" dirty="0"/>
              <a:t>Business Process Management</a:t>
            </a:r>
            <a:r>
              <a:rPr lang="en-SK" dirty="0"/>
              <a:t>, which provides the perspective of integrating learning and AI support directly into organizational workflows, monitoring, and continuous process improvement.</a:t>
            </a:r>
          </a:p>
          <a:p>
            <a:r>
              <a:rPr lang="en-SK" dirty="0"/>
              <a:t>Finally, based on this interdisciplinary synthesis, we propose the </a:t>
            </a:r>
            <a:r>
              <a:rPr lang="en-SK" b="1" dirty="0"/>
              <a:t>Sustainable Learning Ecosystem framework</a:t>
            </a:r>
            <a:r>
              <a:rPr lang="en-SK" dirty="0"/>
              <a:t>, which connects people, AI technologies, education, and workplace processes through continuous feedback loops.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sz="1200" b="1" kern="1200" dirty="0">
                <a:solidFill>
                  <a:schemeClr val="tx1"/>
                </a:solidFill>
                <a:effectLst/>
                <a:latin typeface="+mn-lt"/>
                <a:ea typeface="+mn-ea"/>
                <a:cs typeface="+mn-cs"/>
              </a:rPr>
              <a:t>Slide 6 — What Is a Sustainable Learning Ecosystem?</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1 minute 5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We define a Sustainable Learning Ecosystem as a </a:t>
            </a:r>
            <a:r>
              <a:rPr lang="en-SK" sz="1200" b="1" kern="1200" dirty="0">
                <a:solidFill>
                  <a:schemeClr val="tx1"/>
                </a:solidFill>
                <a:effectLst/>
                <a:latin typeface="+mn-lt"/>
                <a:ea typeface="+mn-ea"/>
                <a:cs typeface="+mn-cs"/>
              </a:rPr>
              <a:t>socio-technical system where people, AI, and processes co-evolve through continuous feedback loops in order to support resilient professional growth.</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This ecosystem is adaptive because it responds to changing skills and technologies.</a:t>
            </a:r>
          </a:p>
          <a:p>
            <a:r>
              <a:rPr lang="en-SK" sz="1200" kern="1200" dirty="0">
                <a:solidFill>
                  <a:schemeClr val="tx1"/>
                </a:solidFill>
                <a:effectLst/>
                <a:latin typeface="+mn-lt"/>
                <a:ea typeface="+mn-ea"/>
                <a:cs typeface="+mn-cs"/>
              </a:rPr>
              <a:t>It is embedded because learning happens inside workflows, not only in separate courses.</a:t>
            </a:r>
          </a:p>
          <a:p>
            <a:r>
              <a:rPr lang="en-SK" sz="1200" kern="1200" dirty="0">
                <a:solidFill>
                  <a:schemeClr val="tx1"/>
                </a:solidFill>
                <a:effectLst/>
                <a:latin typeface="+mn-lt"/>
                <a:ea typeface="+mn-ea"/>
                <a:cs typeface="+mn-cs"/>
              </a:rPr>
              <a:t>It is human-centered because AI should support understanding, autonomy, and responsible decisions.</a:t>
            </a:r>
          </a:p>
          <a:p>
            <a:r>
              <a:rPr lang="en-SK" sz="1200" kern="1200" dirty="0">
                <a:solidFill>
                  <a:schemeClr val="tx1"/>
                </a:solidFill>
                <a:effectLst/>
                <a:latin typeface="+mn-lt"/>
                <a:ea typeface="+mn-ea"/>
                <a:cs typeface="+mn-cs"/>
              </a:rPr>
              <a:t>It is intergenerational because different generations exchange digital capabilities, experience, contextual knowledge, and professional judgment.</a:t>
            </a:r>
          </a:p>
          <a:p>
            <a:r>
              <a:rPr lang="en-SK" sz="1200" kern="1200" dirty="0">
                <a:solidFill>
                  <a:schemeClr val="tx1"/>
                </a:solidFill>
                <a:effectLst/>
                <a:latin typeface="+mn-lt"/>
                <a:ea typeface="+mn-ea"/>
                <a:cs typeface="+mn-cs"/>
              </a:rPr>
              <a:t>Finally, it is feedback-driven because learning materials, AI tools, and organizational practices should improve over time.</a:t>
            </a:r>
          </a:p>
          <a:p>
            <a:r>
              <a:rPr lang="en-SK" sz="1200" kern="1200" dirty="0">
                <a:solidFill>
                  <a:schemeClr val="tx1"/>
                </a:solidFill>
                <a:effectLst/>
                <a:latin typeface="+mn-lt"/>
                <a:ea typeface="+mn-ea"/>
                <a:cs typeface="+mn-cs"/>
              </a:rPr>
              <a:t>So, an SLE is not simply a platform or a training programme. It is a long-term learning environment linking people, intelligent technologies, education, and work.</a:t>
            </a:r>
          </a:p>
          <a:p>
            <a:endParaRPr lang="en-SK"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sz="1200" b="1" kern="1200" dirty="0">
                <a:solidFill>
                  <a:schemeClr val="tx1"/>
                </a:solidFill>
                <a:effectLst/>
                <a:latin typeface="+mn-lt"/>
                <a:ea typeface="+mn-ea"/>
                <a:cs typeface="+mn-cs"/>
              </a:rPr>
              <a:t>Slide 7 — Sustainable Learning Ecosystem Architecture</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2 minutes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This slide presents the central architecture of our conceptual framework.</a:t>
            </a:r>
          </a:p>
          <a:p>
            <a:r>
              <a:rPr lang="en-SK" sz="1200" kern="1200" dirty="0">
                <a:solidFill>
                  <a:schemeClr val="tx1"/>
                </a:solidFill>
                <a:effectLst/>
                <a:latin typeface="+mn-lt"/>
                <a:ea typeface="+mn-ea"/>
                <a:cs typeface="+mn-cs"/>
              </a:rPr>
              <a:t>At its centre is the Sustainable Learning Ecosystem. It is supported by three mechanisms: </a:t>
            </a:r>
            <a:r>
              <a:rPr lang="en-SK" sz="1200" b="1" kern="1200" dirty="0">
                <a:solidFill>
                  <a:schemeClr val="tx1"/>
                </a:solidFill>
                <a:effectLst/>
                <a:latin typeface="+mn-lt"/>
                <a:ea typeface="+mn-ea"/>
                <a:cs typeface="+mn-cs"/>
              </a:rPr>
              <a:t>adaptive learning</a:t>
            </a:r>
            <a:r>
              <a:rPr lang="en-SK" sz="1200" kern="1200" dirty="0">
                <a:solidFill>
                  <a:schemeClr val="tx1"/>
                </a:solidFill>
                <a:effectLst/>
                <a:latin typeface="+mn-lt"/>
                <a:ea typeface="+mn-ea"/>
                <a:cs typeface="+mn-cs"/>
              </a:rPr>
              <a:t>, </a:t>
            </a:r>
            <a:r>
              <a:rPr lang="en-SK" sz="1200" b="1" kern="1200" dirty="0">
                <a:solidFill>
                  <a:schemeClr val="tx1"/>
                </a:solidFill>
                <a:effectLst/>
                <a:latin typeface="+mn-lt"/>
                <a:ea typeface="+mn-ea"/>
                <a:cs typeface="+mn-cs"/>
              </a:rPr>
              <a:t>predictive analytics</a:t>
            </a:r>
            <a:r>
              <a:rPr lang="en-SK" sz="1200" kern="1200" dirty="0">
                <a:solidFill>
                  <a:schemeClr val="tx1"/>
                </a:solidFill>
                <a:effectLst/>
                <a:latin typeface="+mn-lt"/>
                <a:ea typeface="+mn-ea"/>
                <a:cs typeface="+mn-cs"/>
              </a:rPr>
              <a:t>, and </a:t>
            </a:r>
            <a:r>
              <a:rPr lang="en-SK" sz="1200" b="1" kern="1200" dirty="0">
                <a:solidFill>
                  <a:schemeClr val="tx1"/>
                </a:solidFill>
                <a:effectLst/>
                <a:latin typeface="+mn-lt"/>
                <a:ea typeface="+mn-ea"/>
                <a:cs typeface="+mn-cs"/>
              </a:rPr>
              <a:t>real-time feedback</a:t>
            </a:r>
            <a:r>
              <a:rPr lang="en-SK" sz="1200" kern="1200" dirty="0">
                <a:solidFill>
                  <a:schemeClr val="tx1"/>
                </a:solidFill>
                <a:effectLst/>
                <a:latin typeface="+mn-lt"/>
                <a:ea typeface="+mn-ea"/>
                <a:cs typeface="+mn-cs"/>
              </a:rPr>
              <a:t>.</a:t>
            </a:r>
          </a:p>
          <a:p>
            <a:r>
              <a:rPr lang="en-SK" sz="1200" kern="1200" dirty="0">
                <a:solidFill>
                  <a:schemeClr val="tx1"/>
                </a:solidFill>
                <a:effectLst/>
                <a:latin typeface="+mn-lt"/>
                <a:ea typeface="+mn-ea"/>
                <a:cs typeface="+mn-cs"/>
              </a:rPr>
              <a:t>Adaptive learning helps individuals and organizations respond to changing knowledge requirements.</a:t>
            </a:r>
          </a:p>
          <a:p>
            <a:r>
              <a:rPr lang="en-SK" sz="1200" kern="1200" dirty="0">
                <a:solidFill>
                  <a:schemeClr val="tx1"/>
                </a:solidFill>
                <a:effectLst/>
                <a:latin typeface="+mn-lt"/>
                <a:ea typeface="+mn-ea"/>
                <a:cs typeface="+mn-cs"/>
              </a:rPr>
              <a:t>Predictive analytics can identify patterns in organizational data and anticipate future learning or decision-support needs.</a:t>
            </a:r>
          </a:p>
          <a:p>
            <a:r>
              <a:rPr lang="en-SK" sz="1200" kern="1200" dirty="0">
                <a:solidFill>
                  <a:schemeClr val="tx1"/>
                </a:solidFill>
                <a:effectLst/>
                <a:latin typeface="+mn-lt"/>
                <a:ea typeface="+mn-ea"/>
                <a:cs typeface="+mn-cs"/>
              </a:rPr>
              <a:t>Real-time feedback allows learning to happen while tasks are being performed, not only after the process is complete.</a:t>
            </a:r>
          </a:p>
          <a:p>
            <a:r>
              <a:rPr lang="en-SK" sz="1200" kern="1200" dirty="0">
                <a:solidFill>
                  <a:schemeClr val="tx1"/>
                </a:solidFill>
                <a:effectLst/>
                <a:latin typeface="+mn-lt"/>
                <a:ea typeface="+mn-ea"/>
                <a:cs typeface="+mn-cs"/>
              </a:rPr>
              <a:t>Around the centre, the framework includes four supporting domains.</a:t>
            </a:r>
          </a:p>
          <a:p>
            <a:r>
              <a:rPr lang="en-SK" sz="1200" kern="1200" dirty="0">
                <a:solidFill>
                  <a:schemeClr val="tx1"/>
                </a:solidFill>
                <a:effectLst/>
                <a:latin typeface="+mn-lt"/>
                <a:ea typeface="+mn-ea"/>
                <a:cs typeface="+mn-cs"/>
              </a:rPr>
              <a:t>The first is </a:t>
            </a:r>
            <a:r>
              <a:rPr lang="en-SK" sz="1200" b="1" kern="1200" dirty="0">
                <a:solidFill>
                  <a:schemeClr val="tx1"/>
                </a:solidFill>
                <a:effectLst/>
                <a:latin typeface="+mn-lt"/>
                <a:ea typeface="+mn-ea"/>
                <a:cs typeface="+mn-cs"/>
              </a:rPr>
              <a:t>Human-Centered AI</a:t>
            </a:r>
            <a:r>
              <a:rPr lang="en-SK" sz="1200" kern="1200" dirty="0">
                <a:solidFill>
                  <a:schemeClr val="tx1"/>
                </a:solidFill>
                <a:effectLst/>
                <a:latin typeface="+mn-lt"/>
                <a:ea typeface="+mn-ea"/>
                <a:cs typeface="+mn-cs"/>
              </a:rPr>
              <a:t>, which focuses on transparency, explainability, user empowerment, and emotional intelligence. AI recommendations should be understandable and remain subject to human evaluation.</a:t>
            </a:r>
          </a:p>
          <a:p>
            <a:r>
              <a:rPr lang="en-SK" sz="1200" kern="1200" dirty="0">
                <a:solidFill>
                  <a:schemeClr val="tx1"/>
                </a:solidFill>
                <a:effectLst/>
                <a:latin typeface="+mn-lt"/>
                <a:ea typeface="+mn-ea"/>
                <a:cs typeface="+mn-cs"/>
              </a:rPr>
              <a:t>The second is </a:t>
            </a:r>
            <a:r>
              <a:rPr lang="en-SK" sz="1200" b="1" kern="1200" dirty="0">
                <a:solidFill>
                  <a:schemeClr val="tx1"/>
                </a:solidFill>
                <a:effectLst/>
                <a:latin typeface="+mn-lt"/>
                <a:ea typeface="+mn-ea"/>
                <a:cs typeface="+mn-cs"/>
              </a:rPr>
              <a:t>Intergenerational Collaboration</a:t>
            </a:r>
            <a:r>
              <a:rPr lang="en-SK" sz="1200" kern="1200" dirty="0">
                <a:solidFill>
                  <a:schemeClr val="tx1"/>
                </a:solidFill>
                <a:effectLst/>
                <a:latin typeface="+mn-lt"/>
                <a:ea typeface="+mn-ea"/>
                <a:cs typeface="+mn-cs"/>
              </a:rPr>
              <a:t>. Younger professionals may contribute digital fluency and rapid experimentation, while experienced professionals contribute contextual expertise, critical judgment, and organizational memory.</a:t>
            </a:r>
          </a:p>
          <a:p>
            <a:r>
              <a:rPr lang="en-SK" sz="1200" kern="1200" dirty="0">
                <a:solidFill>
                  <a:schemeClr val="tx1"/>
                </a:solidFill>
                <a:effectLst/>
                <a:latin typeface="+mn-lt"/>
                <a:ea typeface="+mn-ea"/>
                <a:cs typeface="+mn-cs"/>
              </a:rPr>
              <a:t>The third is the </a:t>
            </a:r>
            <a:r>
              <a:rPr lang="en-SK" sz="1200" b="1" kern="1200" dirty="0">
                <a:solidFill>
                  <a:schemeClr val="tx1"/>
                </a:solidFill>
                <a:effectLst/>
                <a:latin typeface="+mn-lt"/>
                <a:ea typeface="+mn-ea"/>
                <a:cs typeface="+mn-cs"/>
              </a:rPr>
              <a:t>Higher Education Bridge</a:t>
            </a:r>
            <a:r>
              <a:rPr lang="en-SK" sz="1200" kern="1200" dirty="0">
                <a:solidFill>
                  <a:schemeClr val="tx1"/>
                </a:solidFill>
                <a:effectLst/>
                <a:latin typeface="+mn-lt"/>
                <a:ea typeface="+mn-ea"/>
                <a:cs typeface="+mn-cs"/>
              </a:rPr>
              <a:t>. Universities prepare people for AI-supported work through applied curricula, simulations, digital laboratories, and research cooperation.</a:t>
            </a:r>
          </a:p>
          <a:p>
            <a:r>
              <a:rPr lang="en-SK" sz="1200" kern="1200" dirty="0">
                <a:solidFill>
                  <a:schemeClr val="tx1"/>
                </a:solidFill>
                <a:effectLst/>
                <a:latin typeface="+mn-lt"/>
                <a:ea typeface="+mn-ea"/>
                <a:cs typeface="+mn-cs"/>
              </a:rPr>
              <a:t>The fourth is </a:t>
            </a:r>
            <a:r>
              <a:rPr lang="en-SK" sz="1200" b="1" kern="1200" dirty="0">
                <a:solidFill>
                  <a:schemeClr val="tx1"/>
                </a:solidFill>
                <a:effectLst/>
                <a:latin typeface="+mn-lt"/>
                <a:ea typeface="+mn-ea"/>
                <a:cs typeface="+mn-cs"/>
              </a:rPr>
              <a:t>Workplace Integration</a:t>
            </a:r>
            <a:r>
              <a:rPr lang="en-SK" sz="1200" kern="1200" dirty="0">
                <a:solidFill>
                  <a:schemeClr val="tx1"/>
                </a:solidFill>
                <a:effectLst/>
                <a:latin typeface="+mn-lt"/>
                <a:ea typeface="+mn-ea"/>
                <a:cs typeface="+mn-cs"/>
              </a:rPr>
              <a:t>. Here, AI-supported learning becomes part of real business processes, workflow analytics, and on-the-job development.</a:t>
            </a:r>
          </a:p>
          <a:p>
            <a:r>
              <a:rPr lang="en-SK" sz="1200" kern="1200" dirty="0">
                <a:solidFill>
                  <a:schemeClr val="tx1"/>
                </a:solidFill>
                <a:effectLst/>
                <a:latin typeface="+mn-lt"/>
                <a:ea typeface="+mn-ea"/>
                <a:cs typeface="+mn-cs"/>
              </a:rPr>
              <a:t>The architecture therefore connects technology, human capabilities, educational preparation, and organizational practice through continuous feedback loops.</a:t>
            </a:r>
          </a:p>
          <a:p>
            <a:endParaRPr lang="en-SK"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5B237-76A2-02B6-6EA2-9D6D065FE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B1D63E-78C3-C4C8-CA1F-BEDF2B5BD0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FC03BE-A589-1A28-72BF-D6E10A828464}"/>
              </a:ext>
            </a:extLst>
          </p:cNvPr>
          <p:cNvSpPr>
            <a:spLocks noGrp="1"/>
          </p:cNvSpPr>
          <p:nvPr>
            <p:ph type="body" idx="1"/>
          </p:nvPr>
        </p:nvSpPr>
        <p:spPr/>
        <p:txBody>
          <a:bodyPr/>
          <a:lstStyle/>
          <a:p>
            <a:r>
              <a:rPr lang="en-SK" sz="1200" b="1" kern="1200" dirty="0">
                <a:solidFill>
                  <a:schemeClr val="tx1"/>
                </a:solidFill>
                <a:effectLst/>
                <a:latin typeface="+mn-lt"/>
                <a:ea typeface="+mn-ea"/>
                <a:cs typeface="+mn-cs"/>
              </a:rPr>
              <a:t>Slide 8 — Core Components in Practice</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1 minute 15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To move from architecture to practice, our framework identifies six core components.</a:t>
            </a:r>
          </a:p>
          <a:p>
            <a:r>
              <a:rPr lang="en-SK" sz="1200" kern="1200" dirty="0">
                <a:solidFill>
                  <a:schemeClr val="tx1"/>
                </a:solidFill>
                <a:effectLst/>
                <a:latin typeface="+mn-lt"/>
                <a:ea typeface="+mn-ea"/>
                <a:cs typeface="+mn-cs"/>
              </a:rPr>
              <a:t>First, an </a:t>
            </a:r>
            <a:r>
              <a:rPr lang="en-SK" sz="1200" b="1" kern="1200" dirty="0">
                <a:solidFill>
                  <a:schemeClr val="tx1"/>
                </a:solidFill>
                <a:effectLst/>
                <a:latin typeface="+mn-lt"/>
                <a:ea typeface="+mn-ea"/>
                <a:cs typeface="+mn-cs"/>
              </a:rPr>
              <a:t>AI-augmented workflow core</a:t>
            </a:r>
            <a:r>
              <a:rPr lang="en-SK" sz="1200" kern="1200" dirty="0">
                <a:solidFill>
                  <a:schemeClr val="tx1"/>
                </a:solidFill>
                <a:effectLst/>
                <a:latin typeface="+mn-lt"/>
                <a:ea typeface="+mn-ea"/>
                <a:cs typeface="+mn-cs"/>
              </a:rPr>
              <a:t>, where AI supports real decisions, knowledge processing, and process activities.</a:t>
            </a:r>
          </a:p>
          <a:p>
            <a:r>
              <a:rPr lang="en-SK" sz="1200" kern="1200" dirty="0">
                <a:solidFill>
                  <a:schemeClr val="tx1"/>
                </a:solidFill>
                <a:effectLst/>
                <a:latin typeface="+mn-lt"/>
                <a:ea typeface="+mn-ea"/>
                <a:cs typeface="+mn-cs"/>
              </a:rPr>
              <a:t>Second, a </a:t>
            </a:r>
            <a:r>
              <a:rPr lang="en-SK" sz="1200" b="1" kern="1200" dirty="0">
                <a:solidFill>
                  <a:schemeClr val="tx1"/>
                </a:solidFill>
                <a:effectLst/>
                <a:latin typeface="+mn-lt"/>
                <a:ea typeface="+mn-ea"/>
                <a:cs typeface="+mn-cs"/>
              </a:rPr>
              <a:t>human reflection interface</a:t>
            </a:r>
            <a:r>
              <a:rPr lang="en-SK" sz="1200" kern="1200" dirty="0">
                <a:solidFill>
                  <a:schemeClr val="tx1"/>
                </a:solidFill>
                <a:effectLst/>
                <a:latin typeface="+mn-lt"/>
                <a:ea typeface="+mn-ea"/>
                <a:cs typeface="+mn-cs"/>
              </a:rPr>
              <a:t>, where employees interpret AI recommendations and use professional judgment.</a:t>
            </a:r>
          </a:p>
          <a:p>
            <a:r>
              <a:rPr lang="en-SK" sz="1200" kern="1200" dirty="0">
                <a:solidFill>
                  <a:schemeClr val="tx1"/>
                </a:solidFill>
                <a:effectLst/>
                <a:latin typeface="+mn-lt"/>
                <a:ea typeface="+mn-ea"/>
                <a:cs typeface="+mn-cs"/>
              </a:rPr>
              <a:t>Third, an </a:t>
            </a:r>
            <a:r>
              <a:rPr lang="en-SK" sz="1200" b="1" kern="1200" dirty="0">
                <a:solidFill>
                  <a:schemeClr val="tx1"/>
                </a:solidFill>
                <a:effectLst/>
                <a:latin typeface="+mn-lt"/>
                <a:ea typeface="+mn-ea"/>
                <a:cs typeface="+mn-cs"/>
              </a:rPr>
              <a:t>emotional intelligence layer</a:t>
            </a:r>
            <a:r>
              <a:rPr lang="en-SK" sz="1200" kern="1200" dirty="0">
                <a:solidFill>
                  <a:schemeClr val="tx1"/>
                </a:solidFill>
                <a:effectLst/>
                <a:latin typeface="+mn-lt"/>
                <a:ea typeface="+mn-ea"/>
                <a:cs typeface="+mn-cs"/>
              </a:rPr>
              <a:t>, which supports trust, communication, feedback interpretation, and responsible interaction.</a:t>
            </a:r>
          </a:p>
          <a:p>
            <a:r>
              <a:rPr lang="en-SK" sz="1200" kern="1200" dirty="0">
                <a:solidFill>
                  <a:schemeClr val="tx1"/>
                </a:solidFill>
                <a:effectLst/>
                <a:latin typeface="+mn-lt"/>
                <a:ea typeface="+mn-ea"/>
                <a:cs typeface="+mn-cs"/>
              </a:rPr>
              <a:t>Fourth, </a:t>
            </a:r>
            <a:r>
              <a:rPr lang="en-SK" sz="1200" b="1" kern="1200" dirty="0">
                <a:solidFill>
                  <a:schemeClr val="tx1"/>
                </a:solidFill>
                <a:effectLst/>
                <a:latin typeface="+mn-lt"/>
                <a:ea typeface="+mn-ea"/>
                <a:cs typeface="+mn-cs"/>
              </a:rPr>
              <a:t>collaboration mechanisms</a:t>
            </a:r>
            <a:r>
              <a:rPr lang="en-SK" sz="1200" kern="1200" dirty="0">
                <a:solidFill>
                  <a:schemeClr val="tx1"/>
                </a:solidFill>
                <a:effectLst/>
                <a:latin typeface="+mn-lt"/>
                <a:ea typeface="+mn-ea"/>
                <a:cs typeface="+mn-cs"/>
              </a:rPr>
              <a:t>, such as mentoring, knowledge exchange, mixed-generation teams, and collaborative problem-solving.</a:t>
            </a:r>
          </a:p>
          <a:p>
            <a:r>
              <a:rPr lang="en-SK" sz="1200" kern="1200" dirty="0">
                <a:solidFill>
                  <a:schemeClr val="tx1"/>
                </a:solidFill>
                <a:effectLst/>
                <a:latin typeface="+mn-lt"/>
                <a:ea typeface="+mn-ea"/>
                <a:cs typeface="+mn-cs"/>
              </a:rPr>
              <a:t>Fifth, a </a:t>
            </a:r>
            <a:r>
              <a:rPr lang="en-SK" sz="1200" b="1" kern="1200" dirty="0">
                <a:solidFill>
                  <a:schemeClr val="tx1"/>
                </a:solidFill>
                <a:effectLst/>
                <a:latin typeface="+mn-lt"/>
                <a:ea typeface="+mn-ea"/>
                <a:cs typeface="+mn-cs"/>
              </a:rPr>
              <a:t>higher education–workplace bridge</a:t>
            </a:r>
            <a:r>
              <a:rPr lang="en-SK" sz="1200" kern="1200" dirty="0">
                <a:solidFill>
                  <a:schemeClr val="tx1"/>
                </a:solidFill>
                <a:effectLst/>
                <a:latin typeface="+mn-lt"/>
                <a:ea typeface="+mn-ea"/>
                <a:cs typeface="+mn-cs"/>
              </a:rPr>
              <a:t>, ensuring that universities prepare learners for real AI-augmented environments and organizations continue the learning process.</a:t>
            </a:r>
          </a:p>
          <a:p>
            <a:r>
              <a:rPr lang="en-SK" sz="1200" kern="1200" dirty="0">
                <a:solidFill>
                  <a:schemeClr val="tx1"/>
                </a:solidFill>
                <a:effectLst/>
                <a:latin typeface="+mn-lt"/>
                <a:ea typeface="+mn-ea"/>
                <a:cs typeface="+mn-cs"/>
              </a:rPr>
              <a:t>Finally, </a:t>
            </a:r>
            <a:r>
              <a:rPr lang="en-SK" sz="1200" b="1" kern="1200" dirty="0">
                <a:solidFill>
                  <a:schemeClr val="tx1"/>
                </a:solidFill>
                <a:effectLst/>
                <a:latin typeface="+mn-lt"/>
                <a:ea typeface="+mn-ea"/>
                <a:cs typeface="+mn-cs"/>
              </a:rPr>
              <a:t>sustainability feedback loops</a:t>
            </a:r>
            <a:r>
              <a:rPr lang="en-SK" sz="1200" kern="1200" dirty="0">
                <a:solidFill>
                  <a:schemeClr val="tx1"/>
                </a:solidFill>
                <a:effectLst/>
                <a:latin typeface="+mn-lt"/>
                <a:ea typeface="+mn-ea"/>
                <a:cs typeface="+mn-cs"/>
              </a:rPr>
              <a:t>, where process data, user experience, learning outcomes, and AI performance contribute to continuous improvement.</a:t>
            </a:r>
          </a:p>
          <a:p>
            <a:r>
              <a:rPr lang="en-SK" sz="1200" kern="1200" dirty="0">
                <a:solidFill>
                  <a:schemeClr val="tx1"/>
                </a:solidFill>
                <a:effectLst/>
                <a:latin typeface="+mn-lt"/>
                <a:ea typeface="+mn-ea"/>
                <a:cs typeface="+mn-cs"/>
              </a:rPr>
              <a:t>These components provide a practical structure for designing learning environments around responsible human-AI cooperation.</a:t>
            </a:r>
          </a:p>
          <a:p>
            <a:endParaRPr lang="en-US" dirty="0"/>
          </a:p>
        </p:txBody>
      </p:sp>
      <p:sp>
        <p:nvSpPr>
          <p:cNvPr id="4" name="Slide Number Placeholder 3">
            <a:extLst>
              <a:ext uri="{FF2B5EF4-FFF2-40B4-BE49-F238E27FC236}">
                <a16:creationId xmlns:a16="http://schemas.microsoft.com/office/drawing/2014/main" id="{D6CF7A05-8048-4450-5174-CE5EBD73BC64}"/>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400287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K" sz="1200" b="1" kern="1200" dirty="0">
                <a:solidFill>
                  <a:schemeClr val="tx1"/>
                </a:solidFill>
                <a:effectLst/>
                <a:latin typeface="+mn-lt"/>
                <a:ea typeface="+mn-ea"/>
                <a:cs typeface="+mn-cs"/>
              </a:rPr>
              <a:t>Slide 9 — Intergenerational Collaboration</a:t>
            </a:r>
            <a:endParaRPr lang="en-SK" sz="1200" kern="1200" dirty="0">
              <a:solidFill>
                <a:schemeClr val="tx1"/>
              </a:solidFill>
              <a:effectLst/>
              <a:latin typeface="+mn-lt"/>
              <a:ea typeface="+mn-ea"/>
              <a:cs typeface="+mn-cs"/>
            </a:endParaRPr>
          </a:p>
          <a:p>
            <a:r>
              <a:rPr lang="en-SK" sz="1200" b="1" kern="1200" dirty="0">
                <a:solidFill>
                  <a:schemeClr val="tx1"/>
                </a:solidFill>
                <a:effectLst/>
                <a:latin typeface="+mn-lt"/>
                <a:ea typeface="+mn-ea"/>
                <a:cs typeface="+mn-cs"/>
              </a:rPr>
              <a:t>Time: approximately 1 minute 25 seconds</a:t>
            </a:r>
            <a:endParaRPr lang="en-SK" sz="1200" kern="1200" dirty="0">
              <a:solidFill>
                <a:schemeClr val="tx1"/>
              </a:solidFill>
              <a:effectLst/>
              <a:latin typeface="+mn-lt"/>
              <a:ea typeface="+mn-ea"/>
              <a:cs typeface="+mn-cs"/>
            </a:endParaRPr>
          </a:p>
          <a:p>
            <a:r>
              <a:rPr lang="en-SK" sz="1200" kern="1200" dirty="0">
                <a:solidFill>
                  <a:schemeClr val="tx1"/>
                </a:solidFill>
                <a:effectLst/>
                <a:latin typeface="+mn-lt"/>
                <a:ea typeface="+mn-ea"/>
                <a:cs typeface="+mn-cs"/>
              </a:rPr>
              <a:t>Intergenerational collaboration is a central part of our framework.</a:t>
            </a:r>
          </a:p>
          <a:p>
            <a:r>
              <a:rPr lang="en-SK" sz="1200" kern="1200" dirty="0">
                <a:solidFill>
                  <a:schemeClr val="tx1"/>
                </a:solidFill>
                <a:effectLst/>
                <a:latin typeface="+mn-lt"/>
                <a:ea typeface="+mn-ea"/>
                <a:cs typeface="+mn-cs"/>
              </a:rPr>
              <a:t>Workplaces increasingly combine employees with different professional histories, digital experience, and expectations regarding AI.</a:t>
            </a:r>
          </a:p>
          <a:p>
            <a:r>
              <a:rPr lang="en-SK" sz="1200" kern="1200" dirty="0">
                <a:solidFill>
                  <a:schemeClr val="tx1"/>
                </a:solidFill>
                <a:effectLst/>
                <a:latin typeface="+mn-lt"/>
                <a:ea typeface="+mn-ea"/>
                <a:cs typeface="+mn-cs"/>
              </a:rPr>
              <a:t>Younger professionals often contribute digital fluency, openness to experimentation, and rapid adoption of new tools.</a:t>
            </a:r>
          </a:p>
          <a:p>
            <a:r>
              <a:rPr lang="en-SK" sz="1200" kern="1200" dirty="0">
                <a:solidFill>
                  <a:schemeClr val="tx1"/>
                </a:solidFill>
                <a:effectLst/>
                <a:latin typeface="+mn-lt"/>
                <a:ea typeface="+mn-ea"/>
                <a:cs typeface="+mn-cs"/>
              </a:rPr>
              <a:t>Experienced employees contribute deep domain expertise, contextual interpretation, professional judgment, and organizational memory.</a:t>
            </a:r>
          </a:p>
          <a:p>
            <a:r>
              <a:rPr lang="en-SK" sz="1200" kern="1200" dirty="0">
                <a:solidFill>
                  <a:schemeClr val="tx1"/>
                </a:solidFill>
                <a:effectLst/>
                <a:latin typeface="+mn-lt"/>
                <a:ea typeface="+mn-ea"/>
                <a:cs typeface="+mn-cs"/>
              </a:rPr>
              <a:t>Rather than viewing these differences as barriers, our framework treats them as complementary strengths.</a:t>
            </a:r>
          </a:p>
          <a:p>
            <a:r>
              <a:rPr lang="en-SK" sz="1200" kern="1200" dirty="0">
                <a:solidFill>
                  <a:schemeClr val="tx1"/>
                </a:solidFill>
                <a:effectLst/>
                <a:latin typeface="+mn-lt"/>
                <a:ea typeface="+mn-ea"/>
                <a:cs typeface="+mn-cs"/>
              </a:rPr>
              <a:t>For example, a younger professional may quickly explore how an AI system can analyse information or automate a task. An experienced colleague may evaluate whether the recommendation is practically meaningful, ethically acceptable, or consistent with organizational reality.</a:t>
            </a:r>
          </a:p>
          <a:p>
            <a:r>
              <a:rPr lang="en-SK" sz="1200" kern="1200" dirty="0">
                <a:solidFill>
                  <a:schemeClr val="tx1"/>
                </a:solidFill>
                <a:effectLst/>
                <a:latin typeface="+mn-lt"/>
                <a:ea typeface="+mn-ea"/>
                <a:cs typeface="+mn-cs"/>
              </a:rPr>
              <a:t>AI-supported knowledge exchange can make this cooperation more systematic. However, technology alone is not enough. Trust, communication, emotional intelligence, and mutual respect are essential.</a:t>
            </a:r>
          </a:p>
          <a:p>
            <a:r>
              <a:rPr lang="en-SK" sz="1200" kern="1200" dirty="0">
                <a:solidFill>
                  <a:schemeClr val="tx1"/>
                </a:solidFill>
                <a:effectLst/>
                <a:latin typeface="+mn-lt"/>
                <a:ea typeface="+mn-ea"/>
                <a:cs typeface="+mn-cs"/>
              </a:rPr>
              <a:t>The goal is to combine digital agility with contextual wisdom and reflective decision-making, creating a more adaptive and resilient workforce.</a:t>
            </a:r>
          </a:p>
          <a:p>
            <a:endParaRPr lang="en-SK"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7.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8229" y="57150"/>
            <a:ext cx="9029700" cy="5029200"/>
          </a:xfrm>
          <a:prstGeom prst="rect">
            <a:avLst/>
          </a:prstGeom>
        </p:spPr>
      </p:pic>
      <p:sp>
        <p:nvSpPr>
          <p:cNvPr id="3" name="Shape 0"/>
          <p:cNvSpPr/>
          <p:nvPr/>
        </p:nvSpPr>
        <p:spPr>
          <a:xfrm>
            <a:off x="73180" y="62345"/>
            <a:ext cx="8979798" cy="5029200"/>
          </a:xfrm>
          <a:prstGeom prst="rect">
            <a:avLst/>
          </a:prstGeom>
          <a:solidFill>
            <a:srgbClr val="F7EEE7"/>
          </a:solidFill>
          <a:ln/>
        </p:spPr>
        <p:txBody>
          <a:bodyPr/>
          <a:lstStyle/>
          <a:p>
            <a:endParaRPr lang="en-SK"/>
          </a:p>
        </p:txBody>
      </p:sp>
      <p:sp>
        <p:nvSpPr>
          <p:cNvPr id="4" name="Text 1"/>
          <p:cNvSpPr/>
          <p:nvPr/>
        </p:nvSpPr>
        <p:spPr>
          <a:xfrm>
            <a:off x="628650" y="933850"/>
            <a:ext cx="4706308" cy="1697338"/>
          </a:xfrm>
          <a:prstGeom prst="rect">
            <a:avLst/>
          </a:prstGeom>
          <a:noFill/>
          <a:ln/>
        </p:spPr>
        <p:txBody>
          <a:bodyPr wrap="square" lIns="0" tIns="0" rIns="0" bIns="0" rtlCol="0" anchor="t">
            <a:spAutoFit/>
          </a:bodyPr>
          <a:lstStyle/>
          <a:p>
            <a:pPr marL="0" indent="0" algn="l">
              <a:lnSpc>
                <a:spcPct val="88000"/>
              </a:lnSpc>
              <a:buNone/>
            </a:pPr>
            <a:r>
              <a:rPr lang="en-US" sz="3750" b="1" dirty="0">
                <a:solidFill>
                  <a:srgbClr val="1A3622"/>
                </a:solidFill>
                <a:latin typeface="Playfair Display Bold" pitchFamily="34" charset="0"/>
                <a:ea typeface="Playfair Display Bold" pitchFamily="34" charset="-122"/>
                <a:cs typeface="Playfair Display Bold" pitchFamily="34" charset="-120"/>
              </a:rPr>
              <a:t>SUSTAINABLE
LEARNING
ECOSYSTEMS</a:t>
            </a:r>
            <a:endParaRPr lang="en-US" sz="3750" dirty="0"/>
          </a:p>
        </p:txBody>
      </p:sp>
      <p:sp>
        <p:nvSpPr>
          <p:cNvPr id="5" name="Text 2"/>
          <p:cNvSpPr/>
          <p:nvPr/>
        </p:nvSpPr>
        <p:spPr>
          <a:xfrm>
            <a:off x="628650" y="2916938"/>
            <a:ext cx="4706308" cy="594327"/>
          </a:xfrm>
          <a:prstGeom prst="rect">
            <a:avLst/>
          </a:prstGeom>
          <a:noFill/>
          <a:ln/>
        </p:spPr>
        <p:txBody>
          <a:bodyPr wrap="square" lIns="0" tIns="0" rIns="0" bIns="0" rtlCol="0" anchor="t">
            <a:spAutoFit/>
          </a:bodyPr>
          <a:lstStyle/>
          <a:p>
            <a:pPr marL="0" indent="0" algn="l">
              <a:lnSpc>
                <a:spcPct val="104000"/>
              </a:lnSpc>
              <a:buNone/>
            </a:pPr>
            <a:r>
              <a:rPr lang="en-US" sz="1600" dirty="0">
                <a:solidFill>
                  <a:srgbClr val="1A3622"/>
                </a:solidFill>
                <a:latin typeface="Inter SemiBold" pitchFamily="34" charset="0"/>
                <a:ea typeface="Inter SemiBold" pitchFamily="34" charset="-122"/>
                <a:cs typeface="Inter SemiBold" pitchFamily="34" charset="-120"/>
              </a:rPr>
              <a:t>for Human-Centered AI in
Intergenerational Digital Workspaces</a:t>
            </a:r>
            <a:endParaRPr lang="en-US" sz="1600" dirty="0"/>
          </a:p>
        </p:txBody>
      </p:sp>
      <p:sp>
        <p:nvSpPr>
          <p:cNvPr id="6" name="Text 3"/>
          <p:cNvSpPr/>
          <p:nvPr/>
        </p:nvSpPr>
        <p:spPr>
          <a:xfrm>
            <a:off x="628650" y="4082765"/>
            <a:ext cx="4706308" cy="414338"/>
          </a:xfrm>
          <a:prstGeom prst="rect">
            <a:avLst/>
          </a:prstGeom>
          <a:noFill/>
          <a:ln/>
        </p:spPr>
        <p:txBody>
          <a:bodyPr wrap="square" lIns="0" tIns="0" rIns="0" bIns="0" rtlCol="0" anchor="t">
            <a:spAutoFit/>
          </a:bodyPr>
          <a:lstStyle/>
          <a:p>
            <a:pPr marL="0" indent="0" algn="l">
              <a:buNone/>
            </a:pPr>
            <a:r>
              <a:rPr lang="en-US" sz="1250" dirty="0">
                <a:solidFill>
                  <a:srgbClr val="D96C4A"/>
                </a:solidFill>
                <a:latin typeface="Inter" pitchFamily="34" charset="0"/>
                <a:ea typeface="Inter" pitchFamily="34" charset="-122"/>
                <a:cs typeface="Inter" pitchFamily="34" charset="-120"/>
              </a:rPr>
              <a:t>Bridging Technology and Humanity in
Intergenerational Workplaces</a:t>
            </a:r>
            <a:endParaRPr lang="en-US" sz="1250" dirty="0"/>
          </a:p>
        </p:txBody>
      </p:sp>
      <p:sp>
        <p:nvSpPr>
          <p:cNvPr id="7" name="Text 4"/>
          <p:cNvSpPr/>
          <p:nvPr/>
        </p:nvSpPr>
        <p:spPr>
          <a:xfrm>
            <a:off x="6635121" y="1924543"/>
            <a:ext cx="3137529" cy="942975"/>
          </a:xfrm>
          <a:prstGeom prst="rect">
            <a:avLst/>
          </a:prstGeom>
          <a:noFill/>
          <a:ln/>
        </p:spPr>
        <p:txBody>
          <a:bodyPr wrap="square" lIns="0" tIns="0" rIns="0" bIns="0" rtlCol="0" anchor="t">
            <a:spAutoFit/>
          </a:bodyPr>
          <a:lstStyle/>
          <a:p>
            <a:pPr marL="0" indent="0" algn="l">
              <a:lnSpc>
                <a:spcPct val="120000"/>
              </a:lnSpc>
              <a:buNone/>
            </a:pPr>
            <a:r>
              <a:rPr lang="en-US" sz="1100" b="1" dirty="0">
                <a:solidFill>
                  <a:srgbClr val="1A3622"/>
                </a:solidFill>
                <a:latin typeface="Inter SemiBold" pitchFamily="34" charset="0"/>
                <a:ea typeface="Inter SemiBold" pitchFamily="34" charset="-122"/>
                <a:cs typeface="Inter SemiBold" pitchFamily="34" charset="-120"/>
              </a:rPr>
              <a:t>Yuliia Fedorova
Oleksii Ilchenko
Denys Kovalenko
Juraj Mikuš</a:t>
            </a:r>
            <a:endParaRPr lang="en-US" sz="1100" dirty="0"/>
          </a:p>
        </p:txBody>
      </p:sp>
      <p:sp>
        <p:nvSpPr>
          <p:cNvPr id="8" name="Text 5"/>
          <p:cNvSpPr/>
          <p:nvPr/>
        </p:nvSpPr>
        <p:spPr>
          <a:xfrm>
            <a:off x="6635121" y="3010393"/>
            <a:ext cx="3137529" cy="365727"/>
          </a:xfrm>
          <a:prstGeom prst="rect">
            <a:avLst/>
          </a:prstGeom>
          <a:noFill/>
          <a:ln/>
        </p:spPr>
        <p:txBody>
          <a:bodyPr wrap="square" lIns="0" tIns="0" rIns="0" bIns="0" rtlCol="0" anchor="t">
            <a:spAutoFit/>
          </a:bodyPr>
          <a:lstStyle/>
          <a:p>
            <a:pPr marL="0" indent="0" algn="l">
              <a:lnSpc>
                <a:spcPct val="128000"/>
              </a:lnSpc>
              <a:buNone/>
            </a:pPr>
            <a:r>
              <a:rPr lang="en-US" sz="850" dirty="0">
                <a:solidFill>
                  <a:srgbClr val="4A5D4E"/>
                </a:solidFill>
                <a:latin typeface="Inter" pitchFamily="34" charset="0"/>
                <a:ea typeface="Inter" pitchFamily="34" charset="-122"/>
                <a:cs typeface="Inter" pitchFamily="34" charset="-120"/>
              </a:rPr>
              <a:t>Comenius University Bratislava
V. N. Karazin Kharkiv National University</a:t>
            </a:r>
            <a:endParaRPr lang="en-US" sz="850" dirty="0"/>
          </a:p>
        </p:txBody>
      </p:sp>
      <p:sp>
        <p:nvSpPr>
          <p:cNvPr id="9" name="Text 6"/>
          <p:cNvSpPr/>
          <p:nvPr/>
        </p:nvSpPr>
        <p:spPr>
          <a:xfrm>
            <a:off x="628650" y="4793456"/>
            <a:ext cx="3373636" cy="121444"/>
          </a:xfrm>
          <a:prstGeom prst="rect">
            <a:avLst/>
          </a:prstGeom>
          <a:noFill/>
          <a:ln/>
        </p:spPr>
        <p:txBody>
          <a:bodyPr wrap="square" lIns="0" tIns="0" rIns="0" bIns="0" rtlCol="0" anchor="t">
            <a:spAutoFit/>
          </a:bodyPr>
          <a:lstStyle/>
          <a:p>
            <a:pPr marL="0" indent="0" algn="l">
              <a:buNone/>
            </a:pPr>
            <a:r>
              <a:rPr lang="en-US" sz="750" dirty="0">
                <a:solidFill>
                  <a:srgbClr val="4A5D4E">
                    <a:alpha val="60000"/>
                  </a:srgbClr>
                </a:solidFill>
                <a:latin typeface="Inter" pitchFamily="34" charset="0"/>
                <a:ea typeface="Inter" pitchFamily="34" charset="-122"/>
                <a:cs typeface="Inter" pitchFamily="34" charset="-120"/>
              </a:rPr>
              <a:t>the learning ideas conference 2026 | Sustainable Learning Ecosystems</a:t>
            </a:r>
            <a:endParaRPr lang="en-US" sz="750" dirty="0"/>
          </a:p>
        </p:txBody>
      </p:sp>
      <p:pic>
        <p:nvPicPr>
          <p:cNvPr id="10" name="Picture 9">
            <a:extLst>
              <a:ext uri="{FF2B5EF4-FFF2-40B4-BE49-F238E27FC236}">
                <a16:creationId xmlns:a16="http://schemas.microsoft.com/office/drawing/2014/main" id="{DF45CEFF-FDD2-B321-A1B7-08BC95880177}"/>
              </a:ext>
            </a:extLst>
          </p:cNvPr>
          <p:cNvPicPr>
            <a:picLocks noChangeAspect="1"/>
          </p:cNvPicPr>
          <p:nvPr/>
        </p:nvPicPr>
        <p:blipFill>
          <a:blip r:embed="rId4"/>
          <a:stretch>
            <a:fillRect/>
          </a:stretch>
        </p:blipFill>
        <p:spPr>
          <a:xfrm>
            <a:off x="6179127" y="263636"/>
            <a:ext cx="2639292" cy="43004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4" name="Text 1"/>
          <p:cNvSpPr/>
          <p:nvPr/>
        </p:nvSpPr>
        <p:spPr>
          <a:xfrm>
            <a:off x="336403" y="706557"/>
            <a:ext cx="8429625" cy="323165"/>
          </a:xfrm>
          <a:prstGeom prst="rect">
            <a:avLst/>
          </a:prstGeom>
          <a:noFill/>
          <a:ln/>
        </p:spPr>
        <p:txBody>
          <a:bodyPr wrap="square" lIns="0" tIns="0" rIns="0" bIns="0" rtlCol="0" anchor="t">
            <a:spAutoFit/>
          </a:bodyPr>
          <a:lstStyle/>
          <a:p>
            <a:r>
              <a:rPr lang="en-US" sz="1050" dirty="0">
                <a:solidFill>
                  <a:srgbClr val="D96C4A"/>
                </a:solidFill>
                <a:latin typeface="Inter" pitchFamily="34" charset="0"/>
                <a:ea typeface="Inter" pitchFamily="34" charset="-122"/>
              </a:rPr>
              <a:t>Universities prepare people for AI-augmented work; organizations continue learning inside work.</a:t>
            </a:r>
          </a:p>
          <a:p>
            <a:pPr marL="0" indent="0" algn="l">
              <a:buNone/>
            </a:pPr>
            <a:endParaRPr lang="en-US" sz="1050" dirty="0"/>
          </a:p>
        </p:txBody>
      </p:sp>
      <p:sp>
        <p:nvSpPr>
          <p:cNvPr id="5" name="Text 2"/>
          <p:cNvSpPr/>
          <p:nvPr/>
        </p:nvSpPr>
        <p:spPr>
          <a:xfrm>
            <a:off x="771525" y="1728641"/>
            <a:ext cx="3036066" cy="360759"/>
          </a:xfrm>
          <a:prstGeom prst="rect">
            <a:avLst/>
          </a:prstGeom>
          <a:noFill/>
          <a:ln/>
        </p:spPr>
        <p:txBody>
          <a:bodyPr wrap="square" lIns="0" tIns="0" rIns="0" bIns="51054" rtlCol="0" anchor="t">
            <a:spAutoFit/>
          </a:bodyPr>
          <a:lstStyle/>
          <a:p>
            <a:pPr marL="0" indent="0" algn="l">
              <a:buNone/>
            </a:pPr>
            <a:r>
              <a:rPr lang="en-US" sz="2000" b="1" dirty="0">
                <a:solidFill>
                  <a:srgbClr val="1A3622"/>
                </a:solidFill>
                <a:latin typeface="Playfair Display Bold" pitchFamily="34" charset="0"/>
                <a:ea typeface="Playfair Display Bold" pitchFamily="34" charset="-122"/>
                <a:cs typeface="Playfair Display Bold" pitchFamily="34" charset="-120"/>
              </a:rPr>
              <a:t>Higher Education</a:t>
            </a:r>
            <a:endParaRPr lang="en-US" sz="2000" dirty="0"/>
          </a:p>
        </p:txBody>
      </p:sp>
      <p:pic>
        <p:nvPicPr>
          <p:cNvPr id="6" name="Image 1" descr="preencoded.png"/>
          <p:cNvPicPr>
            <a:picLocks noChangeAspect="1"/>
          </p:cNvPicPr>
          <p:nvPr/>
        </p:nvPicPr>
        <p:blipFill>
          <a:blip r:embed="rId3"/>
          <a:stretch>
            <a:fillRect/>
          </a:stretch>
        </p:blipFill>
        <p:spPr>
          <a:xfrm>
            <a:off x="930852" y="2303748"/>
            <a:ext cx="144661" cy="128588"/>
          </a:xfrm>
          <a:prstGeom prst="rect">
            <a:avLst/>
          </a:prstGeom>
        </p:spPr>
      </p:pic>
      <p:sp>
        <p:nvSpPr>
          <p:cNvPr id="7" name="Text 3"/>
          <p:cNvSpPr/>
          <p:nvPr/>
        </p:nvSpPr>
        <p:spPr>
          <a:xfrm>
            <a:off x="1251293" y="2265183"/>
            <a:ext cx="1070806" cy="217945"/>
          </a:xfrm>
          <a:prstGeom prst="rect">
            <a:avLst/>
          </a:prstGeom>
          <a:noFill/>
          <a:ln/>
        </p:spPr>
        <p:txBody>
          <a:bodyPr wrap="none" lIns="0" tIns="0" rIns="0" bIns="0" rtlCol="0" anchor="t">
            <a:spAutoFit/>
          </a:bodyPr>
          <a:lstStyle/>
          <a:p>
            <a:pPr marL="0" indent="0" algn="l">
              <a:lnSpc>
                <a:spcPct val="128000"/>
              </a:lnSpc>
              <a:buNone/>
            </a:pPr>
            <a:r>
              <a:rPr lang="en-US" sz="1200" dirty="0">
                <a:solidFill>
                  <a:srgbClr val="4A5D4E"/>
                </a:solidFill>
                <a:latin typeface="Inter" pitchFamily="34" charset="0"/>
                <a:ea typeface="Inter" pitchFamily="34" charset="-122"/>
                <a:cs typeface="Inter" pitchFamily="34" charset="-120"/>
              </a:rPr>
              <a:t>Applied Curricula</a:t>
            </a:r>
            <a:endParaRPr lang="en-US" sz="1200" dirty="0"/>
          </a:p>
        </p:txBody>
      </p:sp>
      <p:sp>
        <p:nvSpPr>
          <p:cNvPr id="8" name="Text 4"/>
          <p:cNvSpPr/>
          <p:nvPr/>
        </p:nvSpPr>
        <p:spPr>
          <a:xfrm>
            <a:off x="1272888" y="2556625"/>
            <a:ext cx="978858" cy="217945"/>
          </a:xfrm>
          <a:prstGeom prst="rect">
            <a:avLst/>
          </a:prstGeom>
          <a:noFill/>
          <a:ln/>
        </p:spPr>
        <p:txBody>
          <a:bodyPr wrap="none" lIns="0" tIns="0" rIns="0" bIns="0" rtlCol="0" anchor="t">
            <a:spAutoFit/>
          </a:bodyPr>
          <a:lstStyle/>
          <a:p>
            <a:pPr marL="0" indent="0" algn="l">
              <a:lnSpc>
                <a:spcPct val="128000"/>
              </a:lnSpc>
              <a:buNone/>
            </a:pPr>
            <a:r>
              <a:rPr lang="en-US" sz="1200" dirty="0">
                <a:solidFill>
                  <a:srgbClr val="4A5D4E"/>
                </a:solidFill>
                <a:latin typeface="Inter" pitchFamily="34" charset="0"/>
                <a:ea typeface="Inter" pitchFamily="34" charset="-122"/>
                <a:cs typeface="Inter" pitchFamily="34" charset="-120"/>
              </a:rPr>
              <a:t>Simulation Labs</a:t>
            </a:r>
            <a:endParaRPr lang="en-US" sz="1200" dirty="0"/>
          </a:p>
        </p:txBody>
      </p:sp>
      <p:pic>
        <p:nvPicPr>
          <p:cNvPr id="9" name="Image 2"/>
          <p:cNvPicPr>
            <a:picLocks noChangeAspect="1"/>
          </p:cNvPicPr>
          <p:nvPr/>
        </p:nvPicPr>
        <p:blipFill>
          <a:blip r:embed="rId4"/>
          <a:srcRect/>
          <a:stretch/>
        </p:blipFill>
        <p:spPr>
          <a:xfrm>
            <a:off x="882363" y="2845071"/>
            <a:ext cx="235046" cy="235046"/>
          </a:xfrm>
          <a:prstGeom prst="rect">
            <a:avLst/>
          </a:prstGeom>
        </p:spPr>
      </p:pic>
      <p:sp>
        <p:nvSpPr>
          <p:cNvPr id="10" name="Text 5"/>
          <p:cNvSpPr/>
          <p:nvPr/>
        </p:nvSpPr>
        <p:spPr>
          <a:xfrm>
            <a:off x="1256001" y="2848068"/>
            <a:ext cx="1373902" cy="217945"/>
          </a:xfrm>
          <a:prstGeom prst="rect">
            <a:avLst/>
          </a:prstGeom>
          <a:noFill/>
          <a:ln/>
        </p:spPr>
        <p:txBody>
          <a:bodyPr wrap="none" lIns="0" tIns="0" rIns="0" bIns="0" rtlCol="0" anchor="t">
            <a:spAutoFit/>
          </a:bodyPr>
          <a:lstStyle/>
          <a:p>
            <a:pPr marL="0" indent="0" algn="l">
              <a:lnSpc>
                <a:spcPct val="128000"/>
              </a:lnSpc>
              <a:buNone/>
            </a:pPr>
            <a:r>
              <a:rPr lang="en-US" sz="1200" dirty="0">
                <a:solidFill>
                  <a:srgbClr val="4A5D4E"/>
                </a:solidFill>
                <a:latin typeface="Inter" pitchFamily="34" charset="0"/>
                <a:ea typeface="Inter" pitchFamily="34" charset="-122"/>
                <a:cs typeface="Inter" pitchFamily="34" charset="-120"/>
              </a:rPr>
              <a:t>Research Cooperation</a:t>
            </a:r>
            <a:endParaRPr lang="en-US" sz="1200" dirty="0"/>
          </a:p>
        </p:txBody>
      </p:sp>
      <p:pic>
        <p:nvPicPr>
          <p:cNvPr id="11" name="Image 3" descr="preencoded.png"/>
          <p:cNvPicPr>
            <a:picLocks noChangeAspect="1"/>
          </p:cNvPicPr>
          <p:nvPr/>
        </p:nvPicPr>
        <p:blipFill>
          <a:blip r:embed="rId5"/>
          <a:stretch>
            <a:fillRect/>
          </a:stretch>
        </p:blipFill>
        <p:spPr>
          <a:xfrm>
            <a:off x="3752172" y="2509817"/>
            <a:ext cx="501173" cy="501173"/>
          </a:xfrm>
          <a:prstGeom prst="rect">
            <a:avLst/>
          </a:prstGeom>
        </p:spPr>
      </p:pic>
      <p:sp>
        <p:nvSpPr>
          <p:cNvPr id="12" name="Text 6"/>
          <p:cNvSpPr/>
          <p:nvPr/>
        </p:nvSpPr>
        <p:spPr>
          <a:xfrm>
            <a:off x="3675537" y="3155566"/>
            <a:ext cx="875679" cy="260071"/>
          </a:xfrm>
          <a:prstGeom prst="rect">
            <a:avLst/>
          </a:prstGeom>
          <a:noFill/>
          <a:ln/>
        </p:spPr>
        <p:txBody>
          <a:bodyPr wrap="square" lIns="0" tIns="0" rIns="0" bIns="0" rtlCol="0" anchor="t">
            <a:spAutoFit/>
          </a:bodyPr>
          <a:lstStyle/>
          <a:p>
            <a:pPr marL="0" indent="0" algn="ctr">
              <a:lnSpc>
                <a:spcPct val="84000"/>
              </a:lnSpc>
              <a:buNone/>
            </a:pPr>
            <a:r>
              <a:rPr lang="en-US" sz="1000" b="1" kern="0" spc="1" dirty="0">
                <a:solidFill>
                  <a:srgbClr val="1A3622"/>
                </a:solidFill>
                <a:latin typeface="Inter SemiBold" pitchFamily="34" charset="0"/>
                <a:ea typeface="Inter SemiBold" pitchFamily="34" charset="-122"/>
                <a:cs typeface="Inter SemiBold" pitchFamily="34" charset="-120"/>
              </a:rPr>
              <a:t>CONTINUOUS
FEEDBACK</a:t>
            </a:r>
            <a:endParaRPr lang="en-US" sz="1000" dirty="0"/>
          </a:p>
        </p:txBody>
      </p:sp>
      <p:sp>
        <p:nvSpPr>
          <p:cNvPr id="13" name="Text 7"/>
          <p:cNvSpPr/>
          <p:nvPr/>
        </p:nvSpPr>
        <p:spPr>
          <a:xfrm>
            <a:off x="5422945" y="1680150"/>
            <a:ext cx="3036094" cy="360759"/>
          </a:xfrm>
          <a:prstGeom prst="rect">
            <a:avLst/>
          </a:prstGeom>
          <a:noFill/>
          <a:ln/>
        </p:spPr>
        <p:txBody>
          <a:bodyPr wrap="square" lIns="0" tIns="0" rIns="0" bIns="51054" rtlCol="0" anchor="t">
            <a:spAutoFit/>
          </a:bodyPr>
          <a:lstStyle/>
          <a:p>
            <a:pPr marL="0" indent="0" algn="l">
              <a:buNone/>
            </a:pPr>
            <a:r>
              <a:rPr lang="en-US" sz="2000" b="1" dirty="0">
                <a:solidFill>
                  <a:srgbClr val="1A3622"/>
                </a:solidFill>
                <a:latin typeface="Playfair Display Bold" pitchFamily="34" charset="0"/>
                <a:ea typeface="Playfair Display Bold" pitchFamily="34" charset="-122"/>
                <a:cs typeface="Playfair Display Bold" pitchFamily="34" charset="-120"/>
              </a:rPr>
              <a:t>Organizations</a:t>
            </a:r>
            <a:endParaRPr lang="en-US" sz="2000" dirty="0"/>
          </a:p>
        </p:txBody>
      </p:sp>
      <p:pic>
        <p:nvPicPr>
          <p:cNvPr id="14" name="Image 4" descr="preencoded.png"/>
          <p:cNvPicPr>
            <a:picLocks noChangeAspect="1"/>
          </p:cNvPicPr>
          <p:nvPr/>
        </p:nvPicPr>
        <p:blipFill>
          <a:blip r:embed="rId6"/>
          <a:stretch>
            <a:fillRect/>
          </a:stretch>
        </p:blipFill>
        <p:spPr>
          <a:xfrm>
            <a:off x="5450653" y="2262182"/>
            <a:ext cx="144661" cy="128588"/>
          </a:xfrm>
          <a:prstGeom prst="rect">
            <a:avLst/>
          </a:prstGeom>
        </p:spPr>
      </p:pic>
      <p:sp>
        <p:nvSpPr>
          <p:cNvPr id="15" name="Text 8"/>
          <p:cNvSpPr/>
          <p:nvPr/>
        </p:nvSpPr>
        <p:spPr>
          <a:xfrm>
            <a:off x="5681039" y="2223617"/>
            <a:ext cx="1016689" cy="217945"/>
          </a:xfrm>
          <a:prstGeom prst="rect">
            <a:avLst/>
          </a:prstGeom>
          <a:noFill/>
          <a:ln/>
        </p:spPr>
        <p:txBody>
          <a:bodyPr wrap="none" lIns="0" tIns="0" rIns="0" bIns="0" rtlCol="0" anchor="t">
            <a:spAutoFit/>
          </a:bodyPr>
          <a:lstStyle/>
          <a:p>
            <a:pPr marL="0" indent="0" algn="l">
              <a:lnSpc>
                <a:spcPct val="128000"/>
              </a:lnSpc>
              <a:buNone/>
            </a:pPr>
            <a:r>
              <a:rPr lang="en-US" sz="1200" dirty="0">
                <a:solidFill>
                  <a:srgbClr val="4A5D4E"/>
                </a:solidFill>
                <a:latin typeface="Inter" pitchFamily="34" charset="0"/>
                <a:ea typeface="Inter" pitchFamily="34" charset="-122"/>
                <a:cs typeface="Inter" pitchFamily="34" charset="-120"/>
              </a:rPr>
              <a:t>BPM Integration</a:t>
            </a:r>
            <a:endParaRPr lang="en-US" sz="1200" dirty="0"/>
          </a:p>
        </p:txBody>
      </p:sp>
      <p:pic>
        <p:nvPicPr>
          <p:cNvPr id="16" name="Image 5" descr="preencoded.png"/>
          <p:cNvPicPr>
            <a:picLocks noChangeAspect="1"/>
          </p:cNvPicPr>
          <p:nvPr/>
        </p:nvPicPr>
        <p:blipFill>
          <a:blip r:embed="rId7"/>
          <a:stretch>
            <a:fillRect/>
          </a:stretch>
        </p:blipFill>
        <p:spPr>
          <a:xfrm>
            <a:off x="5450653" y="2553625"/>
            <a:ext cx="128588" cy="128588"/>
          </a:xfrm>
          <a:prstGeom prst="rect">
            <a:avLst/>
          </a:prstGeom>
        </p:spPr>
      </p:pic>
      <p:sp>
        <p:nvSpPr>
          <p:cNvPr id="17" name="Text 9"/>
          <p:cNvSpPr/>
          <p:nvPr/>
        </p:nvSpPr>
        <p:spPr>
          <a:xfrm>
            <a:off x="5664966" y="2515059"/>
            <a:ext cx="1205586" cy="217945"/>
          </a:xfrm>
          <a:prstGeom prst="rect">
            <a:avLst/>
          </a:prstGeom>
          <a:noFill/>
          <a:ln/>
        </p:spPr>
        <p:txBody>
          <a:bodyPr wrap="none" lIns="0" tIns="0" rIns="0" bIns="0" rtlCol="0" anchor="t">
            <a:spAutoFit/>
          </a:bodyPr>
          <a:lstStyle/>
          <a:p>
            <a:pPr marL="0" indent="0" algn="l">
              <a:lnSpc>
                <a:spcPct val="128000"/>
              </a:lnSpc>
              <a:buNone/>
            </a:pPr>
            <a:r>
              <a:rPr lang="en-US" sz="1200" dirty="0">
                <a:solidFill>
                  <a:srgbClr val="4A5D4E"/>
                </a:solidFill>
                <a:latin typeface="Inter" pitchFamily="34" charset="0"/>
                <a:ea typeface="Inter" pitchFamily="34" charset="-122"/>
                <a:cs typeface="Inter" pitchFamily="34" charset="-120"/>
              </a:rPr>
              <a:t>Workflow Analytics</a:t>
            </a:r>
            <a:endParaRPr lang="en-US" sz="1200" dirty="0"/>
          </a:p>
        </p:txBody>
      </p:sp>
      <p:pic>
        <p:nvPicPr>
          <p:cNvPr id="18" name="Image 6" descr="preencoded.png"/>
          <p:cNvPicPr>
            <a:picLocks noChangeAspect="1"/>
          </p:cNvPicPr>
          <p:nvPr/>
        </p:nvPicPr>
        <p:blipFill>
          <a:blip r:embed="rId8"/>
          <a:stretch>
            <a:fillRect/>
          </a:stretch>
        </p:blipFill>
        <p:spPr>
          <a:xfrm>
            <a:off x="5450653" y="2845067"/>
            <a:ext cx="160734" cy="128588"/>
          </a:xfrm>
          <a:prstGeom prst="rect">
            <a:avLst/>
          </a:prstGeom>
        </p:spPr>
      </p:pic>
      <p:sp>
        <p:nvSpPr>
          <p:cNvPr id="19" name="Text 10"/>
          <p:cNvSpPr/>
          <p:nvPr/>
        </p:nvSpPr>
        <p:spPr>
          <a:xfrm>
            <a:off x="5697113" y="2806502"/>
            <a:ext cx="1266372" cy="217945"/>
          </a:xfrm>
          <a:prstGeom prst="rect">
            <a:avLst/>
          </a:prstGeom>
          <a:noFill/>
          <a:ln/>
        </p:spPr>
        <p:txBody>
          <a:bodyPr wrap="none" lIns="0" tIns="0" rIns="0" bIns="0" rtlCol="0" anchor="t">
            <a:spAutoFit/>
          </a:bodyPr>
          <a:lstStyle/>
          <a:p>
            <a:pPr marL="0" indent="0" algn="l">
              <a:lnSpc>
                <a:spcPct val="128000"/>
              </a:lnSpc>
              <a:buNone/>
            </a:pPr>
            <a:r>
              <a:rPr lang="en-US" sz="1200" dirty="0">
                <a:solidFill>
                  <a:srgbClr val="4A5D4E"/>
                </a:solidFill>
                <a:latin typeface="Inter" pitchFamily="34" charset="0"/>
                <a:ea typeface="Inter" pitchFamily="34" charset="-122"/>
                <a:cs typeface="Inter" pitchFamily="34" charset="-120"/>
              </a:rPr>
              <a:t>On-the-Job Learning</a:t>
            </a:r>
            <a:endParaRPr lang="en-US" sz="1200" dirty="0"/>
          </a:p>
        </p:txBody>
      </p:sp>
      <p:sp>
        <p:nvSpPr>
          <p:cNvPr id="21" name="Shape 12"/>
          <p:cNvSpPr/>
          <p:nvPr/>
        </p:nvSpPr>
        <p:spPr>
          <a:xfrm>
            <a:off x="771525" y="3827041"/>
            <a:ext cx="7715250" cy="7144"/>
          </a:xfrm>
          <a:prstGeom prst="rect">
            <a:avLst/>
          </a:prstGeom>
          <a:solidFill>
            <a:srgbClr val="E6F0E9"/>
          </a:solidFill>
          <a:ln/>
        </p:spPr>
        <p:txBody>
          <a:bodyPr/>
          <a:lstStyle/>
          <a:p>
            <a:endParaRPr lang="en-SK"/>
          </a:p>
        </p:txBody>
      </p:sp>
      <p:sp>
        <p:nvSpPr>
          <p:cNvPr id="22" name="Text 13"/>
          <p:cNvSpPr/>
          <p:nvPr/>
        </p:nvSpPr>
        <p:spPr>
          <a:xfrm>
            <a:off x="487507" y="3898478"/>
            <a:ext cx="1306896" cy="246221"/>
          </a:xfrm>
          <a:prstGeom prst="rect">
            <a:avLst/>
          </a:prstGeom>
          <a:noFill/>
          <a:ln/>
        </p:spPr>
        <p:txBody>
          <a:bodyPr wrap="none" lIns="0" tIns="0" rIns="0" bIns="0" rtlCol="0" anchor="t">
            <a:spAutoFit/>
          </a:bodyPr>
          <a:lstStyle/>
          <a:p>
            <a:pPr marL="0" indent="0" algn="l">
              <a:buNone/>
            </a:pPr>
            <a:r>
              <a:rPr lang="en-US" sz="1600" dirty="0">
                <a:solidFill>
                  <a:srgbClr val="1A3622"/>
                </a:solidFill>
                <a:latin typeface="Inter SemiBold" pitchFamily="34" charset="0"/>
                <a:ea typeface="Inter SemiBold" pitchFamily="34" charset="-122"/>
                <a:cs typeface="Inter SemiBold" pitchFamily="34" charset="-120"/>
              </a:rPr>
              <a:t>Work Execution</a:t>
            </a:r>
            <a:endParaRPr lang="en-US" sz="1600" dirty="0"/>
          </a:p>
        </p:txBody>
      </p:sp>
      <p:pic>
        <p:nvPicPr>
          <p:cNvPr id="23" name="Image 7" descr="preencoded.png"/>
          <p:cNvPicPr>
            <a:picLocks noChangeAspect="1"/>
          </p:cNvPicPr>
          <p:nvPr/>
        </p:nvPicPr>
        <p:blipFill>
          <a:blip r:embed="rId9"/>
          <a:stretch>
            <a:fillRect/>
          </a:stretch>
        </p:blipFill>
        <p:spPr>
          <a:xfrm>
            <a:off x="1914144" y="3861813"/>
            <a:ext cx="199375" cy="319001"/>
          </a:xfrm>
          <a:prstGeom prst="rect">
            <a:avLst/>
          </a:prstGeom>
        </p:spPr>
      </p:pic>
      <p:sp>
        <p:nvSpPr>
          <p:cNvPr id="24" name="Text 14"/>
          <p:cNvSpPr/>
          <p:nvPr/>
        </p:nvSpPr>
        <p:spPr>
          <a:xfrm>
            <a:off x="2232313" y="3898478"/>
            <a:ext cx="1066254" cy="246221"/>
          </a:xfrm>
          <a:prstGeom prst="rect">
            <a:avLst/>
          </a:prstGeom>
          <a:noFill/>
          <a:ln/>
        </p:spPr>
        <p:txBody>
          <a:bodyPr wrap="none" lIns="0" tIns="0" rIns="0" bIns="0" rtlCol="0" anchor="t">
            <a:spAutoFit/>
          </a:bodyPr>
          <a:lstStyle/>
          <a:p>
            <a:pPr marL="0" indent="0" algn="l">
              <a:buNone/>
            </a:pPr>
            <a:r>
              <a:rPr lang="en-US" sz="1600" dirty="0">
                <a:solidFill>
                  <a:srgbClr val="1A3622"/>
                </a:solidFill>
                <a:latin typeface="Inter SemiBold" pitchFamily="34" charset="0"/>
                <a:ea typeface="Inter SemiBold" pitchFamily="34" charset="-122"/>
                <a:cs typeface="Inter SemiBold" pitchFamily="34" charset="-120"/>
              </a:rPr>
              <a:t>Process Data</a:t>
            </a:r>
            <a:endParaRPr lang="en-US" sz="1600" dirty="0"/>
          </a:p>
        </p:txBody>
      </p:sp>
      <p:sp>
        <p:nvSpPr>
          <p:cNvPr id="26" name="Text 15"/>
          <p:cNvSpPr/>
          <p:nvPr/>
        </p:nvSpPr>
        <p:spPr>
          <a:xfrm>
            <a:off x="3742621" y="3898478"/>
            <a:ext cx="962828" cy="246221"/>
          </a:xfrm>
          <a:prstGeom prst="rect">
            <a:avLst/>
          </a:prstGeom>
          <a:noFill/>
          <a:ln/>
        </p:spPr>
        <p:txBody>
          <a:bodyPr wrap="none" lIns="0" tIns="0" rIns="0" bIns="0" rtlCol="0" anchor="t">
            <a:spAutoFit/>
          </a:bodyPr>
          <a:lstStyle/>
          <a:p>
            <a:pPr marL="0" indent="0" algn="l">
              <a:buNone/>
            </a:pPr>
            <a:r>
              <a:rPr lang="en-US" sz="1600" dirty="0">
                <a:solidFill>
                  <a:srgbClr val="1A3622"/>
                </a:solidFill>
                <a:latin typeface="Inter SemiBold" pitchFamily="34" charset="0"/>
                <a:ea typeface="Inter SemiBold" pitchFamily="34" charset="-122"/>
                <a:cs typeface="Inter SemiBold" pitchFamily="34" charset="-120"/>
              </a:rPr>
              <a:t>AI Analytics</a:t>
            </a:r>
            <a:endParaRPr lang="en-US" sz="1600" dirty="0"/>
          </a:p>
        </p:txBody>
      </p:sp>
      <p:sp>
        <p:nvSpPr>
          <p:cNvPr id="28" name="Text 16"/>
          <p:cNvSpPr/>
          <p:nvPr/>
        </p:nvSpPr>
        <p:spPr>
          <a:xfrm>
            <a:off x="5135003" y="3898478"/>
            <a:ext cx="1490216" cy="246221"/>
          </a:xfrm>
          <a:prstGeom prst="rect">
            <a:avLst/>
          </a:prstGeom>
          <a:noFill/>
          <a:ln/>
        </p:spPr>
        <p:txBody>
          <a:bodyPr wrap="none" lIns="0" tIns="0" rIns="0" bIns="0" rtlCol="0" anchor="t">
            <a:spAutoFit/>
          </a:bodyPr>
          <a:lstStyle/>
          <a:p>
            <a:pPr marL="0" indent="0" algn="l">
              <a:buNone/>
            </a:pPr>
            <a:r>
              <a:rPr lang="en-US" sz="1600" dirty="0">
                <a:solidFill>
                  <a:srgbClr val="1A3622"/>
                </a:solidFill>
                <a:latin typeface="Inter SemiBold" pitchFamily="34" charset="0"/>
                <a:ea typeface="Inter SemiBold" pitchFamily="34" charset="-122"/>
                <a:cs typeface="Inter SemiBold" pitchFamily="34" charset="-120"/>
              </a:rPr>
              <a:t>Human Reflection</a:t>
            </a:r>
            <a:endParaRPr lang="en-US" sz="1600" dirty="0"/>
          </a:p>
        </p:txBody>
      </p:sp>
      <p:sp>
        <p:nvSpPr>
          <p:cNvPr id="30" name="Text 17"/>
          <p:cNvSpPr/>
          <p:nvPr/>
        </p:nvSpPr>
        <p:spPr>
          <a:xfrm>
            <a:off x="7039246" y="3891551"/>
            <a:ext cx="1133195" cy="246221"/>
          </a:xfrm>
          <a:prstGeom prst="rect">
            <a:avLst/>
          </a:prstGeom>
          <a:noFill/>
          <a:ln/>
        </p:spPr>
        <p:txBody>
          <a:bodyPr wrap="none" lIns="0" tIns="0" rIns="0" bIns="0" rtlCol="0" anchor="t">
            <a:spAutoFit/>
          </a:bodyPr>
          <a:lstStyle/>
          <a:p>
            <a:pPr marL="0" indent="0" algn="l">
              <a:buNone/>
            </a:pPr>
            <a:r>
              <a:rPr lang="en-US" sz="1600" dirty="0">
                <a:solidFill>
                  <a:srgbClr val="1A3622"/>
                </a:solidFill>
                <a:latin typeface="Inter SemiBold" pitchFamily="34" charset="0"/>
                <a:ea typeface="Inter SemiBold" pitchFamily="34" charset="-122"/>
                <a:cs typeface="Inter SemiBold" pitchFamily="34" charset="-120"/>
              </a:rPr>
              <a:t>Improvement</a:t>
            </a:r>
            <a:endParaRPr lang="en-US" sz="1600" dirty="0"/>
          </a:p>
        </p:txBody>
      </p:sp>
      <p:sp>
        <p:nvSpPr>
          <p:cNvPr id="31" name="Text 6">
            <a:extLst>
              <a:ext uri="{FF2B5EF4-FFF2-40B4-BE49-F238E27FC236}">
                <a16:creationId xmlns:a16="http://schemas.microsoft.com/office/drawing/2014/main" id="{4D02AFF0-6DC5-7D30-74DE-7644889D7170}"/>
              </a:ext>
            </a:extLst>
          </p:cNvPr>
          <p:cNvSpPr/>
          <p:nvPr/>
        </p:nvSpPr>
        <p:spPr>
          <a:xfrm>
            <a:off x="3502355" y="1673130"/>
            <a:ext cx="1397443" cy="769441"/>
          </a:xfrm>
          <a:prstGeom prst="rect">
            <a:avLst/>
          </a:prstGeom>
          <a:noFill/>
          <a:ln/>
        </p:spPr>
        <p:txBody>
          <a:bodyPr wrap="square" lIns="0" tIns="0" rIns="0" bIns="0" rtlCol="0" anchor="t">
            <a:spAutoFit/>
          </a:bodyPr>
          <a:lstStyle/>
          <a:p>
            <a:r>
              <a:rPr lang="en-US" sz="1000" b="1" dirty="0">
                <a:solidFill>
                  <a:srgbClr val="123049"/>
                </a:solidFill>
                <a:latin typeface="Aptos" pitchFamily="34" charset="0"/>
                <a:ea typeface="Aptos" pitchFamily="34" charset="-122"/>
                <a:cs typeface="Aptos" pitchFamily="34" charset="-120"/>
              </a:rPr>
              <a:t>two-way exchange </a:t>
            </a:r>
          </a:p>
          <a:p>
            <a:r>
              <a:rPr lang="en-US" sz="1000" b="1" dirty="0">
                <a:solidFill>
                  <a:srgbClr val="123049"/>
                </a:solidFill>
                <a:latin typeface="Aptos" pitchFamily="34" charset="0"/>
                <a:ea typeface="Aptos" pitchFamily="34" charset="-122"/>
                <a:cs typeface="Aptos" pitchFamily="34" charset="-120"/>
              </a:rPr>
              <a:t>• data</a:t>
            </a:r>
          </a:p>
          <a:p>
            <a:r>
              <a:rPr lang="en-US" sz="1000" b="1" dirty="0">
                <a:solidFill>
                  <a:srgbClr val="123049"/>
                </a:solidFill>
                <a:latin typeface="Aptos" pitchFamily="34" charset="0"/>
                <a:ea typeface="Aptos" pitchFamily="34" charset="-122"/>
                <a:cs typeface="Aptos" pitchFamily="34" charset="-120"/>
              </a:rPr>
              <a:t>• feedback </a:t>
            </a:r>
          </a:p>
          <a:p>
            <a:r>
              <a:rPr lang="en-US" sz="1000" b="1" dirty="0">
                <a:solidFill>
                  <a:srgbClr val="123049"/>
                </a:solidFill>
                <a:latin typeface="Aptos" pitchFamily="34" charset="0"/>
                <a:ea typeface="Aptos" pitchFamily="34" charset="-122"/>
                <a:cs typeface="Aptos" pitchFamily="34" charset="-120"/>
              </a:rPr>
              <a:t>• competencies </a:t>
            </a:r>
          </a:p>
          <a:p>
            <a:r>
              <a:rPr lang="en-US" sz="1000" b="1" dirty="0">
                <a:solidFill>
                  <a:srgbClr val="123049"/>
                </a:solidFill>
                <a:latin typeface="Aptos" pitchFamily="34" charset="0"/>
                <a:ea typeface="Aptos" pitchFamily="34" charset="-122"/>
                <a:cs typeface="Aptos" pitchFamily="34" charset="-120"/>
              </a:rPr>
              <a:t>• research cooperation</a:t>
            </a:r>
            <a:endParaRPr lang="en-US" sz="1000" dirty="0"/>
          </a:p>
        </p:txBody>
      </p:sp>
      <p:pic>
        <p:nvPicPr>
          <p:cNvPr id="33" name="Image 2" descr="preencoded.png">
            <a:extLst>
              <a:ext uri="{FF2B5EF4-FFF2-40B4-BE49-F238E27FC236}">
                <a16:creationId xmlns:a16="http://schemas.microsoft.com/office/drawing/2014/main" id="{983695C4-5B98-5181-27B5-6F790EF72DA3}"/>
              </a:ext>
            </a:extLst>
          </p:cNvPr>
          <p:cNvPicPr>
            <a:picLocks noChangeAspect="1"/>
          </p:cNvPicPr>
          <p:nvPr/>
        </p:nvPicPr>
        <p:blipFill>
          <a:blip r:embed="rId10"/>
          <a:stretch>
            <a:fillRect/>
          </a:stretch>
        </p:blipFill>
        <p:spPr>
          <a:xfrm>
            <a:off x="937779" y="2595687"/>
            <a:ext cx="128588" cy="128588"/>
          </a:xfrm>
          <a:prstGeom prst="rect">
            <a:avLst/>
          </a:prstGeom>
        </p:spPr>
      </p:pic>
      <p:pic>
        <p:nvPicPr>
          <p:cNvPr id="34" name="Image 7" descr="preencoded.png">
            <a:extLst>
              <a:ext uri="{FF2B5EF4-FFF2-40B4-BE49-F238E27FC236}">
                <a16:creationId xmlns:a16="http://schemas.microsoft.com/office/drawing/2014/main" id="{837DC2C4-8497-1A23-B467-E45F47FB9EB3}"/>
              </a:ext>
            </a:extLst>
          </p:cNvPr>
          <p:cNvPicPr>
            <a:picLocks noChangeAspect="1"/>
          </p:cNvPicPr>
          <p:nvPr/>
        </p:nvPicPr>
        <p:blipFill>
          <a:blip r:embed="rId9"/>
          <a:stretch>
            <a:fillRect/>
          </a:stretch>
        </p:blipFill>
        <p:spPr>
          <a:xfrm>
            <a:off x="3382725" y="3854885"/>
            <a:ext cx="199375" cy="319001"/>
          </a:xfrm>
          <a:prstGeom prst="rect">
            <a:avLst/>
          </a:prstGeom>
        </p:spPr>
      </p:pic>
      <p:pic>
        <p:nvPicPr>
          <p:cNvPr id="35" name="Image 7" descr="preencoded.png">
            <a:extLst>
              <a:ext uri="{FF2B5EF4-FFF2-40B4-BE49-F238E27FC236}">
                <a16:creationId xmlns:a16="http://schemas.microsoft.com/office/drawing/2014/main" id="{B35162B2-0A3A-69BD-69E8-6D66C0986B43}"/>
              </a:ext>
            </a:extLst>
          </p:cNvPr>
          <p:cNvPicPr>
            <a:picLocks noChangeAspect="1"/>
          </p:cNvPicPr>
          <p:nvPr/>
        </p:nvPicPr>
        <p:blipFill>
          <a:blip r:embed="rId9"/>
          <a:stretch>
            <a:fillRect/>
          </a:stretch>
        </p:blipFill>
        <p:spPr>
          <a:xfrm>
            <a:off x="4754325" y="3861811"/>
            <a:ext cx="199375" cy="319001"/>
          </a:xfrm>
          <a:prstGeom prst="rect">
            <a:avLst/>
          </a:prstGeom>
        </p:spPr>
      </p:pic>
      <p:pic>
        <p:nvPicPr>
          <p:cNvPr id="36" name="Image 7" descr="preencoded.png">
            <a:extLst>
              <a:ext uri="{FF2B5EF4-FFF2-40B4-BE49-F238E27FC236}">
                <a16:creationId xmlns:a16="http://schemas.microsoft.com/office/drawing/2014/main" id="{6F16BF6A-F3EB-85C0-3D93-9994FC685A29}"/>
              </a:ext>
            </a:extLst>
          </p:cNvPr>
          <p:cNvPicPr>
            <a:picLocks noChangeAspect="1"/>
          </p:cNvPicPr>
          <p:nvPr/>
        </p:nvPicPr>
        <p:blipFill>
          <a:blip r:embed="rId9"/>
          <a:stretch>
            <a:fillRect/>
          </a:stretch>
        </p:blipFill>
        <p:spPr>
          <a:xfrm>
            <a:off x="6693963" y="3868737"/>
            <a:ext cx="199375" cy="319001"/>
          </a:xfrm>
          <a:prstGeom prst="rect">
            <a:avLst/>
          </a:prstGeom>
        </p:spPr>
      </p:pic>
      <p:sp>
        <p:nvSpPr>
          <p:cNvPr id="38" name="TextBox 37">
            <a:extLst>
              <a:ext uri="{FF2B5EF4-FFF2-40B4-BE49-F238E27FC236}">
                <a16:creationId xmlns:a16="http://schemas.microsoft.com/office/drawing/2014/main" id="{04E73B49-4EEC-826E-6501-E41851912403}"/>
              </a:ext>
            </a:extLst>
          </p:cNvPr>
          <p:cNvSpPr txBox="1"/>
          <p:nvPr/>
        </p:nvSpPr>
        <p:spPr>
          <a:xfrm>
            <a:off x="279688" y="186240"/>
            <a:ext cx="5855190" cy="369332"/>
          </a:xfrm>
          <a:prstGeom prst="rect">
            <a:avLst/>
          </a:prstGeom>
          <a:noFill/>
        </p:spPr>
        <p:txBody>
          <a:bodyPr wrap="square">
            <a:spAutoFit/>
          </a:bodyPr>
          <a:lstStyle/>
          <a:p>
            <a:r>
              <a:rPr lang="en-US" sz="1800" b="1" dirty="0">
                <a:solidFill>
                  <a:srgbClr val="1A3622"/>
                </a:solidFill>
                <a:latin typeface="Playfair Display Bold" pitchFamily="34" charset="0"/>
                <a:ea typeface="Playfair Display Bold" pitchFamily="34" charset="-122"/>
                <a:cs typeface="Playfair Display Bold" pitchFamily="34" charset="-120"/>
              </a:rPr>
              <a:t>08. </a:t>
            </a:r>
            <a:r>
              <a:rPr lang="en-US" sz="1800" b="1" dirty="0">
                <a:solidFill>
                  <a:srgbClr val="1A3622"/>
                </a:solidFill>
                <a:latin typeface="Playfair Display Bold" pitchFamily="34" charset="0"/>
                <a:ea typeface="Playfair Display Bold" pitchFamily="34" charset="-122"/>
              </a:rPr>
              <a:t>Higher education and workplace bridge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BCA13-FD87-6265-9564-8491A50E7FF4}"/>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FA0C6F9A-0890-A5EE-1C60-E882722E36C3}"/>
              </a:ext>
            </a:extLst>
          </p:cNvPr>
          <p:cNvPicPr>
            <a:picLocks noChangeAspect="1"/>
          </p:cNvPicPr>
          <p:nvPr/>
        </p:nvPicPr>
        <p:blipFill>
          <a:blip r:embed="rId3"/>
          <a:stretch>
            <a:fillRect/>
          </a:stretch>
        </p:blipFill>
        <p:spPr>
          <a:xfrm>
            <a:off x="116632" y="135293"/>
            <a:ext cx="8948058" cy="4917233"/>
          </a:xfrm>
          <a:prstGeom prst="rect">
            <a:avLst/>
          </a:prstGeom>
        </p:spPr>
      </p:pic>
      <p:sp>
        <p:nvSpPr>
          <p:cNvPr id="4" name="Text 1">
            <a:extLst>
              <a:ext uri="{FF2B5EF4-FFF2-40B4-BE49-F238E27FC236}">
                <a16:creationId xmlns:a16="http://schemas.microsoft.com/office/drawing/2014/main" id="{1C482D72-437C-E684-1057-636F823219DE}"/>
              </a:ext>
            </a:extLst>
          </p:cNvPr>
          <p:cNvSpPr/>
          <p:nvPr/>
        </p:nvSpPr>
        <p:spPr>
          <a:xfrm>
            <a:off x="334345" y="704793"/>
            <a:ext cx="8255842" cy="484748"/>
          </a:xfrm>
          <a:prstGeom prst="rect">
            <a:avLst/>
          </a:prstGeom>
          <a:noFill/>
          <a:ln/>
        </p:spPr>
        <p:txBody>
          <a:bodyPr wrap="square" lIns="0" tIns="0" rIns="0" bIns="0" rtlCol="0" anchor="t">
            <a:spAutoFit/>
          </a:bodyPr>
          <a:lstStyle/>
          <a:p>
            <a:r>
              <a:rPr lang="en-US" sz="1050" dirty="0">
                <a:solidFill>
                  <a:srgbClr val="D96C4A"/>
                </a:solidFill>
                <a:latin typeface="Inter" pitchFamily="34" charset="0"/>
                <a:ea typeface="Inter" pitchFamily="34" charset="-122"/>
              </a:rPr>
              <a:t>Conceptual interdisciplinary synthesis rather than primary empirical data collection.</a:t>
            </a:r>
          </a:p>
          <a:p>
            <a:endParaRPr lang="en-US" sz="1050" dirty="0">
              <a:solidFill>
                <a:srgbClr val="D96C4A"/>
              </a:solidFill>
              <a:latin typeface="Inter" pitchFamily="34" charset="0"/>
              <a:ea typeface="Inter" pitchFamily="34" charset="-122"/>
            </a:endParaRPr>
          </a:p>
          <a:p>
            <a:pPr marL="0" indent="0" algn="l">
              <a:buNone/>
            </a:pPr>
            <a:endParaRPr lang="en-US" sz="1050" dirty="0"/>
          </a:p>
        </p:txBody>
      </p:sp>
      <p:sp>
        <p:nvSpPr>
          <p:cNvPr id="5" name="Text 2">
            <a:extLst>
              <a:ext uri="{FF2B5EF4-FFF2-40B4-BE49-F238E27FC236}">
                <a16:creationId xmlns:a16="http://schemas.microsoft.com/office/drawing/2014/main" id="{8973DBB2-D6C2-1831-E4F3-90D8C40F98ED}"/>
              </a:ext>
            </a:extLst>
          </p:cNvPr>
          <p:cNvSpPr/>
          <p:nvPr/>
        </p:nvSpPr>
        <p:spPr>
          <a:xfrm>
            <a:off x="673554" y="1502549"/>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01</a:t>
            </a:r>
            <a:endParaRPr lang="en-US" sz="2600" dirty="0"/>
          </a:p>
        </p:txBody>
      </p:sp>
      <p:sp>
        <p:nvSpPr>
          <p:cNvPr id="6" name="Text 3">
            <a:extLst>
              <a:ext uri="{FF2B5EF4-FFF2-40B4-BE49-F238E27FC236}">
                <a16:creationId xmlns:a16="http://schemas.microsoft.com/office/drawing/2014/main" id="{077AE93F-79BD-9310-5CE4-322C5F1BB1E3}"/>
              </a:ext>
            </a:extLst>
          </p:cNvPr>
          <p:cNvSpPr/>
          <p:nvPr/>
        </p:nvSpPr>
        <p:spPr>
          <a:xfrm>
            <a:off x="673554" y="2030601"/>
            <a:ext cx="1491148"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Literature analysis</a:t>
            </a:r>
          </a:p>
        </p:txBody>
      </p:sp>
      <p:sp>
        <p:nvSpPr>
          <p:cNvPr id="7" name="Text 4">
            <a:extLst>
              <a:ext uri="{FF2B5EF4-FFF2-40B4-BE49-F238E27FC236}">
                <a16:creationId xmlns:a16="http://schemas.microsoft.com/office/drawing/2014/main" id="{F79F40B3-D141-A828-20AA-3722A99F6B73}"/>
              </a:ext>
            </a:extLst>
          </p:cNvPr>
          <p:cNvSpPr/>
          <p:nvPr/>
        </p:nvSpPr>
        <p:spPr>
          <a:xfrm>
            <a:off x="673555" y="2423507"/>
            <a:ext cx="1589120" cy="461665"/>
          </a:xfrm>
          <a:prstGeom prst="rect">
            <a:avLst/>
          </a:prstGeom>
          <a:noFill/>
          <a:ln/>
        </p:spPr>
        <p:txBody>
          <a:bodyPr wrap="square" lIns="0" tIns="0" rIns="0" bIns="0" rtlCol="0" anchor="t">
            <a:spAutoFit/>
          </a:bodyPr>
          <a:lstStyle/>
          <a:p>
            <a:r>
              <a:rPr lang="en-US" sz="1000" dirty="0">
                <a:solidFill>
                  <a:srgbClr val="5B6875"/>
                </a:solidFill>
                <a:latin typeface="Aptos" pitchFamily="34" charset="0"/>
              </a:rPr>
              <a:t>AI adoption, AI in education, workplace learning, human-centered AI, BPM and EI.</a:t>
            </a:r>
          </a:p>
        </p:txBody>
      </p:sp>
      <p:sp>
        <p:nvSpPr>
          <p:cNvPr id="8" name="Text 5">
            <a:extLst>
              <a:ext uri="{FF2B5EF4-FFF2-40B4-BE49-F238E27FC236}">
                <a16:creationId xmlns:a16="http://schemas.microsoft.com/office/drawing/2014/main" id="{BE5E764B-E13B-66F9-73C8-B5C4FCFECC5F}"/>
              </a:ext>
            </a:extLst>
          </p:cNvPr>
          <p:cNvSpPr/>
          <p:nvPr/>
        </p:nvSpPr>
        <p:spPr>
          <a:xfrm>
            <a:off x="2891217" y="1507214"/>
            <a:ext cx="1046302" cy="40011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02</a:t>
            </a:r>
            <a:endParaRPr lang="en-US" sz="2600" dirty="0"/>
          </a:p>
        </p:txBody>
      </p:sp>
      <p:sp>
        <p:nvSpPr>
          <p:cNvPr id="9" name="Text 6">
            <a:extLst>
              <a:ext uri="{FF2B5EF4-FFF2-40B4-BE49-F238E27FC236}">
                <a16:creationId xmlns:a16="http://schemas.microsoft.com/office/drawing/2014/main" id="{CE297233-4DAB-44C3-E33A-7E23B6212B73}"/>
              </a:ext>
            </a:extLst>
          </p:cNvPr>
          <p:cNvSpPr/>
          <p:nvPr/>
        </p:nvSpPr>
        <p:spPr>
          <a:xfrm>
            <a:off x="2891217" y="2035266"/>
            <a:ext cx="1344881" cy="369332"/>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Conceptual synthesis</a:t>
            </a:r>
          </a:p>
        </p:txBody>
      </p:sp>
      <p:sp>
        <p:nvSpPr>
          <p:cNvPr id="10" name="Text 7">
            <a:extLst>
              <a:ext uri="{FF2B5EF4-FFF2-40B4-BE49-F238E27FC236}">
                <a16:creationId xmlns:a16="http://schemas.microsoft.com/office/drawing/2014/main" id="{8CEC82CD-3A20-5DB8-40C5-592CC5C4A3DA}"/>
              </a:ext>
            </a:extLst>
          </p:cNvPr>
          <p:cNvSpPr/>
          <p:nvPr/>
        </p:nvSpPr>
        <p:spPr>
          <a:xfrm>
            <a:off x="2891218" y="2428172"/>
            <a:ext cx="1550154" cy="615553"/>
          </a:xfrm>
          <a:prstGeom prst="rect">
            <a:avLst/>
          </a:prstGeom>
          <a:noFill/>
          <a:ln/>
        </p:spPr>
        <p:txBody>
          <a:bodyPr wrap="square" lIns="0" tIns="0" rIns="0" bIns="0" rtlCol="0" anchor="t">
            <a:spAutoFit/>
          </a:bodyPr>
          <a:lstStyle/>
          <a:p>
            <a:r>
              <a:rPr lang="en-US" sz="1000" dirty="0">
                <a:solidFill>
                  <a:srgbClr val="5B6875"/>
                </a:solidFill>
                <a:latin typeface="Aptos" pitchFamily="34" charset="0"/>
              </a:rPr>
              <a:t>Integration of technology, learning sciences and organizational behavior.</a:t>
            </a:r>
          </a:p>
          <a:p>
            <a:endParaRPr lang="en-US" sz="1000" dirty="0"/>
          </a:p>
        </p:txBody>
      </p:sp>
      <p:sp>
        <p:nvSpPr>
          <p:cNvPr id="23" name="Chevron 22">
            <a:extLst>
              <a:ext uri="{FF2B5EF4-FFF2-40B4-BE49-F238E27FC236}">
                <a16:creationId xmlns:a16="http://schemas.microsoft.com/office/drawing/2014/main" id="{3D131439-D2AD-33A8-16FE-74BE6896839D}"/>
              </a:ext>
            </a:extLst>
          </p:cNvPr>
          <p:cNvSpPr/>
          <p:nvPr/>
        </p:nvSpPr>
        <p:spPr>
          <a:xfrm>
            <a:off x="2127380" y="1549743"/>
            <a:ext cx="555171" cy="1594672"/>
          </a:xfrm>
          <a:prstGeom prst="chevron">
            <a:avLst/>
          </a:prstGeom>
          <a:solidFill>
            <a:srgbClr val="DA6C4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solidFill>
                <a:schemeClr val="tx1"/>
              </a:solidFill>
            </a:endParaRPr>
          </a:p>
        </p:txBody>
      </p:sp>
      <p:sp>
        <p:nvSpPr>
          <p:cNvPr id="24" name="Chevron 23">
            <a:extLst>
              <a:ext uri="{FF2B5EF4-FFF2-40B4-BE49-F238E27FC236}">
                <a16:creationId xmlns:a16="http://schemas.microsoft.com/office/drawing/2014/main" id="{A6C52203-2A24-A52F-2753-FE34B7E54812}"/>
              </a:ext>
            </a:extLst>
          </p:cNvPr>
          <p:cNvSpPr/>
          <p:nvPr/>
        </p:nvSpPr>
        <p:spPr>
          <a:xfrm>
            <a:off x="4351174" y="1548187"/>
            <a:ext cx="555171" cy="1594672"/>
          </a:xfrm>
          <a:prstGeom prst="chevron">
            <a:avLst/>
          </a:prstGeom>
          <a:solidFill>
            <a:srgbClr val="DA6C4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solidFill>
                <a:schemeClr val="tx1"/>
              </a:solidFill>
            </a:endParaRPr>
          </a:p>
        </p:txBody>
      </p:sp>
      <p:sp>
        <p:nvSpPr>
          <p:cNvPr id="25" name="Chevron 24">
            <a:extLst>
              <a:ext uri="{FF2B5EF4-FFF2-40B4-BE49-F238E27FC236}">
                <a16:creationId xmlns:a16="http://schemas.microsoft.com/office/drawing/2014/main" id="{DBCBE5C1-FF4C-5235-94D1-AD356EDA6BDF}"/>
              </a:ext>
            </a:extLst>
          </p:cNvPr>
          <p:cNvSpPr/>
          <p:nvPr/>
        </p:nvSpPr>
        <p:spPr>
          <a:xfrm>
            <a:off x="6341705" y="1546631"/>
            <a:ext cx="555171" cy="1594672"/>
          </a:xfrm>
          <a:prstGeom prst="chevron">
            <a:avLst/>
          </a:prstGeom>
          <a:solidFill>
            <a:srgbClr val="DA6C4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solidFill>
                <a:schemeClr val="tx1"/>
              </a:solidFill>
            </a:endParaRPr>
          </a:p>
        </p:txBody>
      </p:sp>
      <p:sp>
        <p:nvSpPr>
          <p:cNvPr id="26" name="Text 5">
            <a:extLst>
              <a:ext uri="{FF2B5EF4-FFF2-40B4-BE49-F238E27FC236}">
                <a16:creationId xmlns:a16="http://schemas.microsoft.com/office/drawing/2014/main" id="{7C466F78-C5D9-0C89-BCAD-E5AB097CA170}"/>
              </a:ext>
            </a:extLst>
          </p:cNvPr>
          <p:cNvSpPr/>
          <p:nvPr/>
        </p:nvSpPr>
        <p:spPr>
          <a:xfrm>
            <a:off x="5021706" y="1500991"/>
            <a:ext cx="1046302" cy="40011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03</a:t>
            </a:r>
            <a:endParaRPr lang="en-US" sz="2600" dirty="0"/>
          </a:p>
        </p:txBody>
      </p:sp>
      <p:sp>
        <p:nvSpPr>
          <p:cNvPr id="27" name="Text 6">
            <a:extLst>
              <a:ext uri="{FF2B5EF4-FFF2-40B4-BE49-F238E27FC236}">
                <a16:creationId xmlns:a16="http://schemas.microsoft.com/office/drawing/2014/main" id="{FF925CE3-FF08-9214-3015-DA7EDF2F7DD4}"/>
              </a:ext>
            </a:extLst>
          </p:cNvPr>
          <p:cNvSpPr/>
          <p:nvPr/>
        </p:nvSpPr>
        <p:spPr>
          <a:xfrm>
            <a:off x="5021706" y="2029043"/>
            <a:ext cx="1344881" cy="553998"/>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Framework development</a:t>
            </a:r>
          </a:p>
          <a:p>
            <a:endParaRPr lang="en-US" sz="1200" b="1" dirty="0">
              <a:solidFill>
                <a:srgbClr val="1A3622"/>
              </a:solidFill>
              <a:latin typeface="Playfair Display Bold" pitchFamily="34" charset="0"/>
              <a:ea typeface="Playfair Display Bold" pitchFamily="34" charset="-122"/>
            </a:endParaRPr>
          </a:p>
        </p:txBody>
      </p:sp>
      <p:sp>
        <p:nvSpPr>
          <p:cNvPr id="28" name="Text 7">
            <a:extLst>
              <a:ext uri="{FF2B5EF4-FFF2-40B4-BE49-F238E27FC236}">
                <a16:creationId xmlns:a16="http://schemas.microsoft.com/office/drawing/2014/main" id="{E6B9E097-46B2-575F-D24F-EC559AF0D9F2}"/>
              </a:ext>
            </a:extLst>
          </p:cNvPr>
          <p:cNvSpPr/>
          <p:nvPr/>
        </p:nvSpPr>
        <p:spPr>
          <a:xfrm>
            <a:off x="5021707" y="2421949"/>
            <a:ext cx="1550154" cy="615553"/>
          </a:xfrm>
          <a:prstGeom prst="rect">
            <a:avLst/>
          </a:prstGeom>
          <a:noFill/>
          <a:ln/>
        </p:spPr>
        <p:txBody>
          <a:bodyPr wrap="square" lIns="0" tIns="0" rIns="0" bIns="0" rtlCol="0" anchor="t">
            <a:spAutoFit/>
          </a:bodyPr>
          <a:lstStyle/>
          <a:p>
            <a:r>
              <a:rPr lang="en-US" sz="1000" dirty="0">
                <a:solidFill>
                  <a:srgbClr val="5B6875"/>
                </a:solidFill>
                <a:latin typeface="Aptos" pitchFamily="34" charset="0"/>
              </a:rPr>
              <a:t>Components, relationships, feedback loops and implementation stages.</a:t>
            </a:r>
          </a:p>
          <a:p>
            <a:endParaRPr lang="en-US" sz="1000" dirty="0"/>
          </a:p>
        </p:txBody>
      </p:sp>
      <p:sp>
        <p:nvSpPr>
          <p:cNvPr id="29" name="Text 5">
            <a:extLst>
              <a:ext uri="{FF2B5EF4-FFF2-40B4-BE49-F238E27FC236}">
                <a16:creationId xmlns:a16="http://schemas.microsoft.com/office/drawing/2014/main" id="{8027354F-4F1A-B731-EF4C-FAE47C3C8A45}"/>
              </a:ext>
            </a:extLst>
          </p:cNvPr>
          <p:cNvSpPr/>
          <p:nvPr/>
        </p:nvSpPr>
        <p:spPr>
          <a:xfrm>
            <a:off x="7152195" y="1494768"/>
            <a:ext cx="1046302" cy="40011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04</a:t>
            </a:r>
            <a:endParaRPr lang="en-US" sz="2600" dirty="0"/>
          </a:p>
        </p:txBody>
      </p:sp>
      <p:sp>
        <p:nvSpPr>
          <p:cNvPr id="30" name="Text 6">
            <a:extLst>
              <a:ext uri="{FF2B5EF4-FFF2-40B4-BE49-F238E27FC236}">
                <a16:creationId xmlns:a16="http://schemas.microsoft.com/office/drawing/2014/main" id="{CB948770-5335-CB0A-8AF4-F9D4D84F434F}"/>
              </a:ext>
            </a:extLst>
          </p:cNvPr>
          <p:cNvSpPr/>
          <p:nvPr/>
        </p:nvSpPr>
        <p:spPr>
          <a:xfrm>
            <a:off x="7152195" y="2022820"/>
            <a:ext cx="1344881"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Future validation</a:t>
            </a:r>
          </a:p>
        </p:txBody>
      </p:sp>
      <p:sp>
        <p:nvSpPr>
          <p:cNvPr id="31" name="Text 7">
            <a:extLst>
              <a:ext uri="{FF2B5EF4-FFF2-40B4-BE49-F238E27FC236}">
                <a16:creationId xmlns:a16="http://schemas.microsoft.com/office/drawing/2014/main" id="{853FE525-B86A-FE51-7578-AEF93F8AE389}"/>
              </a:ext>
            </a:extLst>
          </p:cNvPr>
          <p:cNvSpPr/>
          <p:nvPr/>
        </p:nvSpPr>
        <p:spPr>
          <a:xfrm>
            <a:off x="7152196" y="2415726"/>
            <a:ext cx="1550154" cy="769441"/>
          </a:xfrm>
          <a:prstGeom prst="rect">
            <a:avLst/>
          </a:prstGeom>
          <a:noFill/>
          <a:ln/>
        </p:spPr>
        <p:txBody>
          <a:bodyPr wrap="square" lIns="0" tIns="0" rIns="0" bIns="0" rtlCol="0" anchor="t">
            <a:spAutoFit/>
          </a:bodyPr>
          <a:lstStyle/>
          <a:p>
            <a:r>
              <a:rPr lang="en-US" sz="1000" dirty="0">
                <a:solidFill>
                  <a:srgbClr val="5B6875"/>
                </a:solidFill>
                <a:latin typeface="Aptos" pitchFamily="34" charset="0"/>
              </a:rPr>
              <a:t>Empirical testing in real universities and organizations.</a:t>
            </a:r>
          </a:p>
          <a:p>
            <a:endParaRPr lang="en-US" sz="1000" dirty="0">
              <a:solidFill>
                <a:srgbClr val="5B6875"/>
              </a:solidFill>
              <a:latin typeface="Aptos" pitchFamily="34" charset="0"/>
            </a:endParaRPr>
          </a:p>
          <a:p>
            <a:endParaRPr lang="en-US" sz="1000" dirty="0"/>
          </a:p>
        </p:txBody>
      </p:sp>
      <p:sp>
        <p:nvSpPr>
          <p:cNvPr id="32" name="Text 11">
            <a:extLst>
              <a:ext uri="{FF2B5EF4-FFF2-40B4-BE49-F238E27FC236}">
                <a16:creationId xmlns:a16="http://schemas.microsoft.com/office/drawing/2014/main" id="{E84FA6BB-A9F7-B78C-6A1B-72CD67B9C21B}"/>
              </a:ext>
            </a:extLst>
          </p:cNvPr>
          <p:cNvSpPr/>
          <p:nvPr/>
        </p:nvSpPr>
        <p:spPr>
          <a:xfrm>
            <a:off x="247261" y="4098525"/>
            <a:ext cx="8738119" cy="692497"/>
          </a:xfrm>
          <a:prstGeom prst="rect">
            <a:avLst/>
          </a:prstGeom>
          <a:noFill/>
          <a:ln/>
        </p:spPr>
        <p:txBody>
          <a:bodyPr wrap="square" lIns="0" tIns="0" rIns="0" bIns="0" rtlCol="0" anchor="t">
            <a:spAutoFit/>
          </a:bodyPr>
          <a:lstStyle/>
          <a:p>
            <a:r>
              <a:rPr lang="en-US" sz="1500" dirty="0">
                <a:solidFill>
                  <a:srgbClr val="C00000">
                    <a:alpha val="30000"/>
                  </a:srgbClr>
                </a:solidFill>
                <a:latin typeface="Playfair Display Bold" pitchFamily="34" charset="0"/>
                <a:ea typeface="Playfair Display Bold" pitchFamily="34" charset="-122"/>
              </a:rPr>
              <a:t>The contribution is framework-building and synthesis. Empirical validation is positioned as the next research stage.</a:t>
            </a:r>
          </a:p>
          <a:p>
            <a:endParaRPr lang="en-US" sz="1500" dirty="0">
              <a:solidFill>
                <a:srgbClr val="C00000">
                  <a:alpha val="30000"/>
                </a:srgbClr>
              </a:solidFill>
              <a:latin typeface="Playfair Display Bold" pitchFamily="34" charset="0"/>
              <a:ea typeface="Playfair Display Bold" pitchFamily="34" charset="-122"/>
            </a:endParaRPr>
          </a:p>
        </p:txBody>
      </p:sp>
      <p:sp>
        <p:nvSpPr>
          <p:cNvPr id="33" name="Text 12">
            <a:extLst>
              <a:ext uri="{FF2B5EF4-FFF2-40B4-BE49-F238E27FC236}">
                <a16:creationId xmlns:a16="http://schemas.microsoft.com/office/drawing/2014/main" id="{81A87420-D01A-0B4F-92B0-C5B4C4BF1017}"/>
              </a:ext>
            </a:extLst>
          </p:cNvPr>
          <p:cNvSpPr/>
          <p:nvPr/>
        </p:nvSpPr>
        <p:spPr>
          <a:xfrm>
            <a:off x="247340" y="3870936"/>
            <a:ext cx="2524116" cy="369332"/>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Important clarification</a:t>
            </a:r>
          </a:p>
          <a:p>
            <a:endParaRPr lang="en-US" sz="1200" b="1" dirty="0">
              <a:solidFill>
                <a:srgbClr val="1A3622"/>
              </a:solidFill>
              <a:latin typeface="Playfair Display Bold" pitchFamily="34" charset="0"/>
              <a:ea typeface="Playfair Display Bold" pitchFamily="34" charset="-122"/>
            </a:endParaRPr>
          </a:p>
        </p:txBody>
      </p:sp>
      <p:sp>
        <p:nvSpPr>
          <p:cNvPr id="35" name="TextBox 34">
            <a:extLst>
              <a:ext uri="{FF2B5EF4-FFF2-40B4-BE49-F238E27FC236}">
                <a16:creationId xmlns:a16="http://schemas.microsoft.com/office/drawing/2014/main" id="{79964107-39BB-5B0C-90DA-1DF9939B5F40}"/>
              </a:ext>
            </a:extLst>
          </p:cNvPr>
          <p:cNvSpPr txBox="1"/>
          <p:nvPr/>
        </p:nvSpPr>
        <p:spPr>
          <a:xfrm>
            <a:off x="334345" y="228094"/>
            <a:ext cx="4572000" cy="369332"/>
          </a:xfrm>
          <a:prstGeom prst="rect">
            <a:avLst/>
          </a:prstGeom>
          <a:noFill/>
        </p:spPr>
        <p:txBody>
          <a:bodyPr wrap="square">
            <a:spAutoFit/>
          </a:bodyPr>
          <a:lstStyle/>
          <a:p>
            <a:r>
              <a:rPr lang="en-US" sz="1800" b="1" dirty="0">
                <a:solidFill>
                  <a:srgbClr val="1A3622"/>
                </a:solidFill>
                <a:latin typeface="Playfair Display Bold" pitchFamily="34" charset="0"/>
                <a:ea typeface="Playfair Display Bold" pitchFamily="34" charset="-122"/>
                <a:cs typeface="Playfair Display Bold" pitchFamily="34" charset="-120"/>
              </a:rPr>
              <a:t>09. </a:t>
            </a:r>
            <a:r>
              <a:rPr lang="en-US" sz="1800" b="1" dirty="0">
                <a:solidFill>
                  <a:srgbClr val="1A3622"/>
                </a:solidFill>
                <a:latin typeface="Playfair Display Bold" pitchFamily="34" charset="0"/>
                <a:ea typeface="Playfair Display Bold" pitchFamily="34" charset="-122"/>
              </a:rPr>
              <a:t>Methodological Approach</a:t>
            </a:r>
          </a:p>
        </p:txBody>
      </p:sp>
    </p:spTree>
    <p:extLst>
      <p:ext uri="{BB962C8B-B14F-4D97-AF65-F5344CB8AC3E}">
        <p14:creationId xmlns:p14="http://schemas.microsoft.com/office/powerpoint/2010/main" val="2176026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 y="85140"/>
            <a:ext cx="9029700" cy="4947410"/>
          </a:xfrm>
          <a:prstGeom prst="rect">
            <a:avLst/>
          </a:prstGeom>
        </p:spPr>
      </p:pic>
      <p:sp>
        <p:nvSpPr>
          <p:cNvPr id="4" name="Text 1"/>
          <p:cNvSpPr/>
          <p:nvPr/>
        </p:nvSpPr>
        <p:spPr>
          <a:xfrm>
            <a:off x="468280" y="819808"/>
            <a:ext cx="7765985" cy="323165"/>
          </a:xfrm>
          <a:prstGeom prst="rect">
            <a:avLst/>
          </a:prstGeom>
          <a:noFill/>
          <a:ln/>
        </p:spPr>
        <p:txBody>
          <a:bodyPr wrap="square" lIns="0" tIns="0" rIns="0" bIns="0" rtlCol="0" anchor="t">
            <a:spAutoFit/>
          </a:bodyPr>
          <a:lstStyle/>
          <a:p>
            <a:r>
              <a:rPr lang="en-US" sz="1050" dirty="0">
                <a:solidFill>
                  <a:srgbClr val="D96C4A"/>
                </a:solidFill>
                <a:latin typeface="Inter" pitchFamily="34" charset="0"/>
                <a:ea typeface="Inter" pitchFamily="34" charset="-122"/>
              </a:rPr>
              <a:t>How the conceptual model can move into practice.</a:t>
            </a:r>
          </a:p>
          <a:p>
            <a:pPr marL="0" indent="0" algn="l">
              <a:buNone/>
            </a:pPr>
            <a:endParaRPr lang="en-US" sz="1050" dirty="0"/>
          </a:p>
        </p:txBody>
      </p:sp>
      <p:sp>
        <p:nvSpPr>
          <p:cNvPr id="5" name="Text 2"/>
          <p:cNvSpPr/>
          <p:nvPr/>
        </p:nvSpPr>
        <p:spPr>
          <a:xfrm>
            <a:off x="682884" y="1432570"/>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01</a:t>
            </a:r>
            <a:endParaRPr lang="en-US" sz="2600" dirty="0"/>
          </a:p>
        </p:txBody>
      </p:sp>
      <p:sp>
        <p:nvSpPr>
          <p:cNvPr id="6" name="Text 3"/>
          <p:cNvSpPr/>
          <p:nvPr/>
        </p:nvSpPr>
        <p:spPr>
          <a:xfrm>
            <a:off x="682884" y="1960622"/>
            <a:ext cx="2524116" cy="228600"/>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Assess Environment</a:t>
            </a:r>
            <a:endParaRPr lang="en-US" sz="1200" dirty="0"/>
          </a:p>
        </p:txBody>
      </p:sp>
      <p:sp>
        <p:nvSpPr>
          <p:cNvPr id="7" name="Text 4"/>
          <p:cNvSpPr/>
          <p:nvPr/>
        </p:nvSpPr>
        <p:spPr>
          <a:xfrm>
            <a:off x="682884" y="2353528"/>
            <a:ext cx="2524116" cy="482203"/>
          </a:xfrm>
          <a:prstGeom prst="rect">
            <a:avLst/>
          </a:prstGeom>
          <a:noFill/>
          <a:ln/>
        </p:spPr>
        <p:txBody>
          <a:bodyPr wrap="square" lIns="0" tIns="0" rIns="0" bIns="0" rtlCol="0" anchor="t">
            <a:spAutoFit/>
          </a:bodyPr>
          <a:lstStyle/>
          <a:p>
            <a:pPr marL="0" indent="0" algn="l">
              <a:lnSpc>
                <a:spcPct val="120000"/>
              </a:lnSpc>
              <a:buNone/>
            </a:pPr>
            <a:r>
              <a:rPr lang="en-US" sz="800" dirty="0">
                <a:solidFill>
                  <a:srgbClr val="4A5D4E"/>
                </a:solidFill>
                <a:latin typeface="Inter" pitchFamily="34" charset="0"/>
                <a:ea typeface="Inter" pitchFamily="34" charset="-122"/>
                <a:cs typeface="Inter" pitchFamily="34" charset="-120"/>
              </a:rPr>
              <a:t>Evaluate current digital learning infrastructure and identify gaps in human-AI collaboration readiness.</a:t>
            </a:r>
            <a:endParaRPr lang="en-US" sz="800" dirty="0"/>
          </a:p>
        </p:txBody>
      </p:sp>
      <p:sp>
        <p:nvSpPr>
          <p:cNvPr id="8" name="Text 5"/>
          <p:cNvSpPr/>
          <p:nvPr/>
        </p:nvSpPr>
        <p:spPr>
          <a:xfrm>
            <a:off x="3278437" y="1432570"/>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02</a:t>
            </a:r>
            <a:endParaRPr lang="en-US" sz="2600" dirty="0"/>
          </a:p>
        </p:txBody>
      </p:sp>
      <p:sp>
        <p:nvSpPr>
          <p:cNvPr id="9" name="Text 6"/>
          <p:cNvSpPr/>
          <p:nvPr/>
        </p:nvSpPr>
        <p:spPr>
          <a:xfrm>
            <a:off x="3278437" y="1960622"/>
            <a:ext cx="2524116" cy="228600"/>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Integrate Processes</a:t>
            </a:r>
            <a:endParaRPr lang="en-US" sz="1200" dirty="0"/>
          </a:p>
        </p:txBody>
      </p:sp>
      <p:sp>
        <p:nvSpPr>
          <p:cNvPr id="10" name="Text 7"/>
          <p:cNvSpPr/>
          <p:nvPr/>
        </p:nvSpPr>
        <p:spPr>
          <a:xfrm>
            <a:off x="3278437" y="2353528"/>
            <a:ext cx="2524116" cy="482203"/>
          </a:xfrm>
          <a:prstGeom prst="rect">
            <a:avLst/>
          </a:prstGeom>
          <a:noFill/>
          <a:ln/>
        </p:spPr>
        <p:txBody>
          <a:bodyPr wrap="square" lIns="0" tIns="0" rIns="0" bIns="0" rtlCol="0" anchor="t">
            <a:spAutoFit/>
          </a:bodyPr>
          <a:lstStyle/>
          <a:p>
            <a:pPr marL="0" indent="0" algn="l">
              <a:lnSpc>
                <a:spcPct val="120000"/>
              </a:lnSpc>
              <a:buNone/>
            </a:pPr>
            <a:r>
              <a:rPr lang="en-US" sz="800" dirty="0">
                <a:solidFill>
                  <a:srgbClr val="4A5D4E"/>
                </a:solidFill>
                <a:latin typeface="Inter" pitchFamily="34" charset="0"/>
                <a:ea typeface="Inter" pitchFamily="34" charset="-122"/>
                <a:cs typeface="Inter" pitchFamily="34" charset="-120"/>
              </a:rPr>
              <a:t>Embed AI-augmented learning directly into core business workflows to ensure context-aware skill development.</a:t>
            </a:r>
            <a:endParaRPr lang="en-US" sz="800" dirty="0"/>
          </a:p>
        </p:txBody>
      </p:sp>
      <p:sp>
        <p:nvSpPr>
          <p:cNvPr id="11" name="Text 8"/>
          <p:cNvSpPr/>
          <p:nvPr/>
        </p:nvSpPr>
        <p:spPr>
          <a:xfrm>
            <a:off x="5873990" y="1432570"/>
            <a:ext cx="2524144"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03</a:t>
            </a:r>
            <a:endParaRPr lang="en-US" sz="2600" dirty="0"/>
          </a:p>
        </p:txBody>
      </p:sp>
      <p:sp>
        <p:nvSpPr>
          <p:cNvPr id="12" name="Text 9"/>
          <p:cNvSpPr/>
          <p:nvPr/>
        </p:nvSpPr>
        <p:spPr>
          <a:xfrm>
            <a:off x="5873990" y="1960622"/>
            <a:ext cx="2524144" cy="228600"/>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Establish Interfaces</a:t>
            </a:r>
            <a:endParaRPr lang="en-US" sz="1200" dirty="0"/>
          </a:p>
        </p:txBody>
      </p:sp>
      <p:sp>
        <p:nvSpPr>
          <p:cNvPr id="13" name="Text 10"/>
          <p:cNvSpPr/>
          <p:nvPr/>
        </p:nvSpPr>
        <p:spPr>
          <a:xfrm>
            <a:off x="5873990" y="2353528"/>
            <a:ext cx="2524144" cy="482203"/>
          </a:xfrm>
          <a:prstGeom prst="rect">
            <a:avLst/>
          </a:prstGeom>
          <a:noFill/>
          <a:ln/>
        </p:spPr>
        <p:txBody>
          <a:bodyPr wrap="square" lIns="0" tIns="0" rIns="0" bIns="0" rtlCol="0" anchor="t">
            <a:spAutoFit/>
          </a:bodyPr>
          <a:lstStyle/>
          <a:p>
            <a:pPr marL="0" indent="0" algn="l">
              <a:lnSpc>
                <a:spcPct val="120000"/>
              </a:lnSpc>
              <a:buNone/>
            </a:pPr>
            <a:r>
              <a:rPr lang="en-US" sz="800" dirty="0">
                <a:solidFill>
                  <a:srgbClr val="4A5D4E"/>
                </a:solidFill>
                <a:latin typeface="Inter" pitchFamily="34" charset="0"/>
                <a:ea typeface="Inter" pitchFamily="34" charset="-122"/>
                <a:cs typeface="Inter" pitchFamily="34" charset="-120"/>
              </a:rPr>
              <a:t>Design human-centered reflection interfaces that support transparency and professional autonomy.</a:t>
            </a:r>
            <a:endParaRPr lang="en-US" sz="800" dirty="0"/>
          </a:p>
        </p:txBody>
      </p:sp>
      <p:sp>
        <p:nvSpPr>
          <p:cNvPr id="14" name="Text 11"/>
          <p:cNvSpPr/>
          <p:nvPr/>
        </p:nvSpPr>
        <p:spPr>
          <a:xfrm>
            <a:off x="682884" y="2971584"/>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04</a:t>
            </a:r>
            <a:endParaRPr lang="en-US" sz="2600" dirty="0"/>
          </a:p>
        </p:txBody>
      </p:sp>
      <p:sp>
        <p:nvSpPr>
          <p:cNvPr id="15" name="Text 12"/>
          <p:cNvSpPr/>
          <p:nvPr/>
        </p:nvSpPr>
        <p:spPr>
          <a:xfrm>
            <a:off x="682884" y="3499635"/>
            <a:ext cx="2524116" cy="228600"/>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Support Exchange</a:t>
            </a:r>
            <a:endParaRPr lang="en-US" sz="1200" dirty="0"/>
          </a:p>
        </p:txBody>
      </p:sp>
      <p:sp>
        <p:nvSpPr>
          <p:cNvPr id="16" name="Text 13"/>
          <p:cNvSpPr/>
          <p:nvPr/>
        </p:nvSpPr>
        <p:spPr>
          <a:xfrm>
            <a:off x="682884" y="3892542"/>
            <a:ext cx="2524116" cy="482203"/>
          </a:xfrm>
          <a:prstGeom prst="rect">
            <a:avLst/>
          </a:prstGeom>
          <a:noFill/>
          <a:ln/>
        </p:spPr>
        <p:txBody>
          <a:bodyPr wrap="square" lIns="0" tIns="0" rIns="0" bIns="0" rtlCol="0" anchor="t">
            <a:spAutoFit/>
          </a:bodyPr>
          <a:lstStyle/>
          <a:p>
            <a:pPr marL="0" indent="0" algn="l">
              <a:lnSpc>
                <a:spcPct val="120000"/>
              </a:lnSpc>
              <a:buNone/>
            </a:pPr>
            <a:r>
              <a:rPr lang="en-US" sz="800" dirty="0">
                <a:solidFill>
                  <a:srgbClr val="4A5D4E"/>
                </a:solidFill>
                <a:latin typeface="Inter" pitchFamily="34" charset="0"/>
                <a:ea typeface="Inter" pitchFamily="34" charset="-122"/>
                <a:cs typeface="Inter" pitchFamily="34" charset="-120"/>
              </a:rPr>
              <a:t>Foster intergenerational knowledge sharing through AI-supported mentoring and collaborative problem-solving.</a:t>
            </a:r>
            <a:endParaRPr lang="en-US" sz="800" dirty="0"/>
          </a:p>
        </p:txBody>
      </p:sp>
      <p:sp>
        <p:nvSpPr>
          <p:cNvPr id="17" name="Text 14"/>
          <p:cNvSpPr/>
          <p:nvPr/>
        </p:nvSpPr>
        <p:spPr>
          <a:xfrm>
            <a:off x="3278437" y="2971584"/>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05</a:t>
            </a:r>
            <a:endParaRPr lang="en-US" sz="2600" dirty="0"/>
          </a:p>
        </p:txBody>
      </p:sp>
      <p:sp>
        <p:nvSpPr>
          <p:cNvPr id="18" name="Text 15"/>
          <p:cNvSpPr/>
          <p:nvPr/>
        </p:nvSpPr>
        <p:spPr>
          <a:xfrm>
            <a:off x="3278437" y="3499635"/>
            <a:ext cx="2524116" cy="228600"/>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Bridge HE &amp; Work</a:t>
            </a:r>
            <a:endParaRPr lang="en-US" sz="1200" dirty="0"/>
          </a:p>
        </p:txBody>
      </p:sp>
      <p:sp>
        <p:nvSpPr>
          <p:cNvPr id="19" name="Text 16"/>
          <p:cNvSpPr/>
          <p:nvPr/>
        </p:nvSpPr>
        <p:spPr>
          <a:xfrm>
            <a:off x="3278437" y="3892542"/>
            <a:ext cx="2524116" cy="482203"/>
          </a:xfrm>
          <a:prstGeom prst="rect">
            <a:avLst/>
          </a:prstGeom>
          <a:noFill/>
          <a:ln/>
        </p:spPr>
        <p:txBody>
          <a:bodyPr wrap="square" lIns="0" tIns="0" rIns="0" bIns="0" rtlCol="0" anchor="t">
            <a:spAutoFit/>
          </a:bodyPr>
          <a:lstStyle/>
          <a:p>
            <a:pPr marL="0" indent="0" algn="l">
              <a:lnSpc>
                <a:spcPct val="120000"/>
              </a:lnSpc>
              <a:buNone/>
            </a:pPr>
            <a:r>
              <a:rPr lang="en-US" sz="800" dirty="0">
                <a:solidFill>
                  <a:srgbClr val="4A5D4E"/>
                </a:solidFill>
                <a:latin typeface="Inter" pitchFamily="34" charset="0"/>
                <a:ea typeface="Inter" pitchFamily="34" charset="-122"/>
                <a:cs typeface="Inter" pitchFamily="34" charset="-120"/>
              </a:rPr>
              <a:t>Connect higher education curricula with workplace reality through simulation labs and industry data exchange.</a:t>
            </a:r>
            <a:endParaRPr lang="en-US" sz="800" dirty="0"/>
          </a:p>
        </p:txBody>
      </p:sp>
      <p:sp>
        <p:nvSpPr>
          <p:cNvPr id="20" name="Text 17"/>
          <p:cNvSpPr/>
          <p:nvPr/>
        </p:nvSpPr>
        <p:spPr>
          <a:xfrm>
            <a:off x="5873990" y="2971584"/>
            <a:ext cx="2524144"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06</a:t>
            </a:r>
            <a:endParaRPr lang="en-US" sz="2600" dirty="0"/>
          </a:p>
        </p:txBody>
      </p:sp>
      <p:sp>
        <p:nvSpPr>
          <p:cNvPr id="21" name="Text 18"/>
          <p:cNvSpPr/>
          <p:nvPr/>
        </p:nvSpPr>
        <p:spPr>
          <a:xfrm>
            <a:off x="5873990" y="3499635"/>
            <a:ext cx="2524144" cy="228600"/>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Create Feedback Loops</a:t>
            </a:r>
            <a:endParaRPr lang="en-US" sz="1200" dirty="0"/>
          </a:p>
        </p:txBody>
      </p:sp>
      <p:sp>
        <p:nvSpPr>
          <p:cNvPr id="22" name="Text 19"/>
          <p:cNvSpPr/>
          <p:nvPr/>
        </p:nvSpPr>
        <p:spPr>
          <a:xfrm>
            <a:off x="5873990" y="3892542"/>
            <a:ext cx="2524144" cy="482203"/>
          </a:xfrm>
          <a:prstGeom prst="rect">
            <a:avLst/>
          </a:prstGeom>
          <a:noFill/>
          <a:ln/>
        </p:spPr>
        <p:txBody>
          <a:bodyPr wrap="square" lIns="0" tIns="0" rIns="0" bIns="0" rtlCol="0" anchor="t">
            <a:spAutoFit/>
          </a:bodyPr>
          <a:lstStyle/>
          <a:p>
            <a:pPr marL="0" indent="0" algn="l">
              <a:lnSpc>
                <a:spcPct val="120000"/>
              </a:lnSpc>
              <a:buNone/>
            </a:pPr>
            <a:r>
              <a:rPr lang="en-US" sz="800" dirty="0">
                <a:solidFill>
                  <a:srgbClr val="4A5D4E"/>
                </a:solidFill>
                <a:latin typeface="Inter" pitchFamily="34" charset="0"/>
                <a:ea typeface="Inter" pitchFamily="34" charset="-122"/>
                <a:cs typeface="Inter" pitchFamily="34" charset="-120"/>
              </a:rPr>
              <a:t>Implement continuous sustainability loops where content, models, and practices co-evolve over time.</a:t>
            </a:r>
            <a:endParaRPr lang="en-US" sz="800" dirty="0"/>
          </a:p>
        </p:txBody>
      </p:sp>
      <p:sp>
        <p:nvSpPr>
          <p:cNvPr id="24" name="TextBox 23">
            <a:extLst>
              <a:ext uri="{FF2B5EF4-FFF2-40B4-BE49-F238E27FC236}">
                <a16:creationId xmlns:a16="http://schemas.microsoft.com/office/drawing/2014/main" id="{34239D38-9436-963C-07D8-B2098271F312}"/>
              </a:ext>
            </a:extLst>
          </p:cNvPr>
          <p:cNvSpPr txBox="1"/>
          <p:nvPr/>
        </p:nvSpPr>
        <p:spPr>
          <a:xfrm>
            <a:off x="384013" y="334881"/>
            <a:ext cx="4602324" cy="369332"/>
          </a:xfrm>
          <a:prstGeom prst="rect">
            <a:avLst/>
          </a:prstGeom>
          <a:noFill/>
        </p:spPr>
        <p:txBody>
          <a:bodyPr wrap="square">
            <a:spAutoFit/>
          </a:bodyPr>
          <a:lstStyle/>
          <a:p>
            <a:r>
              <a:rPr lang="en-US" sz="1800" b="1" dirty="0">
                <a:solidFill>
                  <a:srgbClr val="1A3622"/>
                </a:solidFill>
                <a:latin typeface="Playfair Display Bold" pitchFamily="34" charset="0"/>
                <a:ea typeface="Playfair Display Bold" pitchFamily="34" charset="-122"/>
                <a:cs typeface="Playfair Display Bold" pitchFamily="34" charset="-120"/>
              </a:rPr>
              <a:t>10. </a:t>
            </a:r>
            <a:r>
              <a:rPr lang="en-US" sz="1800" b="1" dirty="0">
                <a:solidFill>
                  <a:srgbClr val="1A3622"/>
                </a:solidFill>
                <a:latin typeface="Playfair Display Bold" pitchFamily="34" charset="0"/>
                <a:ea typeface="Playfair Display Bold" pitchFamily="34" charset="-122"/>
              </a:rPr>
              <a:t>Six-Stage Implementation Approach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5" name="Text 1"/>
          <p:cNvSpPr/>
          <p:nvPr/>
        </p:nvSpPr>
        <p:spPr>
          <a:xfrm>
            <a:off x="860751" y="1230195"/>
            <a:ext cx="1187320" cy="215444"/>
          </a:xfrm>
          <a:prstGeom prst="rect">
            <a:avLst/>
          </a:prstGeom>
          <a:noFill/>
          <a:ln/>
        </p:spPr>
        <p:txBody>
          <a:bodyPr wrap="square" lIns="0" tIns="0" rIns="0" bIns="0" rtlCol="0" anchor="t">
            <a:spAutoFit/>
          </a:bodyPr>
          <a:lstStyle/>
          <a:p>
            <a:pPr marL="0" indent="0" algn="l">
              <a:buNone/>
            </a:pPr>
            <a:r>
              <a:rPr lang="en-US" sz="1400" b="1" dirty="0">
                <a:solidFill>
                  <a:srgbClr val="1A3622"/>
                </a:solidFill>
                <a:latin typeface="Playfair Display Bold" pitchFamily="34" charset="0"/>
                <a:ea typeface="Playfair Display Bold" pitchFamily="34" charset="-122"/>
                <a:cs typeface="Playfair Display Bold" pitchFamily="34" charset="-120"/>
              </a:rPr>
              <a:t>For Learners</a:t>
            </a:r>
            <a:endParaRPr lang="en-US" sz="1400" dirty="0"/>
          </a:p>
        </p:txBody>
      </p:sp>
      <p:sp>
        <p:nvSpPr>
          <p:cNvPr id="6" name="Text 2"/>
          <p:cNvSpPr/>
          <p:nvPr/>
        </p:nvSpPr>
        <p:spPr>
          <a:xfrm>
            <a:off x="860751" y="1569486"/>
            <a:ext cx="1299288" cy="415498"/>
          </a:xfrm>
          <a:prstGeom prst="rect">
            <a:avLst/>
          </a:prstGeom>
          <a:noFill/>
          <a:ln/>
        </p:spPr>
        <p:txBody>
          <a:bodyPr wrap="square" lIns="0" tIns="0" rIns="0" bIns="0" rtlCol="0" anchor="t">
            <a:spAutoFit/>
          </a:bodyPr>
          <a:lstStyle/>
          <a:p>
            <a:r>
              <a:rPr lang="en-US" sz="900" dirty="0">
                <a:solidFill>
                  <a:srgbClr val="5B6875"/>
                </a:solidFill>
                <a:latin typeface="Aptos" pitchFamily="34" charset="0"/>
                <a:ea typeface="Aptos" pitchFamily="34" charset="-122"/>
                <a:cs typeface="Aptos" pitchFamily="34" charset="-120"/>
              </a:rPr>
              <a:t>Adaptive, contextual and reflective learning experiences.</a:t>
            </a:r>
            <a:endParaRPr lang="en-US" sz="900" dirty="0"/>
          </a:p>
        </p:txBody>
      </p:sp>
      <p:sp>
        <p:nvSpPr>
          <p:cNvPr id="13" name="Shape 7"/>
          <p:cNvSpPr/>
          <p:nvPr/>
        </p:nvSpPr>
        <p:spPr>
          <a:xfrm>
            <a:off x="543509" y="2604434"/>
            <a:ext cx="8001000" cy="1086687"/>
          </a:xfrm>
          <a:prstGeom prst="rect">
            <a:avLst/>
          </a:prstGeom>
          <a:solidFill>
            <a:srgbClr val="000000">
              <a:alpha val="0"/>
            </a:srgbClr>
          </a:solidFill>
          <a:ln/>
        </p:spPr>
        <p:txBody>
          <a:bodyPr/>
          <a:lstStyle/>
          <a:p>
            <a:endParaRPr lang="en-SK"/>
          </a:p>
        </p:txBody>
      </p:sp>
      <p:sp>
        <p:nvSpPr>
          <p:cNvPr id="14" name="Shape 8"/>
          <p:cNvSpPr/>
          <p:nvPr/>
        </p:nvSpPr>
        <p:spPr>
          <a:xfrm>
            <a:off x="543509" y="2604434"/>
            <a:ext cx="8001000" cy="14288"/>
          </a:xfrm>
          <a:prstGeom prst="rect">
            <a:avLst/>
          </a:prstGeom>
          <a:solidFill>
            <a:srgbClr val="D96C4A"/>
          </a:solidFill>
          <a:ln/>
        </p:spPr>
        <p:txBody>
          <a:bodyPr/>
          <a:lstStyle/>
          <a:p>
            <a:endParaRPr lang="en-SK"/>
          </a:p>
        </p:txBody>
      </p:sp>
      <p:sp>
        <p:nvSpPr>
          <p:cNvPr id="15" name="Text 9"/>
          <p:cNvSpPr/>
          <p:nvPr/>
        </p:nvSpPr>
        <p:spPr>
          <a:xfrm>
            <a:off x="543509" y="2879887"/>
            <a:ext cx="2366004" cy="607219"/>
          </a:xfrm>
          <a:prstGeom prst="rect">
            <a:avLst/>
          </a:prstGeom>
          <a:noFill/>
          <a:ln/>
        </p:spPr>
        <p:txBody>
          <a:bodyPr wrap="square" lIns="0" tIns="0" rIns="0" bIns="0" rtlCol="0" anchor="t">
            <a:spAutoFit/>
          </a:bodyPr>
          <a:lstStyle/>
          <a:p>
            <a:pPr marL="0" indent="0" algn="l">
              <a:buNone/>
            </a:pPr>
            <a:r>
              <a:rPr lang="en-US" sz="1600" b="1" dirty="0">
                <a:solidFill>
                  <a:srgbClr val="1A3622"/>
                </a:solidFill>
                <a:latin typeface="Playfair Display Bold" pitchFamily="34" charset="0"/>
                <a:ea typeface="Playfair Display Bold" pitchFamily="34" charset="-122"/>
                <a:cs typeface="Playfair Display Bold" pitchFamily="34" charset="-120"/>
              </a:rPr>
              <a:t>MAIN CONTRIBUTIONS</a:t>
            </a:r>
            <a:endParaRPr lang="en-US" sz="1600" dirty="0"/>
          </a:p>
        </p:txBody>
      </p:sp>
      <p:sp>
        <p:nvSpPr>
          <p:cNvPr id="26" name="Text 1">
            <a:extLst>
              <a:ext uri="{FF2B5EF4-FFF2-40B4-BE49-F238E27FC236}">
                <a16:creationId xmlns:a16="http://schemas.microsoft.com/office/drawing/2014/main" id="{ABFE3F4F-1689-3A33-D9E0-3123F1BA2B15}"/>
              </a:ext>
            </a:extLst>
          </p:cNvPr>
          <p:cNvSpPr/>
          <p:nvPr/>
        </p:nvSpPr>
        <p:spPr>
          <a:xfrm>
            <a:off x="2328767" y="1228637"/>
            <a:ext cx="1249523" cy="430887"/>
          </a:xfrm>
          <a:prstGeom prst="rect">
            <a:avLst/>
          </a:prstGeom>
          <a:noFill/>
          <a:ln/>
        </p:spPr>
        <p:txBody>
          <a:bodyPr wrap="square" lIns="0" tIns="0" rIns="0" bIns="0" rtlCol="0" anchor="t">
            <a:spAutoFit/>
          </a:bodyPr>
          <a:lstStyle/>
          <a:p>
            <a:r>
              <a:rPr lang="en-US" sz="1400" b="1" dirty="0">
                <a:solidFill>
                  <a:srgbClr val="1A3622"/>
                </a:solidFill>
                <a:latin typeface="Playfair Display Bold" pitchFamily="34" charset="0"/>
                <a:ea typeface="Playfair Display Bold" pitchFamily="34" charset="-122"/>
              </a:rPr>
              <a:t>For employees</a:t>
            </a:r>
          </a:p>
          <a:p>
            <a:pPr marL="0" indent="0" algn="l">
              <a:buNone/>
            </a:pPr>
            <a:endParaRPr lang="en-US" sz="1400" dirty="0"/>
          </a:p>
        </p:txBody>
      </p:sp>
      <p:sp>
        <p:nvSpPr>
          <p:cNvPr id="27" name="Text 2">
            <a:extLst>
              <a:ext uri="{FF2B5EF4-FFF2-40B4-BE49-F238E27FC236}">
                <a16:creationId xmlns:a16="http://schemas.microsoft.com/office/drawing/2014/main" id="{8439E630-BD5D-ED15-1FEB-2E069AA167A1}"/>
              </a:ext>
            </a:extLst>
          </p:cNvPr>
          <p:cNvSpPr/>
          <p:nvPr/>
        </p:nvSpPr>
        <p:spPr>
          <a:xfrm>
            <a:off x="2328768" y="1567928"/>
            <a:ext cx="1299288" cy="415498"/>
          </a:xfrm>
          <a:prstGeom prst="rect">
            <a:avLst/>
          </a:prstGeom>
          <a:noFill/>
          <a:ln/>
        </p:spPr>
        <p:txBody>
          <a:bodyPr wrap="square" lIns="0" tIns="0" rIns="0" bIns="0" rtlCol="0" anchor="t">
            <a:spAutoFit/>
          </a:bodyPr>
          <a:lstStyle/>
          <a:p>
            <a:r>
              <a:rPr lang="en-US" sz="900" dirty="0">
                <a:solidFill>
                  <a:srgbClr val="5B6875"/>
                </a:solidFill>
                <a:latin typeface="Aptos" pitchFamily="34" charset="0"/>
                <a:ea typeface="Aptos" pitchFamily="34" charset="-122"/>
                <a:cs typeface="Aptos" pitchFamily="34" charset="-120"/>
              </a:rPr>
              <a:t>Higher AI literacy, resilience and confidence.</a:t>
            </a:r>
            <a:endParaRPr lang="en-US" sz="900" dirty="0"/>
          </a:p>
        </p:txBody>
      </p:sp>
      <p:sp>
        <p:nvSpPr>
          <p:cNvPr id="28" name="Text 1">
            <a:extLst>
              <a:ext uri="{FF2B5EF4-FFF2-40B4-BE49-F238E27FC236}">
                <a16:creationId xmlns:a16="http://schemas.microsoft.com/office/drawing/2014/main" id="{D6B909A2-31EB-A734-C9A3-ED0D835C4A79}"/>
              </a:ext>
            </a:extLst>
          </p:cNvPr>
          <p:cNvSpPr/>
          <p:nvPr/>
        </p:nvSpPr>
        <p:spPr>
          <a:xfrm>
            <a:off x="3672372" y="1233307"/>
            <a:ext cx="1468015" cy="430887"/>
          </a:xfrm>
          <a:prstGeom prst="rect">
            <a:avLst/>
          </a:prstGeom>
          <a:noFill/>
          <a:ln/>
        </p:spPr>
        <p:txBody>
          <a:bodyPr wrap="square" lIns="0" tIns="0" rIns="0" bIns="0" rtlCol="0" anchor="t">
            <a:spAutoFit/>
          </a:bodyPr>
          <a:lstStyle/>
          <a:p>
            <a:r>
              <a:rPr lang="en-US" sz="1400" b="1" dirty="0">
                <a:solidFill>
                  <a:srgbClr val="1A3622"/>
                </a:solidFill>
                <a:latin typeface="Playfair Display Bold" pitchFamily="34" charset="0"/>
                <a:ea typeface="Playfair Display Bold" pitchFamily="34" charset="-122"/>
              </a:rPr>
              <a:t>For organizations</a:t>
            </a:r>
          </a:p>
          <a:p>
            <a:pPr marL="0" indent="0" algn="l">
              <a:buNone/>
            </a:pPr>
            <a:endParaRPr lang="en-US" sz="1400" dirty="0"/>
          </a:p>
        </p:txBody>
      </p:sp>
      <p:sp>
        <p:nvSpPr>
          <p:cNvPr id="29" name="Text 2">
            <a:extLst>
              <a:ext uri="{FF2B5EF4-FFF2-40B4-BE49-F238E27FC236}">
                <a16:creationId xmlns:a16="http://schemas.microsoft.com/office/drawing/2014/main" id="{4516782F-1180-D293-F6F2-FC7F6275F97C}"/>
              </a:ext>
            </a:extLst>
          </p:cNvPr>
          <p:cNvSpPr/>
          <p:nvPr/>
        </p:nvSpPr>
        <p:spPr>
          <a:xfrm>
            <a:off x="3672373" y="1572598"/>
            <a:ext cx="1299288" cy="415498"/>
          </a:xfrm>
          <a:prstGeom prst="rect">
            <a:avLst/>
          </a:prstGeom>
          <a:noFill/>
          <a:ln/>
        </p:spPr>
        <p:txBody>
          <a:bodyPr wrap="square" lIns="0" tIns="0" rIns="0" bIns="0" rtlCol="0" anchor="t">
            <a:spAutoFit/>
          </a:bodyPr>
          <a:lstStyle/>
          <a:p>
            <a:r>
              <a:rPr lang="en-US" sz="900" dirty="0">
                <a:solidFill>
                  <a:srgbClr val="5B6875"/>
                </a:solidFill>
                <a:latin typeface="Aptos" pitchFamily="34" charset="0"/>
                <a:ea typeface="Aptos" pitchFamily="34" charset="-122"/>
                <a:cs typeface="Aptos" pitchFamily="34" charset="-120"/>
              </a:rPr>
              <a:t>Adaptive, contextual and reflective learning experiences.</a:t>
            </a:r>
            <a:endParaRPr lang="en-US" sz="900" dirty="0"/>
          </a:p>
        </p:txBody>
      </p:sp>
      <p:sp>
        <p:nvSpPr>
          <p:cNvPr id="30" name="Text 1">
            <a:extLst>
              <a:ext uri="{FF2B5EF4-FFF2-40B4-BE49-F238E27FC236}">
                <a16:creationId xmlns:a16="http://schemas.microsoft.com/office/drawing/2014/main" id="{392F3872-C040-6C02-3D50-38C7F572C765}"/>
              </a:ext>
            </a:extLst>
          </p:cNvPr>
          <p:cNvSpPr/>
          <p:nvPr/>
        </p:nvSpPr>
        <p:spPr>
          <a:xfrm>
            <a:off x="5266352" y="1231749"/>
            <a:ext cx="1314061" cy="430887"/>
          </a:xfrm>
          <a:prstGeom prst="rect">
            <a:avLst/>
          </a:prstGeom>
          <a:noFill/>
          <a:ln/>
        </p:spPr>
        <p:txBody>
          <a:bodyPr wrap="square" lIns="0" tIns="0" rIns="0" bIns="0" rtlCol="0" anchor="t">
            <a:spAutoFit/>
          </a:bodyPr>
          <a:lstStyle/>
          <a:p>
            <a:r>
              <a:rPr lang="en-US" sz="1400" b="1" dirty="0">
                <a:solidFill>
                  <a:srgbClr val="1A3622"/>
                </a:solidFill>
                <a:latin typeface="Playfair Display Bold" pitchFamily="34" charset="0"/>
                <a:ea typeface="Playfair Display Bold" pitchFamily="34" charset="-122"/>
              </a:rPr>
              <a:t>For universities</a:t>
            </a:r>
          </a:p>
          <a:p>
            <a:pPr marL="0" indent="0" algn="l">
              <a:buNone/>
            </a:pPr>
            <a:endParaRPr lang="en-US" sz="1400" dirty="0"/>
          </a:p>
        </p:txBody>
      </p:sp>
      <p:sp>
        <p:nvSpPr>
          <p:cNvPr id="31" name="Text 2">
            <a:extLst>
              <a:ext uri="{FF2B5EF4-FFF2-40B4-BE49-F238E27FC236}">
                <a16:creationId xmlns:a16="http://schemas.microsoft.com/office/drawing/2014/main" id="{9E05947A-8511-4AB5-1806-1C0162C6E835}"/>
              </a:ext>
            </a:extLst>
          </p:cNvPr>
          <p:cNvSpPr/>
          <p:nvPr/>
        </p:nvSpPr>
        <p:spPr>
          <a:xfrm>
            <a:off x="5266353" y="1571040"/>
            <a:ext cx="1299288" cy="276999"/>
          </a:xfrm>
          <a:prstGeom prst="rect">
            <a:avLst/>
          </a:prstGeom>
          <a:noFill/>
          <a:ln/>
        </p:spPr>
        <p:txBody>
          <a:bodyPr wrap="square" lIns="0" tIns="0" rIns="0" bIns="0" rtlCol="0" anchor="t">
            <a:spAutoFit/>
          </a:bodyPr>
          <a:lstStyle/>
          <a:p>
            <a:r>
              <a:rPr lang="en-US" sz="900" dirty="0">
                <a:solidFill>
                  <a:srgbClr val="5B6875"/>
                </a:solidFill>
                <a:latin typeface="Aptos" pitchFamily="34" charset="0"/>
                <a:ea typeface="Aptos" pitchFamily="34" charset="-122"/>
                <a:cs typeface="Aptos" pitchFamily="34" charset="-120"/>
              </a:rPr>
              <a:t>Stronger alignment with workplace needs.</a:t>
            </a:r>
            <a:endParaRPr lang="en-US" sz="900" dirty="0"/>
          </a:p>
        </p:txBody>
      </p:sp>
      <p:sp>
        <p:nvSpPr>
          <p:cNvPr id="32" name="Text 1">
            <a:extLst>
              <a:ext uri="{FF2B5EF4-FFF2-40B4-BE49-F238E27FC236}">
                <a16:creationId xmlns:a16="http://schemas.microsoft.com/office/drawing/2014/main" id="{A09A7536-3BD8-F884-3969-AD6924C3A114}"/>
              </a:ext>
            </a:extLst>
          </p:cNvPr>
          <p:cNvSpPr/>
          <p:nvPr/>
        </p:nvSpPr>
        <p:spPr>
          <a:xfrm>
            <a:off x="6692380" y="1234860"/>
            <a:ext cx="1249523" cy="215444"/>
          </a:xfrm>
          <a:prstGeom prst="rect">
            <a:avLst/>
          </a:prstGeom>
          <a:noFill/>
          <a:ln/>
        </p:spPr>
        <p:txBody>
          <a:bodyPr wrap="square" lIns="0" tIns="0" rIns="0" bIns="0" rtlCol="0" anchor="t">
            <a:spAutoFit/>
          </a:bodyPr>
          <a:lstStyle/>
          <a:p>
            <a:r>
              <a:rPr lang="en-US" sz="1400" b="1" dirty="0">
                <a:solidFill>
                  <a:srgbClr val="1A3622"/>
                </a:solidFill>
                <a:latin typeface="Playfair Display Bold" pitchFamily="34" charset="0"/>
                <a:ea typeface="Playfair Display Bold" pitchFamily="34" charset="-122"/>
              </a:rPr>
              <a:t>For society</a:t>
            </a:r>
            <a:endParaRPr lang="en-US" sz="1400" dirty="0"/>
          </a:p>
        </p:txBody>
      </p:sp>
      <p:sp>
        <p:nvSpPr>
          <p:cNvPr id="33" name="Text 2">
            <a:extLst>
              <a:ext uri="{FF2B5EF4-FFF2-40B4-BE49-F238E27FC236}">
                <a16:creationId xmlns:a16="http://schemas.microsoft.com/office/drawing/2014/main" id="{05B764AD-27E9-70E3-12BF-5673F74E3CFE}"/>
              </a:ext>
            </a:extLst>
          </p:cNvPr>
          <p:cNvSpPr/>
          <p:nvPr/>
        </p:nvSpPr>
        <p:spPr>
          <a:xfrm>
            <a:off x="6692381" y="1574151"/>
            <a:ext cx="1299288" cy="138499"/>
          </a:xfrm>
          <a:prstGeom prst="rect">
            <a:avLst/>
          </a:prstGeom>
          <a:noFill/>
          <a:ln/>
        </p:spPr>
        <p:txBody>
          <a:bodyPr wrap="square" lIns="0" tIns="0" rIns="0" bIns="0" rtlCol="0" anchor="t">
            <a:spAutoFit/>
          </a:bodyPr>
          <a:lstStyle/>
          <a:p>
            <a:r>
              <a:rPr lang="en-US" sz="900" dirty="0">
                <a:solidFill>
                  <a:srgbClr val="5B6875"/>
                </a:solidFill>
                <a:latin typeface="Aptos" pitchFamily="34" charset="0"/>
                <a:ea typeface="Aptos" pitchFamily="34" charset="-122"/>
                <a:cs typeface="Aptos" pitchFamily="34" charset="-120"/>
              </a:rPr>
              <a:t>Inclusive lifelong learning.</a:t>
            </a:r>
            <a:endParaRPr lang="en-US" sz="900" dirty="0"/>
          </a:p>
        </p:txBody>
      </p:sp>
      <p:sp>
        <p:nvSpPr>
          <p:cNvPr id="34" name="Text 2">
            <a:extLst>
              <a:ext uri="{FF2B5EF4-FFF2-40B4-BE49-F238E27FC236}">
                <a16:creationId xmlns:a16="http://schemas.microsoft.com/office/drawing/2014/main" id="{B20B06E6-4524-171A-B4A2-9DF70663FF84}"/>
              </a:ext>
            </a:extLst>
          </p:cNvPr>
          <p:cNvSpPr/>
          <p:nvPr/>
        </p:nvSpPr>
        <p:spPr>
          <a:xfrm>
            <a:off x="771525" y="3177392"/>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01</a:t>
            </a:r>
            <a:endParaRPr lang="en-US" sz="2600" dirty="0"/>
          </a:p>
        </p:txBody>
      </p:sp>
      <p:sp>
        <p:nvSpPr>
          <p:cNvPr id="35" name="Text 3">
            <a:extLst>
              <a:ext uri="{FF2B5EF4-FFF2-40B4-BE49-F238E27FC236}">
                <a16:creationId xmlns:a16="http://schemas.microsoft.com/office/drawing/2014/main" id="{5D2DAB6B-334B-3F2B-28F9-43308A0EBCB3}"/>
              </a:ext>
            </a:extLst>
          </p:cNvPr>
          <p:cNvSpPr/>
          <p:nvPr/>
        </p:nvSpPr>
        <p:spPr>
          <a:xfrm>
            <a:off x="771525" y="3705444"/>
            <a:ext cx="2524116"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Integrative framework</a:t>
            </a:r>
          </a:p>
        </p:txBody>
      </p:sp>
      <p:sp>
        <p:nvSpPr>
          <p:cNvPr id="36" name="Text 4">
            <a:extLst>
              <a:ext uri="{FF2B5EF4-FFF2-40B4-BE49-F238E27FC236}">
                <a16:creationId xmlns:a16="http://schemas.microsoft.com/office/drawing/2014/main" id="{00D90750-85DF-7B88-611E-8C0D57FB9D08}"/>
              </a:ext>
            </a:extLst>
          </p:cNvPr>
          <p:cNvSpPr/>
          <p:nvPr/>
        </p:nvSpPr>
        <p:spPr>
          <a:xfrm>
            <a:off x="771525" y="4098350"/>
            <a:ext cx="2524116" cy="246221"/>
          </a:xfrm>
          <a:prstGeom prst="rect">
            <a:avLst/>
          </a:prstGeom>
          <a:noFill/>
          <a:ln/>
        </p:spPr>
        <p:txBody>
          <a:bodyPr wrap="square" lIns="0" tIns="0" rIns="0" bIns="0" rtlCol="0" anchor="t">
            <a:spAutoFit/>
          </a:bodyPr>
          <a:lstStyle/>
          <a:p>
            <a:r>
              <a:rPr lang="en-US" sz="800" dirty="0">
                <a:solidFill>
                  <a:srgbClr val="5B6875"/>
                </a:solidFill>
                <a:latin typeface="Aptos" pitchFamily="34" charset="0"/>
                <a:ea typeface="Aptos" pitchFamily="34" charset="-122"/>
                <a:cs typeface="Aptos" pitchFamily="34" charset="-120"/>
              </a:rPr>
              <a:t>Connects human-centered AI, learning sciences, EI, intergenerational collaboration and BPM.</a:t>
            </a:r>
            <a:endParaRPr lang="en-US" sz="800" dirty="0"/>
          </a:p>
        </p:txBody>
      </p:sp>
      <p:sp>
        <p:nvSpPr>
          <p:cNvPr id="37" name="Text 5">
            <a:extLst>
              <a:ext uri="{FF2B5EF4-FFF2-40B4-BE49-F238E27FC236}">
                <a16:creationId xmlns:a16="http://schemas.microsoft.com/office/drawing/2014/main" id="{143B5493-03A5-2866-C690-2696AF0B369A}"/>
              </a:ext>
            </a:extLst>
          </p:cNvPr>
          <p:cNvSpPr/>
          <p:nvPr/>
        </p:nvSpPr>
        <p:spPr>
          <a:xfrm>
            <a:off x="3367078" y="3177392"/>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02</a:t>
            </a:r>
            <a:endParaRPr lang="en-US" sz="2600" dirty="0"/>
          </a:p>
        </p:txBody>
      </p:sp>
      <p:sp>
        <p:nvSpPr>
          <p:cNvPr id="38" name="Text 6">
            <a:extLst>
              <a:ext uri="{FF2B5EF4-FFF2-40B4-BE49-F238E27FC236}">
                <a16:creationId xmlns:a16="http://schemas.microsoft.com/office/drawing/2014/main" id="{F9806E87-5346-321A-D172-83D3F3BC3FE3}"/>
              </a:ext>
            </a:extLst>
          </p:cNvPr>
          <p:cNvSpPr/>
          <p:nvPr/>
        </p:nvSpPr>
        <p:spPr>
          <a:xfrm>
            <a:off x="3367078" y="3705444"/>
            <a:ext cx="2524116"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Shift in learning logic</a:t>
            </a:r>
          </a:p>
        </p:txBody>
      </p:sp>
      <p:sp>
        <p:nvSpPr>
          <p:cNvPr id="39" name="Text 7">
            <a:extLst>
              <a:ext uri="{FF2B5EF4-FFF2-40B4-BE49-F238E27FC236}">
                <a16:creationId xmlns:a16="http://schemas.microsoft.com/office/drawing/2014/main" id="{9EBD918A-7334-7A0D-29FD-C48CB29FF575}"/>
              </a:ext>
            </a:extLst>
          </p:cNvPr>
          <p:cNvSpPr/>
          <p:nvPr/>
        </p:nvSpPr>
        <p:spPr>
          <a:xfrm>
            <a:off x="3367078" y="4098350"/>
            <a:ext cx="2524116" cy="246221"/>
          </a:xfrm>
          <a:prstGeom prst="rect">
            <a:avLst/>
          </a:prstGeom>
          <a:noFill/>
          <a:ln/>
        </p:spPr>
        <p:txBody>
          <a:bodyPr wrap="square" lIns="0" tIns="0" rIns="0" bIns="0" rtlCol="0" anchor="t">
            <a:spAutoFit/>
          </a:bodyPr>
          <a:lstStyle/>
          <a:p>
            <a:r>
              <a:rPr lang="en-US" sz="800" dirty="0">
                <a:solidFill>
                  <a:srgbClr val="5B6875"/>
                </a:solidFill>
                <a:latin typeface="Aptos" pitchFamily="34" charset="0"/>
                <a:ea typeface="Aptos" pitchFamily="34" charset="-122"/>
                <a:cs typeface="Aptos" pitchFamily="34" charset="-120"/>
              </a:rPr>
              <a:t>Moves from isolated training toward continuous learning embedded in digital work processes.</a:t>
            </a:r>
            <a:endParaRPr lang="en-US" sz="800" dirty="0"/>
          </a:p>
        </p:txBody>
      </p:sp>
      <p:sp>
        <p:nvSpPr>
          <p:cNvPr id="40" name="Text 8">
            <a:extLst>
              <a:ext uri="{FF2B5EF4-FFF2-40B4-BE49-F238E27FC236}">
                <a16:creationId xmlns:a16="http://schemas.microsoft.com/office/drawing/2014/main" id="{21C4FE90-4E1F-A473-79BB-D53E5BD30621}"/>
              </a:ext>
            </a:extLst>
          </p:cNvPr>
          <p:cNvSpPr/>
          <p:nvPr/>
        </p:nvSpPr>
        <p:spPr>
          <a:xfrm>
            <a:off x="5962631" y="3177392"/>
            <a:ext cx="2524144"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03</a:t>
            </a:r>
            <a:endParaRPr lang="en-US" sz="2600" dirty="0"/>
          </a:p>
        </p:txBody>
      </p:sp>
      <p:sp>
        <p:nvSpPr>
          <p:cNvPr id="41" name="Text 9">
            <a:extLst>
              <a:ext uri="{FF2B5EF4-FFF2-40B4-BE49-F238E27FC236}">
                <a16:creationId xmlns:a16="http://schemas.microsoft.com/office/drawing/2014/main" id="{0257538D-84F3-8238-0C2C-DF0E7A3E2E9F}"/>
              </a:ext>
            </a:extLst>
          </p:cNvPr>
          <p:cNvSpPr/>
          <p:nvPr/>
        </p:nvSpPr>
        <p:spPr>
          <a:xfrm>
            <a:off x="5962631" y="3705444"/>
            <a:ext cx="2524144"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Practical path</a:t>
            </a:r>
            <a:endParaRPr lang="en-US" sz="1200" dirty="0"/>
          </a:p>
        </p:txBody>
      </p:sp>
      <p:sp>
        <p:nvSpPr>
          <p:cNvPr id="42" name="Text 10">
            <a:extLst>
              <a:ext uri="{FF2B5EF4-FFF2-40B4-BE49-F238E27FC236}">
                <a16:creationId xmlns:a16="http://schemas.microsoft.com/office/drawing/2014/main" id="{B43D72E4-631E-CA2D-4E07-A874979FF6D5}"/>
              </a:ext>
            </a:extLst>
          </p:cNvPr>
          <p:cNvSpPr/>
          <p:nvPr/>
        </p:nvSpPr>
        <p:spPr>
          <a:xfrm>
            <a:off x="5962631" y="4098350"/>
            <a:ext cx="2524144" cy="246221"/>
          </a:xfrm>
          <a:prstGeom prst="rect">
            <a:avLst/>
          </a:prstGeom>
          <a:noFill/>
          <a:ln/>
        </p:spPr>
        <p:txBody>
          <a:bodyPr wrap="square" lIns="0" tIns="0" rIns="0" bIns="0" rtlCol="0" anchor="t">
            <a:spAutoFit/>
          </a:bodyPr>
          <a:lstStyle/>
          <a:p>
            <a:r>
              <a:rPr lang="en-US" sz="800" dirty="0">
                <a:solidFill>
                  <a:srgbClr val="5B6875"/>
                </a:solidFill>
                <a:latin typeface="Aptos" pitchFamily="34" charset="0"/>
                <a:ea typeface="Aptos" pitchFamily="34" charset="-122"/>
                <a:cs typeface="Aptos" pitchFamily="34" charset="-120"/>
              </a:rPr>
              <a:t>Provides a six-stage approach for universities and organizations.</a:t>
            </a:r>
            <a:endParaRPr lang="en-US" sz="800" dirty="0"/>
          </a:p>
        </p:txBody>
      </p:sp>
      <p:sp>
        <p:nvSpPr>
          <p:cNvPr id="44" name="TextBox 43">
            <a:extLst>
              <a:ext uri="{FF2B5EF4-FFF2-40B4-BE49-F238E27FC236}">
                <a16:creationId xmlns:a16="http://schemas.microsoft.com/office/drawing/2014/main" id="{92A49439-1899-2196-8355-D031D3B8364B}"/>
              </a:ext>
            </a:extLst>
          </p:cNvPr>
          <p:cNvSpPr txBox="1"/>
          <p:nvPr/>
        </p:nvSpPr>
        <p:spPr>
          <a:xfrm>
            <a:off x="362338" y="172311"/>
            <a:ext cx="5528855" cy="369332"/>
          </a:xfrm>
          <a:prstGeom prst="rect">
            <a:avLst/>
          </a:prstGeom>
          <a:noFill/>
        </p:spPr>
        <p:txBody>
          <a:bodyPr wrap="square">
            <a:spAutoFit/>
          </a:bodyPr>
          <a:lstStyle/>
          <a:p>
            <a:r>
              <a:rPr lang="en-US" sz="1800" b="1" dirty="0">
                <a:solidFill>
                  <a:srgbClr val="1A3622"/>
                </a:solidFill>
                <a:latin typeface="Playfair Display Bold" pitchFamily="34" charset="0"/>
                <a:ea typeface="Playfair Display Bold" pitchFamily="34" charset="-122"/>
                <a:cs typeface="Playfair Display Bold" pitchFamily="34" charset="-120"/>
              </a:rPr>
              <a:t>11. </a:t>
            </a:r>
            <a:r>
              <a:rPr lang="en-US" sz="1800" b="1" kern="0" spc="1" dirty="0">
                <a:solidFill>
                  <a:srgbClr val="1A3622"/>
                </a:solidFill>
                <a:latin typeface="Playfair Display Bold" pitchFamily="34" charset="0"/>
                <a:ea typeface="Playfair Display Bold" pitchFamily="34" charset="-122"/>
              </a:rPr>
              <a:t>Expected Outcomes and Main Contributions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 y="57150"/>
            <a:ext cx="9029700" cy="5143500"/>
          </a:xfrm>
          <a:prstGeom prst="rect">
            <a:avLst/>
          </a:prstGeom>
        </p:spPr>
      </p:pic>
      <p:sp>
        <p:nvSpPr>
          <p:cNvPr id="4" name="Text 1"/>
          <p:cNvSpPr/>
          <p:nvPr/>
        </p:nvSpPr>
        <p:spPr>
          <a:xfrm>
            <a:off x="1001018" y="1307790"/>
            <a:ext cx="7256264" cy="738664"/>
          </a:xfrm>
          <a:prstGeom prst="rect">
            <a:avLst/>
          </a:prstGeom>
          <a:noFill/>
          <a:ln/>
        </p:spPr>
        <p:txBody>
          <a:bodyPr wrap="square" lIns="0" tIns="0" rIns="0" bIns="0" rtlCol="0" anchor="t">
            <a:spAutoFit/>
          </a:bodyPr>
          <a:lstStyle/>
          <a:p>
            <a:pPr algn="ctr"/>
            <a:r>
              <a:rPr lang="en-US" sz="1600" kern="0" spc="2" dirty="0">
                <a:solidFill>
                  <a:srgbClr val="D96C4A"/>
                </a:solidFill>
                <a:latin typeface="Inter SemiBold" pitchFamily="34" charset="0"/>
                <a:ea typeface="Inter SemiBold" pitchFamily="34" charset="-122"/>
              </a:rPr>
              <a:t>The future of AI in work is not only about smarter algorithms. It is about designing ecosystems where people, organizations and intelligent systems learn together.</a:t>
            </a:r>
          </a:p>
          <a:p>
            <a:pPr marL="0" indent="0" algn="ctr">
              <a:buNone/>
            </a:pPr>
            <a:endParaRPr lang="en-US" sz="1600" dirty="0"/>
          </a:p>
        </p:txBody>
      </p:sp>
      <p:sp>
        <p:nvSpPr>
          <p:cNvPr id="5" name="Text 2"/>
          <p:cNvSpPr/>
          <p:nvPr/>
        </p:nvSpPr>
        <p:spPr>
          <a:xfrm>
            <a:off x="485775" y="2569518"/>
            <a:ext cx="3921919" cy="375047"/>
          </a:xfrm>
          <a:prstGeom prst="rect">
            <a:avLst/>
          </a:prstGeom>
          <a:noFill/>
          <a:ln/>
        </p:spPr>
        <p:txBody>
          <a:bodyPr wrap="square" lIns="0" tIns="0" rIns="0" bIns="68072" rtlCol="0" anchor="t">
            <a:spAutoFit/>
          </a:bodyPr>
          <a:lstStyle/>
          <a:p>
            <a:pPr marL="0" indent="0" algn="l">
              <a:buNone/>
            </a:pPr>
            <a:r>
              <a:rPr lang="en-US" sz="1600" b="1" dirty="0">
                <a:solidFill>
                  <a:srgbClr val="1A3622"/>
                </a:solidFill>
                <a:latin typeface="Playfair Display Bold" pitchFamily="34" charset="0"/>
                <a:ea typeface="Playfair Display Bold" pitchFamily="34" charset="-122"/>
                <a:cs typeface="Playfair Display Bold" pitchFamily="34" charset="-120"/>
              </a:rPr>
              <a:t>Key Takeaways</a:t>
            </a:r>
            <a:endParaRPr lang="en-US" sz="1600" dirty="0"/>
          </a:p>
        </p:txBody>
      </p:sp>
      <p:pic>
        <p:nvPicPr>
          <p:cNvPr id="6" name="Image 1" descr="preencoded.png"/>
          <p:cNvPicPr>
            <a:picLocks noChangeAspect="1"/>
          </p:cNvPicPr>
          <p:nvPr/>
        </p:nvPicPr>
        <p:blipFill>
          <a:blip r:embed="rId4"/>
          <a:stretch>
            <a:fillRect/>
          </a:stretch>
        </p:blipFill>
        <p:spPr>
          <a:xfrm>
            <a:off x="485775" y="3144589"/>
            <a:ext cx="128588" cy="128588"/>
          </a:xfrm>
          <a:prstGeom prst="rect">
            <a:avLst/>
          </a:prstGeom>
        </p:spPr>
      </p:pic>
      <p:sp>
        <p:nvSpPr>
          <p:cNvPr id="7" name="Text 3"/>
          <p:cNvSpPr/>
          <p:nvPr/>
        </p:nvSpPr>
        <p:spPr>
          <a:xfrm>
            <a:off x="700088" y="3116014"/>
            <a:ext cx="3707606" cy="411435"/>
          </a:xfrm>
          <a:prstGeom prst="rect">
            <a:avLst/>
          </a:prstGeom>
          <a:noFill/>
          <a:ln/>
        </p:spPr>
        <p:txBody>
          <a:bodyPr wrap="squar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SLE moves beyond tool training to a human-centered ecosystem.</a:t>
            </a:r>
            <a:endParaRPr lang="en-US" sz="950" dirty="0"/>
          </a:p>
        </p:txBody>
      </p:sp>
      <p:pic>
        <p:nvPicPr>
          <p:cNvPr id="8" name="Image 2" descr="preencoded.png"/>
          <p:cNvPicPr>
            <a:picLocks noChangeAspect="1"/>
          </p:cNvPicPr>
          <p:nvPr/>
        </p:nvPicPr>
        <p:blipFill>
          <a:blip r:embed="rId5"/>
          <a:stretch>
            <a:fillRect/>
          </a:stretch>
        </p:blipFill>
        <p:spPr>
          <a:xfrm>
            <a:off x="485775" y="3613175"/>
            <a:ext cx="128588" cy="128588"/>
          </a:xfrm>
          <a:prstGeom prst="rect">
            <a:avLst/>
          </a:prstGeom>
        </p:spPr>
      </p:pic>
      <p:sp>
        <p:nvSpPr>
          <p:cNvPr id="9" name="Text 4"/>
          <p:cNvSpPr/>
          <p:nvPr/>
        </p:nvSpPr>
        <p:spPr>
          <a:xfrm>
            <a:off x="700088" y="3584600"/>
            <a:ext cx="3707606" cy="411435"/>
          </a:xfrm>
          <a:prstGeom prst="rect">
            <a:avLst/>
          </a:prstGeom>
          <a:noFill/>
          <a:ln/>
        </p:spPr>
        <p:txBody>
          <a:bodyPr wrap="squar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Continuous feedback links academic preparation with workplace reality.</a:t>
            </a:r>
            <a:endParaRPr lang="en-US" sz="950" dirty="0"/>
          </a:p>
        </p:txBody>
      </p:sp>
      <p:pic>
        <p:nvPicPr>
          <p:cNvPr id="10" name="Image 3" descr="preencoded.png"/>
          <p:cNvPicPr>
            <a:picLocks noChangeAspect="1"/>
          </p:cNvPicPr>
          <p:nvPr/>
        </p:nvPicPr>
        <p:blipFill>
          <a:blip r:embed="rId6"/>
          <a:stretch>
            <a:fillRect/>
          </a:stretch>
        </p:blipFill>
        <p:spPr>
          <a:xfrm>
            <a:off x="485775" y="4081760"/>
            <a:ext cx="128588" cy="128588"/>
          </a:xfrm>
          <a:prstGeom prst="rect">
            <a:avLst/>
          </a:prstGeom>
        </p:spPr>
      </p:pic>
      <p:sp>
        <p:nvSpPr>
          <p:cNvPr id="11" name="Text 5"/>
          <p:cNvSpPr/>
          <p:nvPr/>
        </p:nvSpPr>
        <p:spPr>
          <a:xfrm>
            <a:off x="700088" y="4053185"/>
            <a:ext cx="3366492" cy="205718"/>
          </a:xfrm>
          <a:prstGeom prst="rect">
            <a:avLst/>
          </a:prstGeom>
          <a:noFill/>
          <a:ln/>
        </p:spPr>
        <p:txBody>
          <a:bodyPr wrap="non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Intergenerational synergy turns diversity into resilience.</a:t>
            </a:r>
            <a:endParaRPr lang="en-US" sz="950" dirty="0"/>
          </a:p>
        </p:txBody>
      </p:sp>
      <p:sp>
        <p:nvSpPr>
          <p:cNvPr id="12" name="Text 6"/>
          <p:cNvSpPr/>
          <p:nvPr/>
        </p:nvSpPr>
        <p:spPr>
          <a:xfrm>
            <a:off x="4850606" y="2569518"/>
            <a:ext cx="3921919" cy="375047"/>
          </a:xfrm>
          <a:prstGeom prst="rect">
            <a:avLst/>
          </a:prstGeom>
          <a:noFill/>
          <a:ln/>
        </p:spPr>
        <p:txBody>
          <a:bodyPr wrap="square" lIns="0" tIns="0" rIns="0" bIns="68072" rtlCol="0" anchor="t">
            <a:spAutoFit/>
          </a:bodyPr>
          <a:lstStyle/>
          <a:p>
            <a:pPr marL="0" indent="0" algn="l">
              <a:buNone/>
            </a:pPr>
            <a:r>
              <a:rPr lang="en-US" sz="1600" b="1" dirty="0">
                <a:solidFill>
                  <a:srgbClr val="1A3622"/>
                </a:solidFill>
                <a:latin typeface="Playfair Display Bold" pitchFamily="34" charset="0"/>
                <a:ea typeface="Playfair Display Bold" pitchFamily="34" charset="-122"/>
                <a:cs typeface="Playfair Display Bold" pitchFamily="34" charset="-120"/>
              </a:rPr>
              <a:t>Next Steps</a:t>
            </a:r>
            <a:endParaRPr lang="en-US" sz="1600" dirty="0"/>
          </a:p>
        </p:txBody>
      </p:sp>
      <p:pic>
        <p:nvPicPr>
          <p:cNvPr id="13" name="Image 4" descr="preencoded.png"/>
          <p:cNvPicPr>
            <a:picLocks noChangeAspect="1"/>
          </p:cNvPicPr>
          <p:nvPr/>
        </p:nvPicPr>
        <p:blipFill>
          <a:blip r:embed="rId7"/>
          <a:stretch>
            <a:fillRect/>
          </a:stretch>
        </p:blipFill>
        <p:spPr>
          <a:xfrm>
            <a:off x="4850606" y="3144589"/>
            <a:ext cx="112514" cy="128588"/>
          </a:xfrm>
          <a:prstGeom prst="rect">
            <a:avLst/>
          </a:prstGeom>
        </p:spPr>
      </p:pic>
      <p:sp>
        <p:nvSpPr>
          <p:cNvPr id="14" name="Text 7"/>
          <p:cNvSpPr/>
          <p:nvPr/>
        </p:nvSpPr>
        <p:spPr>
          <a:xfrm>
            <a:off x="5048845" y="3116014"/>
            <a:ext cx="3416498" cy="205718"/>
          </a:xfrm>
          <a:prstGeom prst="rect">
            <a:avLst/>
          </a:prstGeom>
          <a:noFill/>
          <a:ln/>
        </p:spPr>
        <p:txBody>
          <a:bodyPr wrap="non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Empirical validation in real-world organizational settings.</a:t>
            </a:r>
            <a:endParaRPr lang="en-US" sz="950" dirty="0"/>
          </a:p>
        </p:txBody>
      </p:sp>
      <p:pic>
        <p:nvPicPr>
          <p:cNvPr id="15" name="Image 5" descr="preencoded.png"/>
          <p:cNvPicPr>
            <a:picLocks noChangeAspect="1"/>
          </p:cNvPicPr>
          <p:nvPr/>
        </p:nvPicPr>
        <p:blipFill>
          <a:blip r:embed="rId8"/>
          <a:stretch>
            <a:fillRect/>
          </a:stretch>
        </p:blipFill>
        <p:spPr>
          <a:xfrm>
            <a:off x="4850606" y="3407457"/>
            <a:ext cx="112514" cy="128588"/>
          </a:xfrm>
          <a:prstGeom prst="rect">
            <a:avLst/>
          </a:prstGeom>
        </p:spPr>
      </p:pic>
      <p:sp>
        <p:nvSpPr>
          <p:cNvPr id="16" name="Text 8"/>
          <p:cNvSpPr/>
          <p:nvPr/>
        </p:nvSpPr>
        <p:spPr>
          <a:xfrm>
            <a:off x="5048845" y="3378882"/>
            <a:ext cx="3664744" cy="205718"/>
          </a:xfrm>
          <a:prstGeom prst="rect">
            <a:avLst/>
          </a:prstGeom>
          <a:noFill/>
          <a:ln/>
        </p:spPr>
        <p:txBody>
          <a:bodyPr wrap="non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Refine AI-augmented feedback for deeper human reflection.</a:t>
            </a:r>
            <a:endParaRPr lang="en-US" sz="950" dirty="0"/>
          </a:p>
        </p:txBody>
      </p:sp>
      <p:pic>
        <p:nvPicPr>
          <p:cNvPr id="17" name="Image 6" descr="preencoded.png"/>
          <p:cNvPicPr>
            <a:picLocks noChangeAspect="1"/>
          </p:cNvPicPr>
          <p:nvPr/>
        </p:nvPicPr>
        <p:blipFill>
          <a:blip r:embed="rId9"/>
          <a:stretch>
            <a:fillRect/>
          </a:stretch>
        </p:blipFill>
        <p:spPr>
          <a:xfrm>
            <a:off x="4850606" y="3670325"/>
            <a:ext cx="112514" cy="128588"/>
          </a:xfrm>
          <a:prstGeom prst="rect">
            <a:avLst/>
          </a:prstGeom>
        </p:spPr>
      </p:pic>
      <p:sp>
        <p:nvSpPr>
          <p:cNvPr id="18" name="Text 9"/>
          <p:cNvSpPr/>
          <p:nvPr/>
        </p:nvSpPr>
        <p:spPr>
          <a:xfrm>
            <a:off x="5048845" y="3641750"/>
            <a:ext cx="3568303" cy="205718"/>
          </a:xfrm>
          <a:prstGeom prst="rect">
            <a:avLst/>
          </a:prstGeom>
          <a:noFill/>
          <a:ln/>
        </p:spPr>
        <p:txBody>
          <a:bodyPr wrap="non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Develop standardized metrics for ecosystem sustainability.</a:t>
            </a:r>
            <a:endParaRPr lang="en-US" sz="950" dirty="0"/>
          </a:p>
        </p:txBody>
      </p:sp>
      <p:sp>
        <p:nvSpPr>
          <p:cNvPr id="21" name="TextBox 20">
            <a:extLst>
              <a:ext uri="{FF2B5EF4-FFF2-40B4-BE49-F238E27FC236}">
                <a16:creationId xmlns:a16="http://schemas.microsoft.com/office/drawing/2014/main" id="{6C15E670-F8BE-C821-14E8-DF3A52928EAC}"/>
              </a:ext>
            </a:extLst>
          </p:cNvPr>
          <p:cNvSpPr txBox="1"/>
          <p:nvPr/>
        </p:nvSpPr>
        <p:spPr>
          <a:xfrm>
            <a:off x="476845" y="366043"/>
            <a:ext cx="4572000" cy="369332"/>
          </a:xfrm>
          <a:prstGeom prst="rect">
            <a:avLst/>
          </a:prstGeom>
          <a:noFill/>
        </p:spPr>
        <p:txBody>
          <a:bodyPr wrap="square">
            <a:spAutoFit/>
          </a:bodyPr>
          <a:lstStyle/>
          <a:p>
            <a:pPr marL="0" indent="0" algn="l">
              <a:buNone/>
            </a:pPr>
            <a:r>
              <a:rPr lang="en-US" sz="1800" b="1" dirty="0">
                <a:solidFill>
                  <a:srgbClr val="1A3622"/>
                </a:solidFill>
                <a:latin typeface="Playfair Display Bold" pitchFamily="34" charset="0"/>
                <a:ea typeface="Playfair Display Bold" pitchFamily="34" charset="-122"/>
                <a:cs typeface="Playfair Display Bold" pitchFamily="34" charset="-120"/>
              </a:rPr>
              <a:t>12. Conclusion</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532A5-1AD6-B74F-5F23-7C328F2EF9D9}"/>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A4685982-715E-BA41-1EF8-1BBAA846AB78}"/>
              </a:ext>
            </a:extLst>
          </p:cNvPr>
          <p:cNvPicPr>
            <a:picLocks noChangeAspect="1"/>
          </p:cNvPicPr>
          <p:nvPr/>
        </p:nvPicPr>
        <p:blipFill>
          <a:blip r:embed="rId3"/>
          <a:stretch>
            <a:fillRect/>
          </a:stretch>
        </p:blipFill>
        <p:spPr>
          <a:xfrm>
            <a:off x="48229" y="57150"/>
            <a:ext cx="9029700" cy="5029200"/>
          </a:xfrm>
          <a:prstGeom prst="rect">
            <a:avLst/>
          </a:prstGeom>
        </p:spPr>
      </p:pic>
      <p:sp>
        <p:nvSpPr>
          <p:cNvPr id="3" name="Shape 0">
            <a:extLst>
              <a:ext uri="{FF2B5EF4-FFF2-40B4-BE49-F238E27FC236}">
                <a16:creationId xmlns:a16="http://schemas.microsoft.com/office/drawing/2014/main" id="{787635A6-ECDF-2D85-EE11-6EDB69C85B49}"/>
              </a:ext>
            </a:extLst>
          </p:cNvPr>
          <p:cNvSpPr/>
          <p:nvPr/>
        </p:nvSpPr>
        <p:spPr>
          <a:xfrm>
            <a:off x="73180" y="62345"/>
            <a:ext cx="8979798" cy="5029200"/>
          </a:xfrm>
          <a:prstGeom prst="rect">
            <a:avLst/>
          </a:prstGeom>
          <a:solidFill>
            <a:srgbClr val="F7EEE7"/>
          </a:solidFill>
          <a:ln/>
        </p:spPr>
        <p:txBody>
          <a:bodyPr/>
          <a:lstStyle/>
          <a:p>
            <a:endParaRPr lang="en-SK"/>
          </a:p>
        </p:txBody>
      </p:sp>
      <p:sp>
        <p:nvSpPr>
          <p:cNvPr id="4" name="Text 1">
            <a:extLst>
              <a:ext uri="{FF2B5EF4-FFF2-40B4-BE49-F238E27FC236}">
                <a16:creationId xmlns:a16="http://schemas.microsoft.com/office/drawing/2014/main" id="{C7028CF6-2360-6321-2A62-2F5EB0ABBA88}"/>
              </a:ext>
            </a:extLst>
          </p:cNvPr>
          <p:cNvSpPr/>
          <p:nvPr/>
        </p:nvSpPr>
        <p:spPr>
          <a:xfrm>
            <a:off x="1599034" y="1899571"/>
            <a:ext cx="5403590" cy="406265"/>
          </a:xfrm>
          <a:prstGeom prst="rect">
            <a:avLst/>
          </a:prstGeom>
          <a:noFill/>
          <a:ln/>
        </p:spPr>
        <p:txBody>
          <a:bodyPr wrap="square" lIns="0" tIns="0" rIns="0" bIns="0" rtlCol="0" anchor="t">
            <a:spAutoFit/>
          </a:bodyPr>
          <a:lstStyle/>
          <a:p>
            <a:pPr>
              <a:lnSpc>
                <a:spcPct val="88000"/>
              </a:lnSpc>
            </a:pPr>
            <a:r>
              <a:rPr lang="en-SK" sz="3000" b="1" dirty="0">
                <a:solidFill>
                  <a:srgbClr val="1A3622"/>
                </a:solidFill>
                <a:latin typeface="Playfair Display Bold" pitchFamily="34" charset="0"/>
                <a:ea typeface="Playfair Display Bold" pitchFamily="34" charset="-122"/>
              </a:rPr>
              <a:t>Thank you for your attention.</a:t>
            </a:r>
            <a:endParaRPr lang="en-US" sz="3000" b="1" dirty="0">
              <a:solidFill>
                <a:srgbClr val="1A3622"/>
              </a:solidFill>
              <a:latin typeface="Playfair Display Bold" pitchFamily="34" charset="0"/>
              <a:ea typeface="Playfair Display Bold" pitchFamily="34" charset="-122"/>
            </a:endParaRPr>
          </a:p>
        </p:txBody>
      </p:sp>
      <p:sp>
        <p:nvSpPr>
          <p:cNvPr id="5" name="Text 2">
            <a:extLst>
              <a:ext uri="{FF2B5EF4-FFF2-40B4-BE49-F238E27FC236}">
                <a16:creationId xmlns:a16="http://schemas.microsoft.com/office/drawing/2014/main" id="{6137E9B2-4FA8-862F-A97C-14FD134EB349}"/>
              </a:ext>
            </a:extLst>
          </p:cNvPr>
          <p:cNvSpPr/>
          <p:nvPr/>
        </p:nvSpPr>
        <p:spPr>
          <a:xfrm>
            <a:off x="628650" y="3131543"/>
            <a:ext cx="4706308" cy="790409"/>
          </a:xfrm>
          <a:prstGeom prst="rect">
            <a:avLst/>
          </a:prstGeom>
          <a:noFill/>
          <a:ln/>
        </p:spPr>
        <p:txBody>
          <a:bodyPr wrap="square" lIns="0" tIns="0" rIns="0" bIns="0" rtlCol="0" anchor="t">
            <a:spAutoFit/>
          </a:bodyPr>
          <a:lstStyle/>
          <a:p>
            <a:pPr>
              <a:lnSpc>
                <a:spcPct val="104000"/>
              </a:lnSpc>
            </a:pPr>
            <a:r>
              <a:rPr lang="en-US" dirty="0"/>
              <a:t>Sustainable Learning Ecosystems</a:t>
            </a:r>
            <a:r>
              <a:rPr lang="en-SK" sz="1600" dirty="0"/>
              <a:t> </a:t>
            </a:r>
          </a:p>
          <a:p>
            <a:pPr>
              <a:lnSpc>
                <a:spcPct val="104000"/>
              </a:lnSpc>
            </a:pPr>
            <a:r>
              <a:rPr lang="en-US" sz="1600" dirty="0">
                <a:solidFill>
                  <a:srgbClr val="1A3622"/>
                </a:solidFill>
                <a:latin typeface="Inter SemiBold" pitchFamily="34" charset="0"/>
                <a:ea typeface="Inter SemiBold" pitchFamily="34" charset="-122"/>
                <a:cs typeface="Inter SemiBold" pitchFamily="34" charset="-120"/>
              </a:rPr>
              <a:t>for Human-Centered AI </a:t>
            </a:r>
          </a:p>
          <a:p>
            <a:pPr>
              <a:lnSpc>
                <a:spcPct val="104000"/>
              </a:lnSpc>
            </a:pPr>
            <a:r>
              <a:rPr lang="en-US" sz="1600" dirty="0">
                <a:solidFill>
                  <a:srgbClr val="1A3622"/>
                </a:solidFill>
                <a:latin typeface="Inter SemiBold" pitchFamily="34" charset="0"/>
                <a:ea typeface="Inter SemiBold" pitchFamily="34" charset="-122"/>
                <a:cs typeface="Inter SemiBold" pitchFamily="34" charset="-120"/>
              </a:rPr>
              <a:t>in Intergenerational Digital Workspaces</a:t>
            </a:r>
            <a:endParaRPr lang="en-US" sz="1600" dirty="0"/>
          </a:p>
        </p:txBody>
      </p:sp>
      <p:sp>
        <p:nvSpPr>
          <p:cNvPr id="6" name="Text 3">
            <a:extLst>
              <a:ext uri="{FF2B5EF4-FFF2-40B4-BE49-F238E27FC236}">
                <a16:creationId xmlns:a16="http://schemas.microsoft.com/office/drawing/2014/main" id="{36600583-F5A5-06B7-76E4-66AD615E652A}"/>
              </a:ext>
            </a:extLst>
          </p:cNvPr>
          <p:cNvSpPr/>
          <p:nvPr/>
        </p:nvSpPr>
        <p:spPr>
          <a:xfrm>
            <a:off x="628650" y="4082765"/>
            <a:ext cx="4706308" cy="577081"/>
          </a:xfrm>
          <a:prstGeom prst="rect">
            <a:avLst/>
          </a:prstGeom>
          <a:noFill/>
          <a:ln/>
        </p:spPr>
        <p:txBody>
          <a:bodyPr wrap="square" lIns="0" tIns="0" rIns="0" bIns="0" rtlCol="0" anchor="t">
            <a:spAutoFit/>
          </a:bodyPr>
          <a:lstStyle/>
          <a:p>
            <a:r>
              <a:rPr lang="en-SK" sz="1250" dirty="0">
                <a:solidFill>
                  <a:srgbClr val="D96C4A"/>
                </a:solidFill>
                <a:latin typeface="Inter" pitchFamily="34" charset="0"/>
                <a:ea typeface="Inter" pitchFamily="34" charset="-122"/>
              </a:rPr>
              <a:t>For any additional questions or opportunities for further collaboration, please feel free to contact me by email: </a:t>
            </a:r>
            <a:r>
              <a:rPr lang="en-SK" sz="1250" dirty="0">
                <a:latin typeface="Inter" pitchFamily="34" charset="0"/>
                <a:ea typeface="Inter" pitchFamily="34" charset="-122"/>
              </a:rPr>
              <a:t>yuliia.fedorova@fm.uniba.sk</a:t>
            </a:r>
          </a:p>
          <a:p>
            <a:endParaRPr lang="en-US" sz="1250" dirty="0">
              <a:solidFill>
                <a:srgbClr val="D96C4A"/>
              </a:solidFill>
              <a:latin typeface="Inter" pitchFamily="34" charset="0"/>
              <a:ea typeface="Inter" pitchFamily="34" charset="-122"/>
            </a:endParaRPr>
          </a:p>
        </p:txBody>
      </p:sp>
      <p:sp>
        <p:nvSpPr>
          <p:cNvPr id="7" name="Text 4">
            <a:extLst>
              <a:ext uri="{FF2B5EF4-FFF2-40B4-BE49-F238E27FC236}">
                <a16:creationId xmlns:a16="http://schemas.microsoft.com/office/drawing/2014/main" id="{DD51C8BD-BCF3-9D05-645E-326B050F0CF6}"/>
              </a:ext>
            </a:extLst>
          </p:cNvPr>
          <p:cNvSpPr/>
          <p:nvPr/>
        </p:nvSpPr>
        <p:spPr>
          <a:xfrm>
            <a:off x="6635122" y="3184174"/>
            <a:ext cx="2149650" cy="799001"/>
          </a:xfrm>
          <a:prstGeom prst="rect">
            <a:avLst/>
          </a:prstGeom>
          <a:noFill/>
          <a:ln/>
        </p:spPr>
        <p:txBody>
          <a:bodyPr wrap="square" lIns="0" tIns="0" rIns="0" bIns="0" rtlCol="0" anchor="t">
            <a:spAutoFit/>
          </a:bodyPr>
          <a:lstStyle/>
          <a:p>
            <a:pPr marL="0" indent="0" algn="l">
              <a:lnSpc>
                <a:spcPct val="120000"/>
              </a:lnSpc>
              <a:buNone/>
            </a:pPr>
            <a:r>
              <a:rPr lang="en-US" sz="1100" b="1" dirty="0">
                <a:solidFill>
                  <a:srgbClr val="1A3622"/>
                </a:solidFill>
                <a:latin typeface="Inter SemiBold" pitchFamily="34" charset="0"/>
                <a:ea typeface="Inter SemiBold" pitchFamily="34" charset="-122"/>
                <a:cs typeface="Inter SemiBold" pitchFamily="34" charset="-120"/>
              </a:rPr>
              <a:t>Yuliia Fedorova
Oleksii Ilchenko
Denys Kovalenko
Juraj Mikuš</a:t>
            </a:r>
            <a:endParaRPr lang="en-US" sz="1100" dirty="0"/>
          </a:p>
        </p:txBody>
      </p:sp>
      <p:sp>
        <p:nvSpPr>
          <p:cNvPr id="8" name="Text 5">
            <a:extLst>
              <a:ext uri="{FF2B5EF4-FFF2-40B4-BE49-F238E27FC236}">
                <a16:creationId xmlns:a16="http://schemas.microsoft.com/office/drawing/2014/main" id="{EA7835FE-BBEB-5A2D-4D40-F0106CDA7871}"/>
              </a:ext>
            </a:extLst>
          </p:cNvPr>
          <p:cNvSpPr/>
          <p:nvPr/>
        </p:nvSpPr>
        <p:spPr>
          <a:xfrm>
            <a:off x="6635122" y="4083412"/>
            <a:ext cx="2326932" cy="321819"/>
          </a:xfrm>
          <a:prstGeom prst="rect">
            <a:avLst/>
          </a:prstGeom>
          <a:noFill/>
          <a:ln/>
        </p:spPr>
        <p:txBody>
          <a:bodyPr wrap="square" lIns="0" tIns="0" rIns="0" bIns="0" rtlCol="0" anchor="t">
            <a:spAutoFit/>
          </a:bodyPr>
          <a:lstStyle/>
          <a:p>
            <a:pPr marL="0" indent="0" algn="l">
              <a:lnSpc>
                <a:spcPct val="128000"/>
              </a:lnSpc>
              <a:buNone/>
            </a:pPr>
            <a:r>
              <a:rPr lang="en-US" sz="850" dirty="0">
                <a:solidFill>
                  <a:srgbClr val="4A5D4E"/>
                </a:solidFill>
                <a:latin typeface="Inter" pitchFamily="34" charset="0"/>
                <a:ea typeface="Inter" pitchFamily="34" charset="-122"/>
                <a:cs typeface="Inter" pitchFamily="34" charset="-120"/>
              </a:rPr>
              <a:t>Comenius University Bratislava
V. N. Karazin Kharkiv National University</a:t>
            </a:r>
            <a:endParaRPr lang="en-US" sz="850" dirty="0"/>
          </a:p>
        </p:txBody>
      </p:sp>
      <p:sp>
        <p:nvSpPr>
          <p:cNvPr id="9" name="Text 6">
            <a:extLst>
              <a:ext uri="{FF2B5EF4-FFF2-40B4-BE49-F238E27FC236}">
                <a16:creationId xmlns:a16="http://schemas.microsoft.com/office/drawing/2014/main" id="{B95BC3A9-B13E-8EC2-EE8B-26C31A8134DE}"/>
              </a:ext>
            </a:extLst>
          </p:cNvPr>
          <p:cNvSpPr/>
          <p:nvPr/>
        </p:nvSpPr>
        <p:spPr>
          <a:xfrm>
            <a:off x="628650" y="4793456"/>
            <a:ext cx="3373636" cy="121444"/>
          </a:xfrm>
          <a:prstGeom prst="rect">
            <a:avLst/>
          </a:prstGeom>
          <a:noFill/>
          <a:ln/>
        </p:spPr>
        <p:txBody>
          <a:bodyPr wrap="square" lIns="0" tIns="0" rIns="0" bIns="0" rtlCol="0" anchor="t">
            <a:spAutoFit/>
          </a:bodyPr>
          <a:lstStyle/>
          <a:p>
            <a:pPr marL="0" indent="0" algn="l">
              <a:buNone/>
            </a:pPr>
            <a:r>
              <a:rPr lang="en-US" sz="750" dirty="0">
                <a:solidFill>
                  <a:srgbClr val="4A5D4E">
                    <a:alpha val="60000"/>
                  </a:srgbClr>
                </a:solidFill>
                <a:latin typeface="Inter" pitchFamily="34" charset="0"/>
                <a:ea typeface="Inter" pitchFamily="34" charset="-122"/>
                <a:cs typeface="Inter" pitchFamily="34" charset="-120"/>
              </a:rPr>
              <a:t>the learning ideas conference 2026 | Sustainable Learning Ecosystems</a:t>
            </a:r>
            <a:endParaRPr lang="en-US" sz="750" dirty="0"/>
          </a:p>
        </p:txBody>
      </p:sp>
      <p:pic>
        <p:nvPicPr>
          <p:cNvPr id="10" name="Picture 9">
            <a:extLst>
              <a:ext uri="{FF2B5EF4-FFF2-40B4-BE49-F238E27FC236}">
                <a16:creationId xmlns:a16="http://schemas.microsoft.com/office/drawing/2014/main" id="{DFF9D620-596B-81FE-AFCB-1AA4D62D1EB3}"/>
              </a:ext>
            </a:extLst>
          </p:cNvPr>
          <p:cNvPicPr>
            <a:picLocks noChangeAspect="1"/>
          </p:cNvPicPr>
          <p:nvPr/>
        </p:nvPicPr>
        <p:blipFill>
          <a:blip r:embed="rId4"/>
          <a:stretch>
            <a:fillRect/>
          </a:stretch>
        </p:blipFill>
        <p:spPr>
          <a:xfrm>
            <a:off x="6179127" y="263636"/>
            <a:ext cx="2639292" cy="430044"/>
          </a:xfrm>
          <a:prstGeom prst="rect">
            <a:avLst/>
          </a:prstGeom>
        </p:spPr>
      </p:pic>
    </p:spTree>
    <p:extLst>
      <p:ext uri="{BB962C8B-B14F-4D97-AF65-F5344CB8AC3E}">
        <p14:creationId xmlns:p14="http://schemas.microsoft.com/office/powerpoint/2010/main" val="767855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0277-5B49-C5C6-E59F-90364096189D}"/>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39030D64-8505-E6DE-B137-DF47107D2A71}"/>
              </a:ext>
            </a:extLst>
          </p:cNvPr>
          <p:cNvPicPr>
            <a:picLocks noChangeAspect="1"/>
          </p:cNvPicPr>
          <p:nvPr/>
        </p:nvPicPr>
        <p:blipFill>
          <a:blip r:embed="rId3"/>
          <a:stretch>
            <a:fillRect/>
          </a:stretch>
        </p:blipFill>
        <p:spPr>
          <a:xfrm>
            <a:off x="48229" y="57150"/>
            <a:ext cx="9029700" cy="5029200"/>
          </a:xfrm>
          <a:prstGeom prst="rect">
            <a:avLst/>
          </a:prstGeom>
        </p:spPr>
      </p:pic>
      <p:sp>
        <p:nvSpPr>
          <p:cNvPr id="3" name="Shape 0">
            <a:extLst>
              <a:ext uri="{FF2B5EF4-FFF2-40B4-BE49-F238E27FC236}">
                <a16:creationId xmlns:a16="http://schemas.microsoft.com/office/drawing/2014/main" id="{F97F676E-5843-0C61-A975-A98FC0F53CA5}"/>
              </a:ext>
            </a:extLst>
          </p:cNvPr>
          <p:cNvSpPr/>
          <p:nvPr/>
        </p:nvSpPr>
        <p:spPr>
          <a:xfrm>
            <a:off x="73180" y="62345"/>
            <a:ext cx="8979798" cy="5029200"/>
          </a:xfrm>
          <a:prstGeom prst="rect">
            <a:avLst/>
          </a:prstGeom>
          <a:solidFill>
            <a:srgbClr val="F7EEE7"/>
          </a:solidFill>
          <a:ln/>
        </p:spPr>
        <p:txBody>
          <a:bodyPr/>
          <a:lstStyle/>
          <a:p>
            <a:endParaRPr lang="en-SK"/>
          </a:p>
        </p:txBody>
      </p:sp>
      <p:sp>
        <p:nvSpPr>
          <p:cNvPr id="5" name="Text 2">
            <a:extLst>
              <a:ext uri="{FF2B5EF4-FFF2-40B4-BE49-F238E27FC236}">
                <a16:creationId xmlns:a16="http://schemas.microsoft.com/office/drawing/2014/main" id="{FEC01694-4231-2F95-9B1A-6487EB64C2FF}"/>
              </a:ext>
            </a:extLst>
          </p:cNvPr>
          <p:cNvSpPr/>
          <p:nvPr/>
        </p:nvSpPr>
        <p:spPr>
          <a:xfrm>
            <a:off x="628650" y="3131543"/>
            <a:ext cx="4706308" cy="790409"/>
          </a:xfrm>
          <a:prstGeom prst="rect">
            <a:avLst/>
          </a:prstGeom>
          <a:noFill/>
          <a:ln/>
        </p:spPr>
        <p:txBody>
          <a:bodyPr wrap="square" lIns="0" tIns="0" rIns="0" bIns="0" rtlCol="0" anchor="t">
            <a:spAutoFit/>
          </a:bodyPr>
          <a:lstStyle/>
          <a:p>
            <a:pPr>
              <a:lnSpc>
                <a:spcPct val="104000"/>
              </a:lnSpc>
            </a:pPr>
            <a:r>
              <a:rPr lang="en-US" dirty="0"/>
              <a:t>Sustainable Learning Ecosystems</a:t>
            </a:r>
            <a:r>
              <a:rPr lang="en-SK" sz="1600" dirty="0"/>
              <a:t> </a:t>
            </a:r>
          </a:p>
          <a:p>
            <a:pPr>
              <a:lnSpc>
                <a:spcPct val="104000"/>
              </a:lnSpc>
            </a:pPr>
            <a:r>
              <a:rPr lang="en-US" sz="1600" dirty="0">
                <a:solidFill>
                  <a:srgbClr val="1A3622"/>
                </a:solidFill>
                <a:latin typeface="Inter SemiBold" pitchFamily="34" charset="0"/>
                <a:ea typeface="Inter SemiBold" pitchFamily="34" charset="-122"/>
                <a:cs typeface="Inter SemiBold" pitchFamily="34" charset="-120"/>
              </a:rPr>
              <a:t>for Human-Centered AI </a:t>
            </a:r>
          </a:p>
          <a:p>
            <a:pPr>
              <a:lnSpc>
                <a:spcPct val="104000"/>
              </a:lnSpc>
            </a:pPr>
            <a:r>
              <a:rPr lang="en-US" sz="1600" dirty="0">
                <a:solidFill>
                  <a:srgbClr val="1A3622"/>
                </a:solidFill>
                <a:latin typeface="Inter SemiBold" pitchFamily="34" charset="0"/>
                <a:ea typeface="Inter SemiBold" pitchFamily="34" charset="-122"/>
                <a:cs typeface="Inter SemiBold" pitchFamily="34" charset="-120"/>
              </a:rPr>
              <a:t>in Intergenerational Digital Workspaces</a:t>
            </a:r>
            <a:endParaRPr lang="en-US" sz="1600" dirty="0"/>
          </a:p>
        </p:txBody>
      </p:sp>
      <p:sp>
        <p:nvSpPr>
          <p:cNvPr id="6" name="Text 3">
            <a:extLst>
              <a:ext uri="{FF2B5EF4-FFF2-40B4-BE49-F238E27FC236}">
                <a16:creationId xmlns:a16="http://schemas.microsoft.com/office/drawing/2014/main" id="{9C8F3510-15EE-25D1-8976-04A1BF998C6B}"/>
              </a:ext>
            </a:extLst>
          </p:cNvPr>
          <p:cNvSpPr/>
          <p:nvPr/>
        </p:nvSpPr>
        <p:spPr>
          <a:xfrm>
            <a:off x="628650" y="4082765"/>
            <a:ext cx="4706308" cy="577081"/>
          </a:xfrm>
          <a:prstGeom prst="rect">
            <a:avLst/>
          </a:prstGeom>
          <a:noFill/>
          <a:ln/>
        </p:spPr>
        <p:txBody>
          <a:bodyPr wrap="square" lIns="0" tIns="0" rIns="0" bIns="0" rtlCol="0" anchor="t">
            <a:spAutoFit/>
          </a:bodyPr>
          <a:lstStyle/>
          <a:p>
            <a:r>
              <a:rPr lang="en-SK" sz="1250" dirty="0">
                <a:solidFill>
                  <a:srgbClr val="D96C4A"/>
                </a:solidFill>
                <a:latin typeface="Inter" pitchFamily="34" charset="0"/>
                <a:ea typeface="Inter" pitchFamily="34" charset="-122"/>
              </a:rPr>
              <a:t>For any additional questions or opportunities for further collaboration, please feel free to contact me by email: </a:t>
            </a:r>
            <a:r>
              <a:rPr lang="en-SK" sz="1250" dirty="0">
                <a:latin typeface="Inter" pitchFamily="34" charset="0"/>
                <a:ea typeface="Inter" pitchFamily="34" charset="-122"/>
              </a:rPr>
              <a:t>yuliia.fedorova@fm.uniba.sk</a:t>
            </a:r>
          </a:p>
          <a:p>
            <a:endParaRPr lang="en-US" sz="1250" dirty="0">
              <a:solidFill>
                <a:srgbClr val="D96C4A"/>
              </a:solidFill>
              <a:latin typeface="Inter" pitchFamily="34" charset="0"/>
              <a:ea typeface="Inter" pitchFamily="34" charset="-122"/>
            </a:endParaRPr>
          </a:p>
        </p:txBody>
      </p:sp>
      <p:sp>
        <p:nvSpPr>
          <p:cNvPr id="7" name="Text 4">
            <a:extLst>
              <a:ext uri="{FF2B5EF4-FFF2-40B4-BE49-F238E27FC236}">
                <a16:creationId xmlns:a16="http://schemas.microsoft.com/office/drawing/2014/main" id="{EEB509E0-19EF-F797-7142-11FE8AB7DEF1}"/>
              </a:ext>
            </a:extLst>
          </p:cNvPr>
          <p:cNvSpPr/>
          <p:nvPr/>
        </p:nvSpPr>
        <p:spPr>
          <a:xfrm>
            <a:off x="6635122" y="3184174"/>
            <a:ext cx="2149650" cy="799001"/>
          </a:xfrm>
          <a:prstGeom prst="rect">
            <a:avLst/>
          </a:prstGeom>
          <a:noFill/>
          <a:ln/>
        </p:spPr>
        <p:txBody>
          <a:bodyPr wrap="square" lIns="0" tIns="0" rIns="0" bIns="0" rtlCol="0" anchor="t">
            <a:spAutoFit/>
          </a:bodyPr>
          <a:lstStyle/>
          <a:p>
            <a:pPr marL="0" indent="0" algn="l">
              <a:lnSpc>
                <a:spcPct val="120000"/>
              </a:lnSpc>
              <a:buNone/>
            </a:pPr>
            <a:r>
              <a:rPr lang="en-US" sz="1100" b="1" dirty="0">
                <a:solidFill>
                  <a:srgbClr val="1A3622"/>
                </a:solidFill>
                <a:latin typeface="Inter SemiBold" pitchFamily="34" charset="0"/>
                <a:ea typeface="Inter SemiBold" pitchFamily="34" charset="-122"/>
                <a:cs typeface="Inter SemiBold" pitchFamily="34" charset="-120"/>
              </a:rPr>
              <a:t>Yuliia Fedorova
Oleksii Ilchenko
Denys Kovalenko
Juraj Mikuš</a:t>
            </a:r>
            <a:endParaRPr lang="en-US" sz="1100" dirty="0"/>
          </a:p>
        </p:txBody>
      </p:sp>
      <p:sp>
        <p:nvSpPr>
          <p:cNvPr id="8" name="Text 5">
            <a:extLst>
              <a:ext uri="{FF2B5EF4-FFF2-40B4-BE49-F238E27FC236}">
                <a16:creationId xmlns:a16="http://schemas.microsoft.com/office/drawing/2014/main" id="{5BAD3B0C-AAF3-A629-7419-8F1BC61A3ABA}"/>
              </a:ext>
            </a:extLst>
          </p:cNvPr>
          <p:cNvSpPr/>
          <p:nvPr/>
        </p:nvSpPr>
        <p:spPr>
          <a:xfrm>
            <a:off x="6635122" y="4083412"/>
            <a:ext cx="2326932" cy="321819"/>
          </a:xfrm>
          <a:prstGeom prst="rect">
            <a:avLst/>
          </a:prstGeom>
          <a:noFill/>
          <a:ln/>
        </p:spPr>
        <p:txBody>
          <a:bodyPr wrap="square" lIns="0" tIns="0" rIns="0" bIns="0" rtlCol="0" anchor="t">
            <a:spAutoFit/>
          </a:bodyPr>
          <a:lstStyle/>
          <a:p>
            <a:pPr marL="0" indent="0" algn="l">
              <a:lnSpc>
                <a:spcPct val="128000"/>
              </a:lnSpc>
              <a:buNone/>
            </a:pPr>
            <a:r>
              <a:rPr lang="en-US" sz="850" dirty="0">
                <a:solidFill>
                  <a:srgbClr val="4A5D4E"/>
                </a:solidFill>
                <a:latin typeface="Inter" pitchFamily="34" charset="0"/>
                <a:ea typeface="Inter" pitchFamily="34" charset="-122"/>
                <a:cs typeface="Inter" pitchFamily="34" charset="-120"/>
              </a:rPr>
              <a:t>Comenius University Bratislava
V. N. Karazin Kharkiv National University</a:t>
            </a:r>
            <a:endParaRPr lang="en-US" sz="850" dirty="0"/>
          </a:p>
        </p:txBody>
      </p:sp>
      <p:sp>
        <p:nvSpPr>
          <p:cNvPr id="9" name="Text 6">
            <a:extLst>
              <a:ext uri="{FF2B5EF4-FFF2-40B4-BE49-F238E27FC236}">
                <a16:creationId xmlns:a16="http://schemas.microsoft.com/office/drawing/2014/main" id="{33DE3EBE-70CF-3939-297D-6A2BB7E89AF4}"/>
              </a:ext>
            </a:extLst>
          </p:cNvPr>
          <p:cNvSpPr/>
          <p:nvPr/>
        </p:nvSpPr>
        <p:spPr>
          <a:xfrm>
            <a:off x="628650" y="4793456"/>
            <a:ext cx="3373636" cy="121444"/>
          </a:xfrm>
          <a:prstGeom prst="rect">
            <a:avLst/>
          </a:prstGeom>
          <a:noFill/>
          <a:ln/>
        </p:spPr>
        <p:txBody>
          <a:bodyPr wrap="square" lIns="0" tIns="0" rIns="0" bIns="0" rtlCol="0" anchor="t">
            <a:spAutoFit/>
          </a:bodyPr>
          <a:lstStyle/>
          <a:p>
            <a:pPr marL="0" indent="0" algn="l">
              <a:buNone/>
            </a:pPr>
            <a:r>
              <a:rPr lang="en-US" sz="750" dirty="0">
                <a:solidFill>
                  <a:srgbClr val="4A5D4E">
                    <a:alpha val="60000"/>
                  </a:srgbClr>
                </a:solidFill>
                <a:latin typeface="Inter" pitchFamily="34" charset="0"/>
                <a:ea typeface="Inter" pitchFamily="34" charset="-122"/>
                <a:cs typeface="Inter" pitchFamily="34" charset="-120"/>
              </a:rPr>
              <a:t>the learning ideas conference 2026 | Sustainable Learning Ecosystems</a:t>
            </a:r>
            <a:endParaRPr lang="en-US" sz="750" dirty="0"/>
          </a:p>
        </p:txBody>
      </p:sp>
      <p:pic>
        <p:nvPicPr>
          <p:cNvPr id="10" name="Picture 9">
            <a:extLst>
              <a:ext uri="{FF2B5EF4-FFF2-40B4-BE49-F238E27FC236}">
                <a16:creationId xmlns:a16="http://schemas.microsoft.com/office/drawing/2014/main" id="{D1AA3137-EF9B-4063-CBAB-4674C36B4D37}"/>
              </a:ext>
            </a:extLst>
          </p:cNvPr>
          <p:cNvPicPr>
            <a:picLocks noChangeAspect="1"/>
          </p:cNvPicPr>
          <p:nvPr/>
        </p:nvPicPr>
        <p:blipFill>
          <a:blip r:embed="rId4"/>
          <a:stretch>
            <a:fillRect/>
          </a:stretch>
        </p:blipFill>
        <p:spPr>
          <a:xfrm>
            <a:off x="6179127" y="263636"/>
            <a:ext cx="2639292" cy="430044"/>
          </a:xfrm>
          <a:prstGeom prst="rect">
            <a:avLst/>
          </a:prstGeom>
        </p:spPr>
      </p:pic>
      <p:sp>
        <p:nvSpPr>
          <p:cNvPr id="11" name="Text 1">
            <a:extLst>
              <a:ext uri="{FF2B5EF4-FFF2-40B4-BE49-F238E27FC236}">
                <a16:creationId xmlns:a16="http://schemas.microsoft.com/office/drawing/2014/main" id="{E6412AE1-CD9C-6C7A-8011-F532F6A0F096}"/>
              </a:ext>
            </a:extLst>
          </p:cNvPr>
          <p:cNvSpPr/>
          <p:nvPr/>
        </p:nvSpPr>
        <p:spPr>
          <a:xfrm>
            <a:off x="1059025" y="1706737"/>
            <a:ext cx="7319866" cy="461665"/>
          </a:xfrm>
          <a:prstGeom prst="rect">
            <a:avLst/>
          </a:prstGeom>
          <a:noFill/>
          <a:ln/>
        </p:spPr>
        <p:txBody>
          <a:bodyPr wrap="square" lIns="0" tIns="0" rIns="0" bIns="0" rtlCol="0" anchor="t">
            <a:spAutoFit/>
          </a:bodyPr>
          <a:lstStyle/>
          <a:p>
            <a:r>
              <a:rPr lang="en-SK" sz="3000" b="1" dirty="0">
                <a:solidFill>
                  <a:srgbClr val="1A3622"/>
                </a:solidFill>
                <a:latin typeface="Playfair Display Bold" pitchFamily="34" charset="0"/>
                <a:ea typeface="Playfair Display Bold" pitchFamily="34" charset="-122"/>
              </a:rPr>
              <a:t>Questions and discussion are welcome.</a:t>
            </a:r>
          </a:p>
        </p:txBody>
      </p:sp>
    </p:spTree>
    <p:extLst>
      <p:ext uri="{BB962C8B-B14F-4D97-AF65-F5344CB8AC3E}">
        <p14:creationId xmlns:p14="http://schemas.microsoft.com/office/powerpoint/2010/main" val="1966720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 y="1"/>
            <a:ext cx="9064966" cy="5141338"/>
          </a:xfrm>
          <a:prstGeom prst="rect">
            <a:avLst/>
          </a:prstGeom>
        </p:spPr>
      </p:pic>
      <p:sp>
        <p:nvSpPr>
          <p:cNvPr id="3" name="Shape 0"/>
          <p:cNvSpPr/>
          <p:nvPr/>
        </p:nvSpPr>
        <p:spPr>
          <a:xfrm>
            <a:off x="57150" y="57149"/>
            <a:ext cx="9029700" cy="5028035"/>
          </a:xfrm>
          <a:prstGeom prst="rect">
            <a:avLst/>
          </a:prstGeom>
          <a:solidFill>
            <a:srgbClr val="FFFFFF"/>
          </a:solidFill>
          <a:ln/>
        </p:spPr>
        <p:txBody>
          <a:bodyPr/>
          <a:lstStyle/>
          <a:p>
            <a:endParaRPr lang="en-SK" dirty="0"/>
          </a:p>
        </p:txBody>
      </p:sp>
      <p:sp>
        <p:nvSpPr>
          <p:cNvPr id="4" name="Text 1"/>
          <p:cNvSpPr/>
          <p:nvPr/>
        </p:nvSpPr>
        <p:spPr>
          <a:xfrm>
            <a:off x="412749" y="238181"/>
            <a:ext cx="8374413" cy="438582"/>
          </a:xfrm>
          <a:prstGeom prst="rect">
            <a:avLst/>
          </a:prstGeom>
          <a:noFill/>
          <a:ln/>
        </p:spPr>
        <p:txBody>
          <a:bodyPr wrap="square" lIns="0" tIns="0" rIns="0" bIns="0" rtlCol="0" anchor="t">
            <a:spAutoFit/>
          </a:bodyPr>
          <a:lstStyle/>
          <a:p>
            <a:pPr marL="0" indent="0" algn="l">
              <a:buNone/>
            </a:pPr>
            <a:r>
              <a:rPr lang="en-US" sz="2850" b="1" kern="0" spc="1" dirty="0">
                <a:solidFill>
                  <a:srgbClr val="1A3622"/>
                </a:solidFill>
                <a:latin typeface="Playfair Display Bold" pitchFamily="34" charset="0"/>
                <a:ea typeface="Playfair Display Bold" pitchFamily="34" charset="-122"/>
                <a:cs typeface="Playfair Display Bold" pitchFamily="34" charset="-120"/>
              </a:rPr>
              <a:t>PRESENTATION ROADMAP</a:t>
            </a:r>
            <a:endParaRPr lang="en-US" sz="2850" dirty="0"/>
          </a:p>
        </p:txBody>
      </p:sp>
      <p:sp>
        <p:nvSpPr>
          <p:cNvPr id="5" name="Text 2"/>
          <p:cNvSpPr/>
          <p:nvPr/>
        </p:nvSpPr>
        <p:spPr>
          <a:xfrm>
            <a:off x="412749" y="825993"/>
            <a:ext cx="8194675" cy="161583"/>
          </a:xfrm>
          <a:prstGeom prst="rect">
            <a:avLst/>
          </a:prstGeom>
          <a:noFill/>
          <a:ln/>
        </p:spPr>
        <p:txBody>
          <a:bodyPr wrap="square" lIns="0" tIns="0" rIns="0" bIns="0" rtlCol="0" anchor="t">
            <a:spAutoFit/>
          </a:bodyPr>
          <a:lstStyle/>
          <a:p>
            <a:pPr marL="0" indent="0" algn="l">
              <a:buNone/>
            </a:pPr>
            <a:r>
              <a:rPr lang="en-US" sz="1050" dirty="0">
                <a:solidFill>
                  <a:srgbClr val="D96C4A"/>
                </a:solidFill>
                <a:latin typeface="Inter" pitchFamily="34" charset="0"/>
                <a:ea typeface="Inter" pitchFamily="34" charset="-122"/>
                <a:cs typeface="Inter" pitchFamily="34" charset="-120"/>
              </a:rPr>
              <a:t>From motivation to conceptual framework and implementation.</a:t>
            </a:r>
            <a:endParaRPr lang="en-US" sz="1050" dirty="0"/>
          </a:p>
        </p:txBody>
      </p:sp>
      <p:sp>
        <p:nvSpPr>
          <p:cNvPr id="7" name="Shape 4"/>
          <p:cNvSpPr/>
          <p:nvPr/>
        </p:nvSpPr>
        <p:spPr>
          <a:xfrm>
            <a:off x="395829" y="1148683"/>
            <a:ext cx="45719" cy="3534408"/>
          </a:xfrm>
          <a:prstGeom prst="rect">
            <a:avLst/>
          </a:prstGeom>
          <a:solidFill>
            <a:srgbClr val="D96C4A"/>
          </a:solidFill>
          <a:ln/>
        </p:spPr>
        <p:txBody>
          <a:bodyPr/>
          <a:lstStyle/>
          <a:p>
            <a:endParaRPr lang="en-SK" sz="1200"/>
          </a:p>
        </p:txBody>
      </p:sp>
      <p:sp>
        <p:nvSpPr>
          <p:cNvPr id="8" name="Text 5"/>
          <p:cNvSpPr/>
          <p:nvPr/>
        </p:nvSpPr>
        <p:spPr>
          <a:xfrm>
            <a:off x="655501" y="1237324"/>
            <a:ext cx="3262550" cy="184666"/>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01. Why the topic matters</a:t>
            </a:r>
            <a:endParaRPr lang="en-US" sz="1200" dirty="0"/>
          </a:p>
        </p:txBody>
      </p:sp>
      <p:sp>
        <p:nvSpPr>
          <p:cNvPr id="10" name="Text 7"/>
          <p:cNvSpPr/>
          <p:nvPr/>
        </p:nvSpPr>
        <p:spPr>
          <a:xfrm>
            <a:off x="650833" y="1512144"/>
            <a:ext cx="2925466" cy="184666"/>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02. Research problem and Aim</a:t>
            </a:r>
            <a:endParaRPr lang="en-US" sz="1200" dirty="0"/>
          </a:p>
        </p:txBody>
      </p:sp>
      <p:sp>
        <p:nvSpPr>
          <p:cNvPr id="12" name="Text 9"/>
          <p:cNvSpPr/>
          <p:nvPr/>
        </p:nvSpPr>
        <p:spPr>
          <a:xfrm>
            <a:off x="650833" y="1787442"/>
            <a:ext cx="2232976" cy="184666"/>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03. Conceptual foundation</a:t>
            </a:r>
            <a:endParaRPr lang="en-US" sz="1200" dirty="0"/>
          </a:p>
        </p:txBody>
      </p:sp>
      <p:sp>
        <p:nvSpPr>
          <p:cNvPr id="14" name="Text 11"/>
          <p:cNvSpPr/>
          <p:nvPr/>
        </p:nvSpPr>
        <p:spPr>
          <a:xfrm>
            <a:off x="642346" y="2313916"/>
            <a:ext cx="2613478" cy="184666"/>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05. SLE architecture</a:t>
            </a:r>
            <a:endParaRPr lang="en-US" sz="1200" dirty="0"/>
          </a:p>
        </p:txBody>
      </p:sp>
      <p:sp>
        <p:nvSpPr>
          <p:cNvPr id="16" name="Text 13"/>
          <p:cNvSpPr/>
          <p:nvPr/>
        </p:nvSpPr>
        <p:spPr>
          <a:xfrm>
            <a:off x="632595" y="3990757"/>
            <a:ext cx="4277076"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cs typeface="Playfair Display Bold" pitchFamily="34" charset="-120"/>
              </a:rPr>
              <a:t>11. </a:t>
            </a:r>
            <a:r>
              <a:rPr lang="en-US" sz="1200" b="1" kern="0" spc="1" dirty="0">
                <a:solidFill>
                  <a:srgbClr val="1A3622"/>
                </a:solidFill>
                <a:latin typeface="Playfair Display Bold" pitchFamily="34" charset="0"/>
                <a:ea typeface="Playfair Display Bold" pitchFamily="34" charset="-122"/>
              </a:rPr>
              <a:t>Expected Outcomes and Main Contributions</a:t>
            </a:r>
          </a:p>
        </p:txBody>
      </p:sp>
      <p:sp>
        <p:nvSpPr>
          <p:cNvPr id="18" name="Text 9">
            <a:extLst>
              <a:ext uri="{FF2B5EF4-FFF2-40B4-BE49-F238E27FC236}">
                <a16:creationId xmlns:a16="http://schemas.microsoft.com/office/drawing/2014/main" id="{14E6E206-388C-7F43-70E4-D1023972AFB4}"/>
              </a:ext>
            </a:extLst>
          </p:cNvPr>
          <p:cNvSpPr/>
          <p:nvPr/>
        </p:nvSpPr>
        <p:spPr>
          <a:xfrm>
            <a:off x="632595" y="2054438"/>
            <a:ext cx="3336352" cy="184666"/>
          </a:xfrm>
          <a:prstGeom prst="rect">
            <a:avLst/>
          </a:prstGeom>
          <a:noFill/>
          <a:ln/>
        </p:spPr>
        <p:txBody>
          <a:bodyPr wrap="square" lIns="0" tIns="0" rIns="0" bIns="0" rtlCol="0" anchor="t">
            <a:spAutoFit/>
          </a:bodyPr>
          <a:lstStyle/>
          <a:p>
            <a:pPr algn="ctr"/>
            <a:r>
              <a:rPr lang="en-US" sz="1200" b="1" dirty="0">
                <a:solidFill>
                  <a:srgbClr val="1A3622"/>
                </a:solidFill>
                <a:latin typeface="Playfair Display Bold" pitchFamily="34" charset="0"/>
                <a:ea typeface="Playfair Display Bold" pitchFamily="34" charset="-122"/>
                <a:cs typeface="Playfair Display Bold" pitchFamily="34" charset="-120"/>
              </a:rPr>
              <a:t>04. </a:t>
            </a:r>
            <a:r>
              <a:rPr lang="en-US" sz="1200" b="1" kern="0" spc="2" dirty="0">
                <a:solidFill>
                  <a:srgbClr val="1A3622"/>
                </a:solidFill>
                <a:latin typeface="Playfair Display Bold" pitchFamily="34" charset="0"/>
                <a:ea typeface="Playfair Display Bold" pitchFamily="34" charset="-122"/>
              </a:rPr>
              <a:t>What Is a Sustainable Learning Ecosystem?</a:t>
            </a:r>
          </a:p>
        </p:txBody>
      </p:sp>
      <p:sp>
        <p:nvSpPr>
          <p:cNvPr id="20" name="Text 11">
            <a:extLst>
              <a:ext uri="{FF2B5EF4-FFF2-40B4-BE49-F238E27FC236}">
                <a16:creationId xmlns:a16="http://schemas.microsoft.com/office/drawing/2014/main" id="{F50457D6-8843-4363-2237-09442426F230}"/>
              </a:ext>
            </a:extLst>
          </p:cNvPr>
          <p:cNvSpPr/>
          <p:nvPr/>
        </p:nvSpPr>
        <p:spPr>
          <a:xfrm>
            <a:off x="632595" y="2601266"/>
            <a:ext cx="2613478"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cs typeface="Playfair Display Bold" pitchFamily="34" charset="-120"/>
              </a:rPr>
              <a:t>06. </a:t>
            </a:r>
            <a:r>
              <a:rPr lang="en-US" sz="1200" b="1" dirty="0">
                <a:solidFill>
                  <a:srgbClr val="1A3622"/>
                </a:solidFill>
                <a:latin typeface="Playfair Display Bold" pitchFamily="34" charset="0"/>
                <a:ea typeface="Playfair Display Bold" pitchFamily="34" charset="-122"/>
              </a:rPr>
              <a:t>Core Components in Practice</a:t>
            </a:r>
          </a:p>
        </p:txBody>
      </p:sp>
      <p:sp>
        <p:nvSpPr>
          <p:cNvPr id="21" name="Text 11">
            <a:extLst>
              <a:ext uri="{FF2B5EF4-FFF2-40B4-BE49-F238E27FC236}">
                <a16:creationId xmlns:a16="http://schemas.microsoft.com/office/drawing/2014/main" id="{1727720D-3CFE-116D-06D6-2B5050EF59CC}"/>
              </a:ext>
            </a:extLst>
          </p:cNvPr>
          <p:cNvSpPr/>
          <p:nvPr/>
        </p:nvSpPr>
        <p:spPr>
          <a:xfrm>
            <a:off x="650833" y="2886714"/>
            <a:ext cx="3397000"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cs typeface="Playfair Display Bold" pitchFamily="34" charset="-120"/>
              </a:rPr>
              <a:t>07. Intergenerational collaboration</a:t>
            </a:r>
            <a:endParaRPr lang="en-US" sz="1200" dirty="0"/>
          </a:p>
        </p:txBody>
      </p:sp>
      <p:sp>
        <p:nvSpPr>
          <p:cNvPr id="22" name="Text 11">
            <a:extLst>
              <a:ext uri="{FF2B5EF4-FFF2-40B4-BE49-F238E27FC236}">
                <a16:creationId xmlns:a16="http://schemas.microsoft.com/office/drawing/2014/main" id="{742B5361-1159-3626-55BF-EB2410648C48}"/>
              </a:ext>
            </a:extLst>
          </p:cNvPr>
          <p:cNvSpPr/>
          <p:nvPr/>
        </p:nvSpPr>
        <p:spPr>
          <a:xfrm>
            <a:off x="633403" y="3171738"/>
            <a:ext cx="3397000"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cs typeface="Playfair Display Bold" pitchFamily="34" charset="-120"/>
              </a:rPr>
              <a:t>08. </a:t>
            </a:r>
            <a:r>
              <a:rPr lang="en-US" sz="1200" b="1" dirty="0">
                <a:solidFill>
                  <a:srgbClr val="1A3622"/>
                </a:solidFill>
                <a:latin typeface="Playfair Display Bold" pitchFamily="34" charset="0"/>
                <a:ea typeface="Playfair Display Bold" pitchFamily="34" charset="-122"/>
              </a:rPr>
              <a:t>Higher education and workplace bridge</a:t>
            </a:r>
          </a:p>
        </p:txBody>
      </p:sp>
      <p:sp>
        <p:nvSpPr>
          <p:cNvPr id="23" name="Text 11">
            <a:extLst>
              <a:ext uri="{FF2B5EF4-FFF2-40B4-BE49-F238E27FC236}">
                <a16:creationId xmlns:a16="http://schemas.microsoft.com/office/drawing/2014/main" id="{31CF5873-AE13-DED8-FD99-B86AD65A824E}"/>
              </a:ext>
            </a:extLst>
          </p:cNvPr>
          <p:cNvSpPr/>
          <p:nvPr/>
        </p:nvSpPr>
        <p:spPr>
          <a:xfrm>
            <a:off x="633403" y="3457186"/>
            <a:ext cx="3397000"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cs typeface="Playfair Display Bold" pitchFamily="34" charset="-120"/>
              </a:rPr>
              <a:t>09. </a:t>
            </a:r>
            <a:r>
              <a:rPr lang="en-US" sz="1200" b="1" dirty="0">
                <a:solidFill>
                  <a:srgbClr val="1A3622"/>
                </a:solidFill>
                <a:latin typeface="Playfair Display Bold" pitchFamily="34" charset="0"/>
                <a:ea typeface="Playfair Display Bold" pitchFamily="34" charset="-122"/>
              </a:rPr>
              <a:t>Methodological Approach</a:t>
            </a:r>
          </a:p>
        </p:txBody>
      </p:sp>
      <p:sp>
        <p:nvSpPr>
          <p:cNvPr id="24" name="Text 11">
            <a:extLst>
              <a:ext uri="{FF2B5EF4-FFF2-40B4-BE49-F238E27FC236}">
                <a16:creationId xmlns:a16="http://schemas.microsoft.com/office/drawing/2014/main" id="{4CD5EC11-4BFA-26FC-40F6-E59F2DB37A3D}"/>
              </a:ext>
            </a:extLst>
          </p:cNvPr>
          <p:cNvSpPr/>
          <p:nvPr/>
        </p:nvSpPr>
        <p:spPr>
          <a:xfrm>
            <a:off x="633403" y="3742634"/>
            <a:ext cx="3397000"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cs typeface="Playfair Display Bold" pitchFamily="34" charset="-120"/>
              </a:rPr>
              <a:t>10. </a:t>
            </a:r>
            <a:r>
              <a:rPr lang="en-US" sz="1200" b="1" dirty="0">
                <a:solidFill>
                  <a:srgbClr val="1A3622"/>
                </a:solidFill>
                <a:latin typeface="Playfair Display Bold" pitchFamily="34" charset="0"/>
                <a:ea typeface="Playfair Display Bold" pitchFamily="34" charset="-122"/>
              </a:rPr>
              <a:t>Six-Stage Implementation Approach</a:t>
            </a:r>
          </a:p>
        </p:txBody>
      </p:sp>
      <p:sp>
        <p:nvSpPr>
          <p:cNvPr id="25" name="Text 13">
            <a:extLst>
              <a:ext uri="{FF2B5EF4-FFF2-40B4-BE49-F238E27FC236}">
                <a16:creationId xmlns:a16="http://schemas.microsoft.com/office/drawing/2014/main" id="{CDC490B5-F5A2-36FD-E4BF-B8E2E064AF3E}"/>
              </a:ext>
            </a:extLst>
          </p:cNvPr>
          <p:cNvSpPr/>
          <p:nvPr/>
        </p:nvSpPr>
        <p:spPr>
          <a:xfrm>
            <a:off x="632595" y="4275781"/>
            <a:ext cx="4277076" cy="184666"/>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12. Conclusion</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9FF02-8065-137B-869B-EC6678DEF2B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65333FB4-9059-F5DC-3C8B-CA58C285A980}"/>
              </a:ext>
            </a:extLst>
          </p:cNvPr>
          <p:cNvPicPr>
            <a:picLocks noChangeAspect="1"/>
          </p:cNvPicPr>
          <p:nvPr/>
        </p:nvPicPr>
        <p:blipFill>
          <a:blip r:embed="rId3"/>
          <a:stretch>
            <a:fillRect/>
          </a:stretch>
        </p:blipFill>
        <p:spPr>
          <a:xfrm>
            <a:off x="57150" y="57150"/>
            <a:ext cx="9029700" cy="4992122"/>
          </a:xfrm>
          <a:prstGeom prst="rect">
            <a:avLst/>
          </a:prstGeom>
        </p:spPr>
      </p:pic>
      <p:sp>
        <p:nvSpPr>
          <p:cNvPr id="3" name="Text 0">
            <a:extLst>
              <a:ext uri="{FF2B5EF4-FFF2-40B4-BE49-F238E27FC236}">
                <a16:creationId xmlns:a16="http://schemas.microsoft.com/office/drawing/2014/main" id="{B1FD4BB2-2744-CD13-03C2-17EBBB96B8A9}"/>
              </a:ext>
            </a:extLst>
          </p:cNvPr>
          <p:cNvSpPr/>
          <p:nvPr/>
        </p:nvSpPr>
        <p:spPr>
          <a:xfrm>
            <a:off x="79940" y="773515"/>
            <a:ext cx="8762999" cy="369332"/>
          </a:xfrm>
          <a:prstGeom prst="rect">
            <a:avLst/>
          </a:prstGeom>
          <a:noFill/>
          <a:ln/>
        </p:spPr>
        <p:txBody>
          <a:bodyPr wrap="square" lIns="0" tIns="0" rIns="0" bIns="0" rtlCol="0" anchor="t">
            <a:spAutoFit/>
          </a:bodyPr>
          <a:lstStyle/>
          <a:p>
            <a:pPr algn="ctr"/>
            <a:r>
              <a:rPr lang="en-US" sz="2400" b="1" dirty="0">
                <a:solidFill>
                  <a:srgbClr val="1A3622"/>
                </a:solidFill>
                <a:latin typeface="Playfair Display Bold" pitchFamily="34" charset="0"/>
                <a:ea typeface="Playfair Display Bold" pitchFamily="34" charset="-122"/>
              </a:rPr>
              <a:t>AI Changes Work, But Learning Often Stays Separate</a:t>
            </a:r>
            <a:endParaRPr lang="en-US" sz="2400" dirty="0"/>
          </a:p>
        </p:txBody>
      </p:sp>
      <p:sp>
        <p:nvSpPr>
          <p:cNvPr id="4" name="Text 1">
            <a:extLst>
              <a:ext uri="{FF2B5EF4-FFF2-40B4-BE49-F238E27FC236}">
                <a16:creationId xmlns:a16="http://schemas.microsoft.com/office/drawing/2014/main" id="{4B833074-7EB8-368E-3A31-2E83317CC963}"/>
              </a:ext>
            </a:extLst>
          </p:cNvPr>
          <p:cNvSpPr/>
          <p:nvPr/>
        </p:nvSpPr>
        <p:spPr>
          <a:xfrm>
            <a:off x="749865" y="1209102"/>
            <a:ext cx="7417931" cy="323165"/>
          </a:xfrm>
          <a:prstGeom prst="rect">
            <a:avLst/>
          </a:prstGeom>
        </p:spPr>
        <p:txBody>
          <a:bodyPr wrap="square" lIns="0" tIns="0" rIns="0" bIns="0" rtlCol="0" anchor="t">
            <a:spAutoFit/>
          </a:bodyPr>
          <a:lstStyle/>
          <a:p>
            <a:r>
              <a:rPr lang="en-US" sz="1050" dirty="0">
                <a:solidFill>
                  <a:srgbClr val="D96C4A"/>
                </a:solidFill>
                <a:latin typeface="Inter" pitchFamily="34" charset="0"/>
                <a:ea typeface="Inter" pitchFamily="34" charset="-122"/>
              </a:rPr>
              <a:t>The central challenge is how people learn with AI while working.</a:t>
            </a:r>
          </a:p>
          <a:p>
            <a:pPr marL="0" indent="0" algn="l">
              <a:buNone/>
            </a:pPr>
            <a:endParaRPr lang="en-US" sz="1050" dirty="0"/>
          </a:p>
        </p:txBody>
      </p:sp>
      <p:sp>
        <p:nvSpPr>
          <p:cNvPr id="14" name="Text 11">
            <a:extLst>
              <a:ext uri="{FF2B5EF4-FFF2-40B4-BE49-F238E27FC236}">
                <a16:creationId xmlns:a16="http://schemas.microsoft.com/office/drawing/2014/main" id="{4EC88FA9-CF45-650D-9B57-B27C0777B43B}"/>
              </a:ext>
            </a:extLst>
          </p:cNvPr>
          <p:cNvSpPr/>
          <p:nvPr/>
        </p:nvSpPr>
        <p:spPr>
          <a:xfrm>
            <a:off x="765852" y="3610367"/>
            <a:ext cx="2047503" cy="40011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01</a:t>
            </a:r>
            <a:endParaRPr lang="en-US" sz="2600" dirty="0"/>
          </a:p>
        </p:txBody>
      </p:sp>
      <p:sp>
        <p:nvSpPr>
          <p:cNvPr id="15" name="Text 12">
            <a:extLst>
              <a:ext uri="{FF2B5EF4-FFF2-40B4-BE49-F238E27FC236}">
                <a16:creationId xmlns:a16="http://schemas.microsoft.com/office/drawing/2014/main" id="{DDB3968E-40F3-9E64-F474-6E5B63A05642}"/>
              </a:ext>
            </a:extLst>
          </p:cNvPr>
          <p:cNvSpPr/>
          <p:nvPr/>
        </p:nvSpPr>
        <p:spPr>
          <a:xfrm>
            <a:off x="765852" y="4049210"/>
            <a:ext cx="2524116" cy="215444"/>
          </a:xfrm>
          <a:prstGeom prst="rect">
            <a:avLst/>
          </a:prstGeom>
          <a:noFill/>
          <a:ln/>
        </p:spPr>
        <p:txBody>
          <a:bodyPr wrap="square" lIns="0" tIns="0" rIns="0" bIns="0" rtlCol="0" anchor="t">
            <a:spAutoFit/>
          </a:bodyPr>
          <a:lstStyle/>
          <a:p>
            <a:r>
              <a:rPr lang="en-US" sz="1400" b="1" dirty="0">
                <a:solidFill>
                  <a:srgbClr val="1A3622"/>
                </a:solidFill>
                <a:latin typeface="Playfair Display Bold" pitchFamily="34" charset="0"/>
                <a:ea typeface="Playfair Display Bold" pitchFamily="34" charset="-122"/>
              </a:rPr>
              <a:t>Continuous</a:t>
            </a:r>
            <a:r>
              <a:rPr lang="en-US" sz="1400" b="1" dirty="0">
                <a:solidFill>
                  <a:srgbClr val="20A39E"/>
                </a:solidFill>
                <a:latin typeface="Aptos" pitchFamily="34" charset="0"/>
                <a:ea typeface="Aptos" pitchFamily="34" charset="-122"/>
                <a:cs typeface="Aptos" pitchFamily="34" charset="-120"/>
              </a:rPr>
              <a:t> </a:t>
            </a:r>
            <a:r>
              <a:rPr lang="en-US" sz="1400" b="1" dirty="0">
                <a:solidFill>
                  <a:srgbClr val="1A3622"/>
                </a:solidFill>
                <a:latin typeface="Playfair Display Bold" pitchFamily="34" charset="0"/>
                <a:ea typeface="Playfair Display Bold" pitchFamily="34" charset="-122"/>
              </a:rPr>
              <a:t>learning</a:t>
            </a:r>
          </a:p>
        </p:txBody>
      </p:sp>
      <p:sp>
        <p:nvSpPr>
          <p:cNvPr id="16" name="Text 13">
            <a:extLst>
              <a:ext uri="{FF2B5EF4-FFF2-40B4-BE49-F238E27FC236}">
                <a16:creationId xmlns:a16="http://schemas.microsoft.com/office/drawing/2014/main" id="{9DE8A664-675C-8B1C-07BD-061219C41AE2}"/>
              </a:ext>
            </a:extLst>
          </p:cNvPr>
          <p:cNvSpPr/>
          <p:nvPr/>
        </p:nvSpPr>
        <p:spPr>
          <a:xfrm>
            <a:off x="765853" y="4321687"/>
            <a:ext cx="2127792" cy="542969"/>
          </a:xfrm>
          <a:prstGeom prst="rect">
            <a:avLst/>
          </a:prstGeom>
          <a:noFill/>
          <a:ln/>
        </p:spPr>
        <p:txBody>
          <a:bodyPr wrap="square" lIns="0" tIns="0" rIns="0" bIns="0" rtlCol="0" anchor="t">
            <a:spAutoFit/>
          </a:bodyPr>
          <a:lstStyle/>
          <a:p>
            <a:pPr>
              <a:lnSpc>
                <a:spcPct val="120000"/>
              </a:lnSpc>
            </a:pPr>
            <a:r>
              <a:rPr lang="en-US" sz="1000" dirty="0">
                <a:solidFill>
                  <a:srgbClr val="5B6875"/>
                </a:solidFill>
                <a:latin typeface="Aptos" pitchFamily="34" charset="0"/>
                <a:ea typeface="Aptos" pitchFamily="34" charset="-122"/>
                <a:cs typeface="Aptos" pitchFamily="34" charset="-120"/>
              </a:rPr>
              <a:t>Learning must be embedded directly in digital work processes, not limited to isolated training sessions.</a:t>
            </a:r>
            <a:endParaRPr lang="en-US" sz="1000" dirty="0"/>
          </a:p>
        </p:txBody>
      </p:sp>
      <p:sp>
        <p:nvSpPr>
          <p:cNvPr id="17" name="Text 14">
            <a:extLst>
              <a:ext uri="{FF2B5EF4-FFF2-40B4-BE49-F238E27FC236}">
                <a16:creationId xmlns:a16="http://schemas.microsoft.com/office/drawing/2014/main" id="{16AD4DD1-F5F0-D9B6-779F-5BF12BBD1641}"/>
              </a:ext>
            </a:extLst>
          </p:cNvPr>
          <p:cNvSpPr/>
          <p:nvPr/>
        </p:nvSpPr>
        <p:spPr>
          <a:xfrm>
            <a:off x="3361405" y="3605905"/>
            <a:ext cx="2100889" cy="40011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02</a:t>
            </a:r>
            <a:endParaRPr lang="en-US" sz="2600" dirty="0"/>
          </a:p>
        </p:txBody>
      </p:sp>
      <p:sp>
        <p:nvSpPr>
          <p:cNvPr id="18" name="Text 15">
            <a:extLst>
              <a:ext uri="{FF2B5EF4-FFF2-40B4-BE49-F238E27FC236}">
                <a16:creationId xmlns:a16="http://schemas.microsoft.com/office/drawing/2014/main" id="{85743152-BA04-E515-6229-AF325E396ECD}"/>
              </a:ext>
            </a:extLst>
          </p:cNvPr>
          <p:cNvSpPr/>
          <p:nvPr/>
        </p:nvSpPr>
        <p:spPr>
          <a:xfrm>
            <a:off x="3361405" y="4049210"/>
            <a:ext cx="2524116" cy="215444"/>
          </a:xfrm>
          <a:prstGeom prst="rect">
            <a:avLst/>
          </a:prstGeom>
          <a:noFill/>
          <a:ln/>
        </p:spPr>
        <p:txBody>
          <a:bodyPr wrap="square" lIns="0" tIns="0" rIns="0" bIns="0" rtlCol="0" anchor="t">
            <a:spAutoFit/>
          </a:bodyPr>
          <a:lstStyle/>
          <a:p>
            <a:r>
              <a:rPr lang="en-US" sz="1400" b="1" dirty="0">
                <a:solidFill>
                  <a:srgbClr val="1A3622"/>
                </a:solidFill>
                <a:latin typeface="Playfair Display Bold" pitchFamily="34" charset="0"/>
                <a:ea typeface="Playfair Display Bold" pitchFamily="34" charset="-122"/>
              </a:rPr>
              <a:t>Human-centered AI</a:t>
            </a:r>
          </a:p>
        </p:txBody>
      </p:sp>
      <p:sp>
        <p:nvSpPr>
          <p:cNvPr id="19" name="Text 16">
            <a:extLst>
              <a:ext uri="{FF2B5EF4-FFF2-40B4-BE49-F238E27FC236}">
                <a16:creationId xmlns:a16="http://schemas.microsoft.com/office/drawing/2014/main" id="{029260D4-BE67-08D8-EE2C-4631CA9565E4}"/>
              </a:ext>
            </a:extLst>
          </p:cNvPr>
          <p:cNvSpPr/>
          <p:nvPr/>
        </p:nvSpPr>
        <p:spPr>
          <a:xfrm>
            <a:off x="3361406" y="4352909"/>
            <a:ext cx="2127792" cy="461665"/>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AI should support understanding, reflection, autonomy, and professional judgment and be regulated by EI.</a:t>
            </a:r>
            <a:endParaRPr lang="en-US" sz="1000" dirty="0"/>
          </a:p>
        </p:txBody>
      </p:sp>
      <p:sp>
        <p:nvSpPr>
          <p:cNvPr id="20" name="Text 17">
            <a:extLst>
              <a:ext uri="{FF2B5EF4-FFF2-40B4-BE49-F238E27FC236}">
                <a16:creationId xmlns:a16="http://schemas.microsoft.com/office/drawing/2014/main" id="{BF0EC3D2-DABF-2361-6070-3F9060D8BEE9}"/>
              </a:ext>
            </a:extLst>
          </p:cNvPr>
          <p:cNvSpPr/>
          <p:nvPr/>
        </p:nvSpPr>
        <p:spPr>
          <a:xfrm>
            <a:off x="6319300" y="3521159"/>
            <a:ext cx="2161801" cy="40011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03</a:t>
            </a:r>
            <a:endParaRPr lang="en-US" sz="2600" dirty="0"/>
          </a:p>
        </p:txBody>
      </p:sp>
      <p:sp>
        <p:nvSpPr>
          <p:cNvPr id="21" name="Text 18">
            <a:extLst>
              <a:ext uri="{FF2B5EF4-FFF2-40B4-BE49-F238E27FC236}">
                <a16:creationId xmlns:a16="http://schemas.microsoft.com/office/drawing/2014/main" id="{20E2CA0B-B811-61C2-3AE7-3075DDBF57FF}"/>
              </a:ext>
            </a:extLst>
          </p:cNvPr>
          <p:cNvSpPr/>
          <p:nvPr/>
        </p:nvSpPr>
        <p:spPr>
          <a:xfrm>
            <a:off x="6344181" y="4049210"/>
            <a:ext cx="1661182" cy="215444"/>
          </a:xfrm>
          <a:prstGeom prst="rect">
            <a:avLst/>
          </a:prstGeom>
          <a:noFill/>
          <a:ln/>
        </p:spPr>
        <p:txBody>
          <a:bodyPr wrap="square" lIns="0" tIns="0" rIns="0" bIns="0" rtlCol="0" anchor="t">
            <a:spAutoFit/>
          </a:bodyPr>
          <a:lstStyle/>
          <a:p>
            <a:r>
              <a:rPr lang="en-US" sz="1400" b="1" dirty="0">
                <a:solidFill>
                  <a:srgbClr val="1A3622"/>
                </a:solidFill>
                <a:latin typeface="Playfair Display Bold" pitchFamily="34" charset="0"/>
                <a:ea typeface="Playfair Display Bold" pitchFamily="34" charset="-122"/>
              </a:rPr>
              <a:t>Ecosystem view</a:t>
            </a:r>
          </a:p>
        </p:txBody>
      </p:sp>
      <p:sp>
        <p:nvSpPr>
          <p:cNvPr id="22" name="Text 19">
            <a:extLst>
              <a:ext uri="{FF2B5EF4-FFF2-40B4-BE49-F238E27FC236}">
                <a16:creationId xmlns:a16="http://schemas.microsoft.com/office/drawing/2014/main" id="{1E82AD90-2F13-73EA-3FBF-C6C21E3BC549}"/>
              </a:ext>
            </a:extLst>
          </p:cNvPr>
          <p:cNvSpPr/>
          <p:nvPr/>
        </p:nvSpPr>
        <p:spPr>
          <a:xfrm>
            <a:off x="6353309" y="4317223"/>
            <a:ext cx="2091762" cy="541687"/>
          </a:xfrm>
          <a:prstGeom prst="rect">
            <a:avLst/>
          </a:prstGeom>
          <a:noFill/>
          <a:ln/>
        </p:spPr>
        <p:txBody>
          <a:bodyPr wrap="square" lIns="0" tIns="0" rIns="0" bIns="0" rtlCol="0" anchor="t">
            <a:spAutoFit/>
          </a:bodyPr>
          <a:lstStyle/>
          <a:p>
            <a:pPr>
              <a:lnSpc>
                <a:spcPct val="120000"/>
              </a:lnSpc>
            </a:pPr>
            <a:r>
              <a:rPr lang="en-US" sz="1000" dirty="0">
                <a:solidFill>
                  <a:srgbClr val="4A5D4E"/>
                </a:solidFill>
                <a:latin typeface="Inter" pitchFamily="34" charset="0"/>
                <a:ea typeface="Inter" pitchFamily="34" charset="-122"/>
              </a:rPr>
              <a:t>Universities, organizations, AI tools, and human reflection must be connected by feedback loops.</a:t>
            </a:r>
          </a:p>
        </p:txBody>
      </p:sp>
      <p:sp>
        <p:nvSpPr>
          <p:cNvPr id="24" name="Rectangle 23">
            <a:extLst>
              <a:ext uri="{FF2B5EF4-FFF2-40B4-BE49-F238E27FC236}">
                <a16:creationId xmlns:a16="http://schemas.microsoft.com/office/drawing/2014/main" id="{775E8A9F-76D4-9666-69F4-6ACB63DC12D6}"/>
              </a:ext>
            </a:extLst>
          </p:cNvPr>
          <p:cNvSpPr/>
          <p:nvPr/>
        </p:nvSpPr>
        <p:spPr>
          <a:xfrm>
            <a:off x="535338" y="1590460"/>
            <a:ext cx="2100889" cy="1231095"/>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6" name="Text 3">
            <a:extLst>
              <a:ext uri="{FF2B5EF4-FFF2-40B4-BE49-F238E27FC236}">
                <a16:creationId xmlns:a16="http://schemas.microsoft.com/office/drawing/2014/main" id="{58051342-03C3-5C4D-9E69-AC2B610F4837}"/>
              </a:ext>
            </a:extLst>
          </p:cNvPr>
          <p:cNvSpPr/>
          <p:nvPr/>
        </p:nvSpPr>
        <p:spPr>
          <a:xfrm>
            <a:off x="574054" y="1677930"/>
            <a:ext cx="1998435" cy="246221"/>
          </a:xfrm>
          <a:prstGeom prst="rect">
            <a:avLst/>
          </a:prstGeom>
          <a:noFill/>
          <a:ln/>
        </p:spPr>
        <p:txBody>
          <a:bodyPr wrap="square" lIns="0" tIns="0" rIns="0" bIns="0" rtlCol="0" anchor="t">
            <a:spAutoFit/>
          </a:bodyPr>
          <a:lstStyle/>
          <a:p>
            <a:pPr marL="0" indent="0" algn="ctr">
              <a:buNone/>
            </a:pPr>
            <a:r>
              <a:rPr lang="en-US" sz="1600" b="1" dirty="0">
                <a:solidFill>
                  <a:srgbClr val="1A3622"/>
                </a:solidFill>
                <a:latin typeface="Playfair Display Bold" pitchFamily="34" charset="0"/>
                <a:ea typeface="Playfair Display Bold" pitchFamily="34" charset="-122"/>
                <a:cs typeface="Playfair Display Bold" pitchFamily="34" charset="-120"/>
              </a:rPr>
              <a:t>AI-Augmented Work</a:t>
            </a:r>
            <a:endParaRPr lang="en-US" sz="1600" dirty="0"/>
          </a:p>
        </p:txBody>
      </p:sp>
      <p:sp>
        <p:nvSpPr>
          <p:cNvPr id="7" name="Text 4">
            <a:extLst>
              <a:ext uri="{FF2B5EF4-FFF2-40B4-BE49-F238E27FC236}">
                <a16:creationId xmlns:a16="http://schemas.microsoft.com/office/drawing/2014/main" id="{826F39D7-C1E3-F4ED-9DB8-0FBC767B5A85}"/>
              </a:ext>
            </a:extLst>
          </p:cNvPr>
          <p:cNvSpPr/>
          <p:nvPr/>
        </p:nvSpPr>
        <p:spPr>
          <a:xfrm>
            <a:off x="847813" y="2026903"/>
            <a:ext cx="1488270" cy="650050"/>
          </a:xfrm>
          <a:prstGeom prst="rect">
            <a:avLst/>
          </a:prstGeom>
          <a:noFill/>
          <a:ln/>
        </p:spPr>
        <p:txBody>
          <a:bodyPr wrap="square" lIns="0" tIns="0" rIns="0" bIns="0" rtlCol="0" anchor="t">
            <a:spAutoFit/>
          </a:bodyPr>
          <a:lstStyle/>
          <a:p>
            <a:pPr marL="0" indent="0" algn="l">
              <a:lnSpc>
                <a:spcPct val="120000"/>
              </a:lnSpc>
              <a:buNone/>
            </a:pPr>
            <a:r>
              <a:rPr lang="en-US" sz="1200" dirty="0">
                <a:solidFill>
                  <a:srgbClr val="4A5D4E"/>
                </a:solidFill>
                <a:latin typeface="Inter" pitchFamily="34" charset="0"/>
                <a:ea typeface="Inter" pitchFamily="34" charset="-122"/>
                <a:cs typeface="Inter" pitchFamily="34" charset="-120"/>
              </a:rPr>
              <a:t>Decision support</a:t>
            </a:r>
          </a:p>
          <a:p>
            <a:pPr marL="0" indent="0" algn="l">
              <a:lnSpc>
                <a:spcPct val="120000"/>
              </a:lnSpc>
              <a:buNone/>
            </a:pPr>
            <a:r>
              <a:rPr lang="en-US" sz="1200" dirty="0">
                <a:solidFill>
                  <a:srgbClr val="4A5D4E"/>
                </a:solidFill>
                <a:latin typeface="Inter" pitchFamily="34" charset="0"/>
                <a:ea typeface="Inter" pitchFamily="34" charset="-122"/>
              </a:rPr>
              <a:t>Analytics</a:t>
            </a:r>
          </a:p>
          <a:p>
            <a:pPr marL="0" indent="0" algn="l">
              <a:lnSpc>
                <a:spcPct val="120000"/>
              </a:lnSpc>
              <a:buNone/>
            </a:pPr>
            <a:r>
              <a:rPr lang="en-US" sz="1200" dirty="0">
                <a:solidFill>
                  <a:srgbClr val="4A5D4E"/>
                </a:solidFill>
                <a:latin typeface="Inter" pitchFamily="34" charset="0"/>
                <a:ea typeface="Inter" pitchFamily="34" charset="-122"/>
              </a:rPr>
              <a:t>Automation</a:t>
            </a:r>
            <a:endParaRPr lang="en-US" sz="1200" dirty="0"/>
          </a:p>
        </p:txBody>
      </p:sp>
      <p:sp>
        <p:nvSpPr>
          <p:cNvPr id="25" name="Rectangle 24">
            <a:extLst>
              <a:ext uri="{FF2B5EF4-FFF2-40B4-BE49-F238E27FC236}">
                <a16:creationId xmlns:a16="http://schemas.microsoft.com/office/drawing/2014/main" id="{841FFAB8-0DA0-F321-FC2A-054597C7ED29}"/>
              </a:ext>
            </a:extLst>
          </p:cNvPr>
          <p:cNvSpPr/>
          <p:nvPr/>
        </p:nvSpPr>
        <p:spPr>
          <a:xfrm>
            <a:off x="3350602" y="1590459"/>
            <a:ext cx="2211219" cy="1231095"/>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9" name="Text 6">
            <a:extLst>
              <a:ext uri="{FF2B5EF4-FFF2-40B4-BE49-F238E27FC236}">
                <a16:creationId xmlns:a16="http://schemas.microsoft.com/office/drawing/2014/main" id="{97BEDF33-99E9-CE72-63CD-70D4D9581A89}"/>
              </a:ext>
            </a:extLst>
          </p:cNvPr>
          <p:cNvSpPr/>
          <p:nvPr/>
        </p:nvSpPr>
        <p:spPr>
          <a:xfrm>
            <a:off x="3428836" y="1677930"/>
            <a:ext cx="2065208" cy="246221"/>
          </a:xfrm>
          <a:prstGeom prst="rect">
            <a:avLst/>
          </a:prstGeom>
          <a:noFill/>
          <a:ln/>
        </p:spPr>
        <p:txBody>
          <a:bodyPr wrap="square" lIns="0" tIns="0" rIns="0" bIns="0" rtlCol="0" anchor="t">
            <a:spAutoFit/>
          </a:bodyPr>
          <a:lstStyle/>
          <a:p>
            <a:pPr marL="0" indent="0" algn="ctr">
              <a:buNone/>
            </a:pPr>
            <a:r>
              <a:rPr lang="en-US" sz="1600" b="1" dirty="0">
                <a:solidFill>
                  <a:srgbClr val="1A3622"/>
                </a:solidFill>
                <a:latin typeface="Playfair Display Bold" pitchFamily="34" charset="0"/>
                <a:ea typeface="Playfair Display Bold" pitchFamily="34" charset="-122"/>
                <a:cs typeface="Playfair Display Bold" pitchFamily="34" charset="-120"/>
              </a:rPr>
              <a:t>Fragmented Learning</a:t>
            </a:r>
            <a:endParaRPr lang="en-US" sz="1600" dirty="0"/>
          </a:p>
        </p:txBody>
      </p:sp>
      <p:sp>
        <p:nvSpPr>
          <p:cNvPr id="10" name="Text 7">
            <a:extLst>
              <a:ext uri="{FF2B5EF4-FFF2-40B4-BE49-F238E27FC236}">
                <a16:creationId xmlns:a16="http://schemas.microsoft.com/office/drawing/2014/main" id="{DD891D50-C31C-34ED-8415-D35B50E7ADCB}"/>
              </a:ext>
            </a:extLst>
          </p:cNvPr>
          <p:cNvSpPr/>
          <p:nvPr/>
        </p:nvSpPr>
        <p:spPr>
          <a:xfrm>
            <a:off x="3654578" y="2058560"/>
            <a:ext cx="1592984" cy="650050"/>
          </a:xfrm>
          <a:prstGeom prst="rect">
            <a:avLst/>
          </a:prstGeom>
          <a:noFill/>
          <a:ln/>
        </p:spPr>
        <p:txBody>
          <a:bodyPr wrap="square" lIns="0" tIns="0" rIns="0" bIns="0" rtlCol="0" anchor="t">
            <a:spAutoFit/>
          </a:bodyPr>
          <a:lstStyle/>
          <a:p>
            <a:pPr marL="0" indent="0" algn="l">
              <a:lnSpc>
                <a:spcPct val="120000"/>
              </a:lnSpc>
              <a:buNone/>
            </a:pPr>
            <a:r>
              <a:rPr lang="en-US" sz="1200" dirty="0">
                <a:solidFill>
                  <a:srgbClr val="4A5D4E"/>
                </a:solidFill>
                <a:latin typeface="Inter" pitchFamily="34" charset="0"/>
                <a:ea typeface="Inter" pitchFamily="34" charset="-122"/>
                <a:cs typeface="Inter" pitchFamily="34" charset="-120"/>
              </a:rPr>
              <a:t>Short Courses</a:t>
            </a:r>
          </a:p>
          <a:p>
            <a:pPr marL="0" indent="0" algn="l">
              <a:lnSpc>
                <a:spcPct val="120000"/>
              </a:lnSpc>
              <a:buNone/>
            </a:pPr>
            <a:r>
              <a:rPr lang="en-US" sz="1200" dirty="0">
                <a:solidFill>
                  <a:srgbClr val="4A5D4E"/>
                </a:solidFill>
                <a:latin typeface="Inter" pitchFamily="34" charset="0"/>
                <a:ea typeface="Inter" pitchFamily="34" charset="-122"/>
              </a:rPr>
              <a:t>Tool Training</a:t>
            </a:r>
          </a:p>
          <a:p>
            <a:pPr marL="0" indent="0" algn="l">
              <a:lnSpc>
                <a:spcPct val="120000"/>
              </a:lnSpc>
              <a:buNone/>
            </a:pPr>
            <a:r>
              <a:rPr lang="en-US" sz="1200" dirty="0">
                <a:solidFill>
                  <a:srgbClr val="4A5D4E"/>
                </a:solidFill>
                <a:latin typeface="Inter" pitchFamily="34" charset="0"/>
                <a:ea typeface="Inter" pitchFamily="34" charset="-122"/>
              </a:rPr>
              <a:t>Low Continuity</a:t>
            </a:r>
            <a:endParaRPr lang="en-US" sz="1200" dirty="0"/>
          </a:p>
        </p:txBody>
      </p:sp>
      <p:sp>
        <p:nvSpPr>
          <p:cNvPr id="26" name="Right Arrow 25">
            <a:extLst>
              <a:ext uri="{FF2B5EF4-FFF2-40B4-BE49-F238E27FC236}">
                <a16:creationId xmlns:a16="http://schemas.microsoft.com/office/drawing/2014/main" id="{03DC3519-025D-787E-8BD7-F7C48ED2182F}"/>
              </a:ext>
            </a:extLst>
          </p:cNvPr>
          <p:cNvSpPr/>
          <p:nvPr/>
        </p:nvSpPr>
        <p:spPr>
          <a:xfrm>
            <a:off x="2746448" y="2198687"/>
            <a:ext cx="489854" cy="77728"/>
          </a:xfrm>
          <a:prstGeom prst="rightArrow">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27" name="Rectangle 26">
            <a:extLst>
              <a:ext uri="{FF2B5EF4-FFF2-40B4-BE49-F238E27FC236}">
                <a16:creationId xmlns:a16="http://schemas.microsoft.com/office/drawing/2014/main" id="{5C5E5A3A-C876-61A1-CB72-5DBE17F7E056}"/>
              </a:ext>
            </a:extLst>
          </p:cNvPr>
          <p:cNvSpPr/>
          <p:nvPr/>
        </p:nvSpPr>
        <p:spPr>
          <a:xfrm>
            <a:off x="6344181" y="1583139"/>
            <a:ext cx="2100889" cy="1231095"/>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28" name="Right Arrow 27">
            <a:extLst>
              <a:ext uri="{FF2B5EF4-FFF2-40B4-BE49-F238E27FC236}">
                <a16:creationId xmlns:a16="http://schemas.microsoft.com/office/drawing/2014/main" id="{8B882EC7-CD1E-F3F1-F845-52CCFC155D2B}"/>
              </a:ext>
            </a:extLst>
          </p:cNvPr>
          <p:cNvSpPr/>
          <p:nvPr/>
        </p:nvSpPr>
        <p:spPr>
          <a:xfrm>
            <a:off x="5708074" y="2192856"/>
            <a:ext cx="489854" cy="77728"/>
          </a:xfrm>
          <a:prstGeom prst="rightArrow">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12" name="Text 9">
            <a:extLst>
              <a:ext uri="{FF2B5EF4-FFF2-40B4-BE49-F238E27FC236}">
                <a16:creationId xmlns:a16="http://schemas.microsoft.com/office/drawing/2014/main" id="{1C106ACA-1331-E2BA-DACD-6828B61EB107}"/>
              </a:ext>
            </a:extLst>
          </p:cNvPr>
          <p:cNvSpPr/>
          <p:nvPr/>
        </p:nvSpPr>
        <p:spPr>
          <a:xfrm>
            <a:off x="6568038" y="1691314"/>
            <a:ext cx="1700487" cy="184666"/>
          </a:xfrm>
          <a:prstGeom prst="rect">
            <a:avLst/>
          </a:prstGeom>
          <a:noFill/>
          <a:ln/>
        </p:spPr>
        <p:txBody>
          <a:bodyPr wrap="square" lIns="0" tIns="0" rIns="0" bIns="0" rtlCol="0" anchor="t">
            <a:spAutoFit/>
          </a:bodyPr>
          <a:lstStyle/>
          <a:p>
            <a:pPr algn="ctr"/>
            <a:r>
              <a:rPr lang="en-US" sz="1200" b="1" dirty="0">
                <a:solidFill>
                  <a:srgbClr val="1A3622"/>
                </a:solidFill>
                <a:latin typeface="Playfair Display Bold" pitchFamily="34" charset="0"/>
                <a:ea typeface="Playfair Display Bold" pitchFamily="34" charset="-122"/>
              </a:rPr>
              <a:t>Diverse workforce</a:t>
            </a:r>
          </a:p>
        </p:txBody>
      </p:sp>
      <p:sp>
        <p:nvSpPr>
          <p:cNvPr id="13" name="Text 10">
            <a:extLst>
              <a:ext uri="{FF2B5EF4-FFF2-40B4-BE49-F238E27FC236}">
                <a16:creationId xmlns:a16="http://schemas.microsoft.com/office/drawing/2014/main" id="{DDB89F50-6589-6097-6B10-9AEE7E848908}"/>
              </a:ext>
            </a:extLst>
          </p:cNvPr>
          <p:cNvSpPr/>
          <p:nvPr/>
        </p:nvSpPr>
        <p:spPr>
          <a:xfrm>
            <a:off x="6744485" y="2040287"/>
            <a:ext cx="1365950" cy="871649"/>
          </a:xfrm>
          <a:prstGeom prst="rect">
            <a:avLst/>
          </a:prstGeom>
          <a:noFill/>
          <a:ln/>
        </p:spPr>
        <p:txBody>
          <a:bodyPr wrap="square" lIns="0" tIns="0" rIns="0" bIns="0" rtlCol="0" anchor="t">
            <a:spAutoFit/>
          </a:bodyPr>
          <a:lstStyle/>
          <a:p>
            <a:pPr>
              <a:lnSpc>
                <a:spcPct val="120000"/>
              </a:lnSpc>
            </a:pPr>
            <a:r>
              <a:rPr lang="en-US" sz="1200" dirty="0">
                <a:solidFill>
                  <a:srgbClr val="4A5D4E"/>
                </a:solidFill>
                <a:latin typeface="Inter" pitchFamily="34" charset="0"/>
                <a:ea typeface="Inter" pitchFamily="34" charset="-122"/>
              </a:rPr>
              <a:t>Digital Fluency</a:t>
            </a:r>
          </a:p>
          <a:p>
            <a:pPr>
              <a:lnSpc>
                <a:spcPct val="120000"/>
              </a:lnSpc>
            </a:pPr>
            <a:r>
              <a:rPr lang="en-US" sz="1200" dirty="0">
                <a:solidFill>
                  <a:srgbClr val="4A5D4E"/>
                </a:solidFill>
                <a:latin typeface="Inter" pitchFamily="34" charset="0"/>
                <a:ea typeface="Inter" pitchFamily="34" charset="-122"/>
              </a:rPr>
              <a:t>Experience</a:t>
            </a:r>
          </a:p>
          <a:p>
            <a:pPr>
              <a:lnSpc>
                <a:spcPct val="120000"/>
              </a:lnSpc>
            </a:pPr>
            <a:r>
              <a:rPr lang="en-US" sz="1200" dirty="0">
                <a:solidFill>
                  <a:srgbClr val="4A5D4E"/>
                </a:solidFill>
                <a:latin typeface="Inter" pitchFamily="34" charset="0"/>
                <a:ea typeface="Inter" pitchFamily="34" charset="-122"/>
              </a:rPr>
              <a:t>Trust differences</a:t>
            </a:r>
          </a:p>
          <a:p>
            <a:pPr marL="0" indent="0" algn="l">
              <a:lnSpc>
                <a:spcPct val="120000"/>
              </a:lnSpc>
              <a:buNone/>
            </a:pPr>
            <a:endParaRPr lang="en-US" sz="1200" dirty="0"/>
          </a:p>
        </p:txBody>
      </p:sp>
      <p:sp>
        <p:nvSpPr>
          <p:cNvPr id="29" name="Text 12">
            <a:extLst>
              <a:ext uri="{FF2B5EF4-FFF2-40B4-BE49-F238E27FC236}">
                <a16:creationId xmlns:a16="http://schemas.microsoft.com/office/drawing/2014/main" id="{73736BB5-6AE8-0615-E343-A358AB0CE189}"/>
              </a:ext>
            </a:extLst>
          </p:cNvPr>
          <p:cNvSpPr/>
          <p:nvPr/>
        </p:nvSpPr>
        <p:spPr>
          <a:xfrm>
            <a:off x="539116" y="3327360"/>
            <a:ext cx="2524116"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Key Ideas:</a:t>
            </a:r>
          </a:p>
        </p:txBody>
      </p:sp>
      <p:sp>
        <p:nvSpPr>
          <p:cNvPr id="32" name="TextBox 31">
            <a:extLst>
              <a:ext uri="{FF2B5EF4-FFF2-40B4-BE49-F238E27FC236}">
                <a16:creationId xmlns:a16="http://schemas.microsoft.com/office/drawing/2014/main" id="{5B7AD8AF-0F1A-CA41-9F85-D2EF7442B9AC}"/>
              </a:ext>
            </a:extLst>
          </p:cNvPr>
          <p:cNvSpPr txBox="1"/>
          <p:nvPr/>
        </p:nvSpPr>
        <p:spPr>
          <a:xfrm>
            <a:off x="79940" y="186390"/>
            <a:ext cx="4572000" cy="369332"/>
          </a:xfrm>
          <a:prstGeom prst="rect">
            <a:avLst/>
          </a:prstGeom>
          <a:noFill/>
        </p:spPr>
        <p:txBody>
          <a:bodyPr wrap="square">
            <a:spAutoFit/>
          </a:bodyPr>
          <a:lstStyle/>
          <a:p>
            <a:pPr marL="0" indent="0" algn="l">
              <a:buNone/>
            </a:pPr>
            <a:r>
              <a:rPr lang="en-US" sz="1800" b="1" dirty="0">
                <a:solidFill>
                  <a:srgbClr val="1A3622"/>
                </a:solidFill>
                <a:latin typeface="Playfair Display Bold" pitchFamily="34" charset="0"/>
                <a:ea typeface="Playfair Display Bold" pitchFamily="34" charset="-122"/>
                <a:cs typeface="Playfair Display Bold" pitchFamily="34" charset="-120"/>
              </a:rPr>
              <a:t>01. Why the topic matters</a:t>
            </a:r>
            <a:endParaRPr lang="en-US" sz="1800" dirty="0"/>
          </a:p>
        </p:txBody>
      </p:sp>
    </p:spTree>
    <p:extLst>
      <p:ext uri="{BB962C8B-B14F-4D97-AF65-F5344CB8AC3E}">
        <p14:creationId xmlns:p14="http://schemas.microsoft.com/office/powerpoint/2010/main" val="70662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 y="57150"/>
            <a:ext cx="8850444" cy="5041392"/>
          </a:xfrm>
          <a:prstGeom prst="rect">
            <a:avLst/>
          </a:prstGeom>
        </p:spPr>
      </p:pic>
      <p:sp>
        <p:nvSpPr>
          <p:cNvPr id="3" name="Shape 0"/>
          <p:cNvSpPr/>
          <p:nvPr/>
        </p:nvSpPr>
        <p:spPr>
          <a:xfrm>
            <a:off x="82551" y="93368"/>
            <a:ext cx="8896350" cy="4956766"/>
          </a:xfrm>
          <a:prstGeom prst="rect">
            <a:avLst/>
          </a:prstGeom>
          <a:solidFill>
            <a:srgbClr val="FFFFFF"/>
          </a:solidFill>
          <a:ln/>
        </p:spPr>
        <p:txBody>
          <a:bodyPr/>
          <a:lstStyle/>
          <a:p>
            <a:endParaRPr lang="en-SK" dirty="0"/>
          </a:p>
        </p:txBody>
      </p:sp>
      <p:sp>
        <p:nvSpPr>
          <p:cNvPr id="4" name="Text 1"/>
          <p:cNvSpPr/>
          <p:nvPr/>
        </p:nvSpPr>
        <p:spPr>
          <a:xfrm>
            <a:off x="664474" y="729617"/>
            <a:ext cx="2294627" cy="646331"/>
          </a:xfrm>
          <a:prstGeom prst="rect">
            <a:avLst/>
          </a:prstGeom>
          <a:noFill/>
          <a:ln/>
        </p:spPr>
        <p:txBody>
          <a:bodyPr wrap="square" lIns="0" tIns="0" rIns="0" bIns="0" rtlCol="0" anchor="t">
            <a:spAutoFit/>
          </a:bodyPr>
          <a:lstStyle/>
          <a:p>
            <a:r>
              <a:rPr lang="en-US" sz="2100" b="1" dirty="0">
                <a:solidFill>
                  <a:srgbClr val="FF7E79"/>
                </a:solidFill>
                <a:latin typeface="Playfair Display Bold" pitchFamily="34" charset="0"/>
                <a:ea typeface="Playfair Display Bold" pitchFamily="34" charset="-122"/>
              </a:rPr>
              <a:t>Observed problem</a:t>
            </a:r>
          </a:p>
          <a:p>
            <a:pPr marL="0" indent="0" algn="l">
              <a:buNone/>
            </a:pPr>
            <a:endParaRPr lang="en-US" sz="2100" dirty="0">
              <a:solidFill>
                <a:srgbClr val="FF7E79"/>
              </a:solidFill>
            </a:endParaRPr>
          </a:p>
        </p:txBody>
      </p:sp>
      <p:sp>
        <p:nvSpPr>
          <p:cNvPr id="11" name="Text 5"/>
          <p:cNvSpPr/>
          <p:nvPr/>
        </p:nvSpPr>
        <p:spPr>
          <a:xfrm>
            <a:off x="858545" y="2769630"/>
            <a:ext cx="2100556" cy="323165"/>
          </a:xfrm>
          <a:prstGeom prst="rect">
            <a:avLst/>
          </a:prstGeom>
          <a:noFill/>
          <a:ln/>
        </p:spPr>
        <p:txBody>
          <a:bodyPr wrap="square" lIns="0" tIns="0" rIns="0" bIns="0" rtlCol="0" anchor="t">
            <a:spAutoFit/>
          </a:bodyPr>
          <a:lstStyle/>
          <a:p>
            <a:pPr marL="0" indent="0" algn="l">
              <a:buNone/>
            </a:pPr>
            <a:r>
              <a:rPr lang="en-US" sz="2100" b="1" dirty="0">
                <a:solidFill>
                  <a:srgbClr val="1A3622"/>
                </a:solidFill>
                <a:latin typeface="Playfair Display Bold" pitchFamily="34" charset="0"/>
                <a:ea typeface="Playfair Display Bold" pitchFamily="34" charset="-122"/>
                <a:cs typeface="Playfair Display Bold" pitchFamily="34" charset="-120"/>
              </a:rPr>
              <a:t>RESEARCH AIM</a:t>
            </a:r>
            <a:endParaRPr lang="en-US" sz="2100" dirty="0"/>
          </a:p>
        </p:txBody>
      </p:sp>
      <p:sp>
        <p:nvSpPr>
          <p:cNvPr id="13" name="Shape 7"/>
          <p:cNvSpPr/>
          <p:nvPr/>
        </p:nvSpPr>
        <p:spPr>
          <a:xfrm flipV="1">
            <a:off x="527360" y="2502280"/>
            <a:ext cx="8136035" cy="45719"/>
          </a:xfrm>
          <a:prstGeom prst="rect">
            <a:avLst/>
          </a:prstGeom>
          <a:solidFill>
            <a:srgbClr val="1A3622"/>
          </a:solidFill>
          <a:ln/>
        </p:spPr>
        <p:txBody>
          <a:bodyPr/>
          <a:lstStyle/>
          <a:p>
            <a:endParaRPr lang="en-SK"/>
          </a:p>
        </p:txBody>
      </p:sp>
      <p:sp>
        <p:nvSpPr>
          <p:cNvPr id="14" name="Text 8"/>
          <p:cNvSpPr/>
          <p:nvPr/>
        </p:nvSpPr>
        <p:spPr>
          <a:xfrm>
            <a:off x="3644900" y="2621993"/>
            <a:ext cx="4727576" cy="926985"/>
          </a:xfrm>
          <a:prstGeom prst="rect">
            <a:avLst/>
          </a:prstGeom>
          <a:noFill/>
          <a:ln/>
        </p:spPr>
        <p:txBody>
          <a:bodyPr wrap="square" lIns="0" tIns="0" rIns="0" bIns="0" rtlCol="0" anchor="t">
            <a:spAutoFit/>
          </a:bodyPr>
          <a:lstStyle/>
          <a:p>
            <a:pPr algn="ctr">
              <a:lnSpc>
                <a:spcPct val="128000"/>
              </a:lnSpc>
            </a:pPr>
            <a:r>
              <a:rPr lang="en-US" sz="1200" b="1" i="1" dirty="0">
                <a:solidFill>
                  <a:srgbClr val="1A3622"/>
                </a:solidFill>
                <a:latin typeface="Inter SemiBold" pitchFamily="34" charset="0"/>
                <a:ea typeface="Inter SemiBold" pitchFamily="34" charset="-122"/>
              </a:rPr>
              <a:t>To present a conceptual framework for Sustainable Learning Ecosystems </a:t>
            </a:r>
            <a:r>
              <a:rPr lang="en-US" sz="1200" b="1" i="1" dirty="0">
                <a:solidFill>
                  <a:srgbClr val="1A3622"/>
                </a:solidFill>
                <a:latin typeface="Inter SemiBold" pitchFamily="34" charset="0"/>
                <a:ea typeface="Inter SemiBold" pitchFamily="34" charset="-122"/>
                <a:cs typeface="Inter SemiBold" pitchFamily="34" charset="-120"/>
              </a:rPr>
              <a:t>(SLE)  </a:t>
            </a:r>
            <a:r>
              <a:rPr lang="en-US" sz="1200" b="1" i="1" dirty="0">
                <a:solidFill>
                  <a:srgbClr val="1A3622"/>
                </a:solidFill>
                <a:latin typeface="Inter SemiBold" pitchFamily="34" charset="0"/>
                <a:ea typeface="Inter SemiBold" pitchFamily="34" charset="-122"/>
              </a:rPr>
              <a:t>for Human-Centered AI across higher education and AI-augmented workplace contexts.</a:t>
            </a:r>
          </a:p>
          <a:p>
            <a:pPr marL="0" indent="0" algn="ctr">
              <a:lnSpc>
                <a:spcPct val="128000"/>
              </a:lnSpc>
              <a:buNone/>
            </a:pPr>
            <a:endParaRPr lang="en-US" sz="1200" b="1" dirty="0"/>
          </a:p>
        </p:txBody>
      </p:sp>
      <p:sp>
        <p:nvSpPr>
          <p:cNvPr id="18" name="Text 1">
            <a:extLst>
              <a:ext uri="{FF2B5EF4-FFF2-40B4-BE49-F238E27FC236}">
                <a16:creationId xmlns:a16="http://schemas.microsoft.com/office/drawing/2014/main" id="{86CD94C4-E811-295F-5A18-F77972352529}"/>
              </a:ext>
            </a:extLst>
          </p:cNvPr>
          <p:cNvSpPr/>
          <p:nvPr/>
        </p:nvSpPr>
        <p:spPr>
          <a:xfrm>
            <a:off x="4582424" y="735967"/>
            <a:ext cx="2294627" cy="969496"/>
          </a:xfrm>
          <a:prstGeom prst="rect">
            <a:avLst/>
          </a:prstGeom>
          <a:noFill/>
          <a:ln/>
        </p:spPr>
        <p:txBody>
          <a:bodyPr wrap="square" lIns="0" tIns="0" rIns="0" bIns="0" rtlCol="0" anchor="t">
            <a:spAutoFit/>
          </a:bodyPr>
          <a:lstStyle/>
          <a:p>
            <a:r>
              <a:rPr lang="en-US" sz="2100" b="1" dirty="0">
                <a:solidFill>
                  <a:srgbClr val="00B0F0"/>
                </a:solidFill>
                <a:latin typeface="Playfair Display Bold" pitchFamily="34" charset="0"/>
                <a:ea typeface="Playfair Display Bold" pitchFamily="34" charset="-122"/>
              </a:rPr>
              <a:t>Research gap</a:t>
            </a:r>
          </a:p>
          <a:p>
            <a:endParaRPr lang="en-US" sz="2100" b="1" dirty="0">
              <a:solidFill>
                <a:srgbClr val="FF7E79"/>
              </a:solidFill>
              <a:latin typeface="Playfair Display Bold" pitchFamily="34" charset="0"/>
              <a:ea typeface="Playfair Display Bold" pitchFamily="34" charset="-122"/>
            </a:endParaRPr>
          </a:p>
          <a:p>
            <a:pPr marL="0" indent="0" algn="l">
              <a:buNone/>
            </a:pPr>
            <a:endParaRPr lang="en-US" sz="2100" dirty="0">
              <a:solidFill>
                <a:srgbClr val="FF7E79"/>
              </a:solidFill>
            </a:endParaRPr>
          </a:p>
        </p:txBody>
      </p:sp>
      <p:sp>
        <p:nvSpPr>
          <p:cNvPr id="19" name="Text 13">
            <a:extLst>
              <a:ext uri="{FF2B5EF4-FFF2-40B4-BE49-F238E27FC236}">
                <a16:creationId xmlns:a16="http://schemas.microsoft.com/office/drawing/2014/main" id="{71E2C468-4E9B-223D-6171-36ACA41BBEF5}"/>
              </a:ext>
            </a:extLst>
          </p:cNvPr>
          <p:cNvSpPr/>
          <p:nvPr/>
        </p:nvSpPr>
        <p:spPr>
          <a:xfrm>
            <a:off x="752487" y="4260298"/>
            <a:ext cx="2127792" cy="461665"/>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How can human-centered AI, workplace learning and Emotional Intelligence be combined?</a:t>
            </a:r>
            <a:endParaRPr lang="en-US" sz="1000" dirty="0"/>
          </a:p>
        </p:txBody>
      </p:sp>
      <p:sp>
        <p:nvSpPr>
          <p:cNvPr id="20" name="Text 13">
            <a:extLst>
              <a:ext uri="{FF2B5EF4-FFF2-40B4-BE49-F238E27FC236}">
                <a16:creationId xmlns:a16="http://schemas.microsoft.com/office/drawing/2014/main" id="{080695C3-4211-2B7E-AC81-FB6B970C0CB5}"/>
              </a:ext>
            </a:extLst>
          </p:cNvPr>
          <p:cNvSpPr/>
          <p:nvPr/>
        </p:nvSpPr>
        <p:spPr>
          <a:xfrm>
            <a:off x="657226" y="1172301"/>
            <a:ext cx="3616324" cy="923330"/>
          </a:xfrm>
          <a:prstGeom prst="rect">
            <a:avLst/>
          </a:prstGeom>
          <a:noFill/>
          <a:ln/>
        </p:spPr>
        <p:txBody>
          <a:bodyPr wrap="square" lIns="0" tIns="0" rIns="0" bIns="0" rtlCol="0" anchor="t">
            <a:spAutoFit/>
          </a:bodyPr>
          <a:lstStyle/>
          <a:p>
            <a:r>
              <a:rPr lang="en-US" sz="1200" dirty="0">
                <a:latin typeface="Aptos" pitchFamily="34" charset="0"/>
                <a:ea typeface="Aptos" pitchFamily="34" charset="-122"/>
                <a:cs typeface="Aptos" pitchFamily="34" charset="-120"/>
              </a:rPr>
              <a:t> AI tools are adopted unevenly</a:t>
            </a:r>
            <a:endParaRPr lang="en-US" sz="1200" dirty="0"/>
          </a:p>
          <a:p>
            <a:r>
              <a:rPr lang="en-US" sz="1200" dirty="0">
                <a:latin typeface="Aptos" pitchFamily="34" charset="0"/>
                <a:ea typeface="Aptos" pitchFamily="34" charset="-122"/>
                <a:cs typeface="Aptos" pitchFamily="34" charset="-120"/>
              </a:rPr>
              <a:t> Training is often isolated from workflows</a:t>
            </a:r>
            <a:endParaRPr lang="en-US" sz="1200" dirty="0"/>
          </a:p>
          <a:p>
            <a:r>
              <a:rPr lang="en-US" sz="1200" dirty="0">
                <a:latin typeface="Aptos" pitchFamily="34" charset="0"/>
                <a:ea typeface="Aptos" pitchFamily="34" charset="-122"/>
                <a:cs typeface="Aptos" pitchFamily="34" charset="-120"/>
              </a:rPr>
              <a:t> Learning focuses on tools, not capabilities</a:t>
            </a:r>
            <a:endParaRPr lang="en-US" sz="1200" dirty="0"/>
          </a:p>
          <a:p>
            <a:r>
              <a:rPr lang="en-US" sz="1200" dirty="0">
                <a:latin typeface="Aptos" pitchFamily="34" charset="0"/>
                <a:ea typeface="Aptos" pitchFamily="34" charset="-122"/>
                <a:cs typeface="Aptos" pitchFamily="34" charset="-120"/>
              </a:rPr>
              <a:t> AI feedback can be opaque or emotionally difficult to interpret</a:t>
            </a:r>
            <a:endParaRPr lang="en-US" sz="1200" dirty="0"/>
          </a:p>
        </p:txBody>
      </p:sp>
      <p:sp>
        <p:nvSpPr>
          <p:cNvPr id="21" name="Text 13">
            <a:extLst>
              <a:ext uri="{FF2B5EF4-FFF2-40B4-BE49-F238E27FC236}">
                <a16:creationId xmlns:a16="http://schemas.microsoft.com/office/drawing/2014/main" id="{45D207F3-2962-E113-9605-56DFD51C02D0}"/>
              </a:ext>
            </a:extLst>
          </p:cNvPr>
          <p:cNvSpPr/>
          <p:nvPr/>
        </p:nvSpPr>
        <p:spPr>
          <a:xfrm>
            <a:off x="4600576" y="1127851"/>
            <a:ext cx="3616324" cy="738664"/>
          </a:xfrm>
          <a:prstGeom prst="rect">
            <a:avLst/>
          </a:prstGeom>
          <a:noFill/>
          <a:ln/>
        </p:spPr>
        <p:txBody>
          <a:bodyPr wrap="square" lIns="0" tIns="0" rIns="0" bIns="0" rtlCol="0" anchor="t">
            <a:spAutoFit/>
          </a:bodyPr>
          <a:lstStyle/>
          <a:p>
            <a:r>
              <a:rPr lang="en-US" sz="1200" dirty="0">
                <a:latin typeface="Aptos" pitchFamily="34" charset="0"/>
              </a:rPr>
              <a:t>Limited integration of AI-supported learning, intergenerational collaboration, emotional intelligence, and workplace process integration into one sustainable framework.</a:t>
            </a:r>
          </a:p>
        </p:txBody>
      </p:sp>
      <p:sp>
        <p:nvSpPr>
          <p:cNvPr id="22" name="Text 12">
            <a:extLst>
              <a:ext uri="{FF2B5EF4-FFF2-40B4-BE49-F238E27FC236}">
                <a16:creationId xmlns:a16="http://schemas.microsoft.com/office/drawing/2014/main" id="{0EB0323A-CAFA-5DE7-7776-027EAD1E6E18}"/>
              </a:ext>
            </a:extLst>
          </p:cNvPr>
          <p:cNvSpPr/>
          <p:nvPr/>
        </p:nvSpPr>
        <p:spPr>
          <a:xfrm>
            <a:off x="752486" y="3987821"/>
            <a:ext cx="2524116" cy="215444"/>
          </a:xfrm>
          <a:prstGeom prst="rect">
            <a:avLst/>
          </a:prstGeom>
          <a:noFill/>
          <a:ln/>
        </p:spPr>
        <p:txBody>
          <a:bodyPr wrap="square" lIns="0" tIns="0" rIns="0" bIns="0" rtlCol="0" anchor="t">
            <a:spAutoFit/>
          </a:bodyPr>
          <a:lstStyle/>
          <a:p>
            <a:r>
              <a:rPr lang="en-US" sz="1400" b="1" dirty="0">
                <a:solidFill>
                  <a:srgbClr val="1A3622"/>
                </a:solidFill>
                <a:latin typeface="Playfair Display Bold" pitchFamily="34" charset="0"/>
                <a:ea typeface="Playfair Display Bold" pitchFamily="34" charset="-122"/>
              </a:rPr>
              <a:t>Integration</a:t>
            </a:r>
          </a:p>
        </p:txBody>
      </p:sp>
      <p:sp>
        <p:nvSpPr>
          <p:cNvPr id="23" name="Text 11">
            <a:extLst>
              <a:ext uri="{FF2B5EF4-FFF2-40B4-BE49-F238E27FC236}">
                <a16:creationId xmlns:a16="http://schemas.microsoft.com/office/drawing/2014/main" id="{C2CD4AF8-178B-9ADB-A579-DED996A81B95}"/>
              </a:ext>
            </a:extLst>
          </p:cNvPr>
          <p:cNvSpPr/>
          <p:nvPr/>
        </p:nvSpPr>
        <p:spPr>
          <a:xfrm>
            <a:off x="752486" y="3548978"/>
            <a:ext cx="1336675" cy="400110"/>
          </a:xfrm>
          <a:prstGeom prst="rect">
            <a:avLst/>
          </a:prstGeom>
          <a:noFill/>
          <a:ln/>
        </p:spPr>
        <p:txBody>
          <a:bodyPr wrap="square" lIns="0" tIns="0" rIns="0" bIns="0" rtlCol="0" anchor="t">
            <a:spAutoFit/>
          </a:bodyPr>
          <a:lstStyle/>
          <a:p>
            <a:pPr marL="0" indent="0" algn="l">
              <a:buNone/>
            </a:pPr>
            <a:r>
              <a:rPr lang="en-US" sz="2200" dirty="0">
                <a:solidFill>
                  <a:srgbClr val="D96C4A">
                    <a:alpha val="30000"/>
                  </a:srgbClr>
                </a:solidFill>
                <a:latin typeface="Playfair Display Bold" pitchFamily="34" charset="0"/>
                <a:ea typeface="Playfair Display Bold" pitchFamily="34" charset="-122"/>
                <a:cs typeface="Playfair Display Bold" pitchFamily="34" charset="-120"/>
              </a:rPr>
              <a:t>RQ</a:t>
            </a: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1</a:t>
            </a:r>
            <a:endParaRPr lang="en-US" sz="2600" dirty="0"/>
          </a:p>
        </p:txBody>
      </p:sp>
      <p:sp>
        <p:nvSpPr>
          <p:cNvPr id="24" name="Text 13">
            <a:extLst>
              <a:ext uri="{FF2B5EF4-FFF2-40B4-BE49-F238E27FC236}">
                <a16:creationId xmlns:a16="http://schemas.microsoft.com/office/drawing/2014/main" id="{AC7B2CFD-C3F5-7C2A-5874-7605D1526EE7}"/>
              </a:ext>
            </a:extLst>
          </p:cNvPr>
          <p:cNvSpPr/>
          <p:nvPr/>
        </p:nvSpPr>
        <p:spPr>
          <a:xfrm>
            <a:off x="3616337" y="4260298"/>
            <a:ext cx="2127792" cy="461665"/>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What components support transparency, reflection, skill evolution and lifelong learning?</a:t>
            </a:r>
            <a:endParaRPr lang="en-US" sz="1000" dirty="0"/>
          </a:p>
        </p:txBody>
      </p:sp>
      <p:sp>
        <p:nvSpPr>
          <p:cNvPr id="25" name="Text 12">
            <a:extLst>
              <a:ext uri="{FF2B5EF4-FFF2-40B4-BE49-F238E27FC236}">
                <a16:creationId xmlns:a16="http://schemas.microsoft.com/office/drawing/2014/main" id="{B955DF4F-31AF-5BC0-EC7B-CB0B8E5152D2}"/>
              </a:ext>
            </a:extLst>
          </p:cNvPr>
          <p:cNvSpPr/>
          <p:nvPr/>
        </p:nvSpPr>
        <p:spPr>
          <a:xfrm>
            <a:off x="3616336" y="3987821"/>
            <a:ext cx="2524116" cy="215444"/>
          </a:xfrm>
          <a:prstGeom prst="rect">
            <a:avLst/>
          </a:prstGeom>
          <a:noFill/>
          <a:ln/>
        </p:spPr>
        <p:txBody>
          <a:bodyPr wrap="square" lIns="0" tIns="0" rIns="0" bIns="0" rtlCol="0" anchor="t">
            <a:spAutoFit/>
          </a:bodyPr>
          <a:lstStyle/>
          <a:p>
            <a:r>
              <a:rPr lang="en-US" sz="1400" b="1" dirty="0">
                <a:solidFill>
                  <a:srgbClr val="1A3622"/>
                </a:solidFill>
                <a:latin typeface="Playfair Display Bold" pitchFamily="34" charset="0"/>
                <a:ea typeface="Playfair Display Bold" pitchFamily="34" charset="-122"/>
              </a:rPr>
              <a:t>Design</a:t>
            </a:r>
          </a:p>
        </p:txBody>
      </p:sp>
      <p:sp>
        <p:nvSpPr>
          <p:cNvPr id="26" name="Text 11">
            <a:extLst>
              <a:ext uri="{FF2B5EF4-FFF2-40B4-BE49-F238E27FC236}">
                <a16:creationId xmlns:a16="http://schemas.microsoft.com/office/drawing/2014/main" id="{D200E85F-7C6E-D634-9FB4-B5177E08149B}"/>
              </a:ext>
            </a:extLst>
          </p:cNvPr>
          <p:cNvSpPr/>
          <p:nvPr/>
        </p:nvSpPr>
        <p:spPr>
          <a:xfrm>
            <a:off x="3616336" y="3548978"/>
            <a:ext cx="1336675" cy="400110"/>
          </a:xfrm>
          <a:prstGeom prst="rect">
            <a:avLst/>
          </a:prstGeom>
          <a:noFill/>
          <a:ln/>
        </p:spPr>
        <p:txBody>
          <a:bodyPr wrap="square" lIns="0" tIns="0" rIns="0" bIns="0" rtlCol="0" anchor="t">
            <a:spAutoFit/>
          </a:bodyPr>
          <a:lstStyle/>
          <a:p>
            <a:pPr marL="0" indent="0" algn="l">
              <a:buNone/>
            </a:pPr>
            <a:r>
              <a:rPr lang="en-US" sz="2200" dirty="0">
                <a:solidFill>
                  <a:srgbClr val="D96C4A">
                    <a:alpha val="30000"/>
                  </a:srgbClr>
                </a:solidFill>
                <a:latin typeface="Playfair Display Bold" pitchFamily="34" charset="0"/>
                <a:ea typeface="Playfair Display Bold" pitchFamily="34" charset="-122"/>
                <a:cs typeface="Playfair Display Bold" pitchFamily="34" charset="-120"/>
              </a:rPr>
              <a:t>RQ</a:t>
            </a: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2</a:t>
            </a:r>
            <a:endParaRPr lang="en-US" sz="2600" dirty="0"/>
          </a:p>
        </p:txBody>
      </p:sp>
      <p:sp>
        <p:nvSpPr>
          <p:cNvPr id="27" name="Text 13">
            <a:extLst>
              <a:ext uri="{FF2B5EF4-FFF2-40B4-BE49-F238E27FC236}">
                <a16:creationId xmlns:a16="http://schemas.microsoft.com/office/drawing/2014/main" id="{B050B348-1DD6-B4AD-A841-4242F5C28625}"/>
              </a:ext>
            </a:extLst>
          </p:cNvPr>
          <p:cNvSpPr/>
          <p:nvPr/>
        </p:nvSpPr>
        <p:spPr>
          <a:xfrm>
            <a:off x="6480187" y="4260298"/>
            <a:ext cx="2127792" cy="461665"/>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How can universities and organizations operationalize feedback loops?</a:t>
            </a:r>
            <a:endParaRPr lang="en-US" sz="1000" dirty="0"/>
          </a:p>
        </p:txBody>
      </p:sp>
      <p:sp>
        <p:nvSpPr>
          <p:cNvPr id="28" name="Text 12">
            <a:extLst>
              <a:ext uri="{FF2B5EF4-FFF2-40B4-BE49-F238E27FC236}">
                <a16:creationId xmlns:a16="http://schemas.microsoft.com/office/drawing/2014/main" id="{88A196F5-3C52-9BA5-3D0B-B1375F1BC852}"/>
              </a:ext>
            </a:extLst>
          </p:cNvPr>
          <p:cNvSpPr/>
          <p:nvPr/>
        </p:nvSpPr>
        <p:spPr>
          <a:xfrm>
            <a:off x="6480186" y="3987821"/>
            <a:ext cx="2524116" cy="215444"/>
          </a:xfrm>
          <a:prstGeom prst="rect">
            <a:avLst/>
          </a:prstGeom>
          <a:noFill/>
          <a:ln/>
        </p:spPr>
        <p:txBody>
          <a:bodyPr wrap="square" lIns="0" tIns="0" rIns="0" bIns="0" rtlCol="0" anchor="t">
            <a:spAutoFit/>
          </a:bodyPr>
          <a:lstStyle/>
          <a:p>
            <a:r>
              <a:rPr lang="en-US" sz="1400" b="1" dirty="0">
                <a:solidFill>
                  <a:srgbClr val="1A3622"/>
                </a:solidFill>
                <a:latin typeface="Playfair Display Bold" pitchFamily="34" charset="0"/>
                <a:ea typeface="Playfair Display Bold" pitchFamily="34" charset="-122"/>
              </a:rPr>
              <a:t>Implementation</a:t>
            </a:r>
          </a:p>
        </p:txBody>
      </p:sp>
      <p:sp>
        <p:nvSpPr>
          <p:cNvPr id="29" name="Text 11">
            <a:extLst>
              <a:ext uri="{FF2B5EF4-FFF2-40B4-BE49-F238E27FC236}">
                <a16:creationId xmlns:a16="http://schemas.microsoft.com/office/drawing/2014/main" id="{C58CD556-99EC-E485-02F3-FCFF165CC98D}"/>
              </a:ext>
            </a:extLst>
          </p:cNvPr>
          <p:cNvSpPr/>
          <p:nvPr/>
        </p:nvSpPr>
        <p:spPr>
          <a:xfrm>
            <a:off x="6480186" y="3548978"/>
            <a:ext cx="1336675" cy="400110"/>
          </a:xfrm>
          <a:prstGeom prst="rect">
            <a:avLst/>
          </a:prstGeom>
          <a:noFill/>
          <a:ln/>
        </p:spPr>
        <p:txBody>
          <a:bodyPr wrap="square" lIns="0" tIns="0" rIns="0" bIns="0" rtlCol="0" anchor="t">
            <a:spAutoFit/>
          </a:bodyPr>
          <a:lstStyle/>
          <a:p>
            <a:pPr marL="0" indent="0" algn="l">
              <a:buNone/>
            </a:pPr>
            <a:r>
              <a:rPr lang="en-US" sz="2200" dirty="0">
                <a:solidFill>
                  <a:srgbClr val="D96C4A">
                    <a:alpha val="30000"/>
                  </a:srgbClr>
                </a:solidFill>
                <a:latin typeface="Playfair Display Bold" pitchFamily="34" charset="0"/>
                <a:ea typeface="Playfair Display Bold" pitchFamily="34" charset="-122"/>
                <a:cs typeface="Playfair Display Bold" pitchFamily="34" charset="-120"/>
              </a:rPr>
              <a:t>RQ</a:t>
            </a: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3</a:t>
            </a:r>
            <a:endParaRPr lang="en-US" sz="2600" dirty="0"/>
          </a:p>
        </p:txBody>
      </p:sp>
      <p:sp>
        <p:nvSpPr>
          <p:cNvPr id="31" name="TextBox 30">
            <a:extLst>
              <a:ext uri="{FF2B5EF4-FFF2-40B4-BE49-F238E27FC236}">
                <a16:creationId xmlns:a16="http://schemas.microsoft.com/office/drawing/2014/main" id="{099C4EA9-DC3A-E618-B4A3-0B950627E141}"/>
              </a:ext>
            </a:extLst>
          </p:cNvPr>
          <p:cNvSpPr txBox="1"/>
          <p:nvPr/>
        </p:nvSpPr>
        <p:spPr>
          <a:xfrm>
            <a:off x="185738" y="128144"/>
            <a:ext cx="4572000" cy="369332"/>
          </a:xfrm>
          <a:prstGeom prst="rect">
            <a:avLst/>
          </a:prstGeom>
          <a:noFill/>
        </p:spPr>
        <p:txBody>
          <a:bodyPr wrap="square">
            <a:spAutoFit/>
          </a:bodyPr>
          <a:lstStyle/>
          <a:p>
            <a:pPr marL="0" indent="0" algn="l">
              <a:buNone/>
            </a:pPr>
            <a:r>
              <a:rPr lang="en-US" sz="1800" b="1" dirty="0">
                <a:solidFill>
                  <a:srgbClr val="1A3622"/>
                </a:solidFill>
                <a:latin typeface="Playfair Display Bold" pitchFamily="34" charset="0"/>
                <a:ea typeface="Playfair Display Bold" pitchFamily="34" charset="-122"/>
                <a:cs typeface="Playfair Display Bold" pitchFamily="34" charset="-120"/>
              </a:rPr>
              <a:t>02. Research problem and Aim</a:t>
            </a:r>
            <a:endParaRPr lang="en-US" sz="1800" dirty="0"/>
          </a:p>
        </p:txBody>
      </p:sp>
      <p:sp>
        <p:nvSpPr>
          <p:cNvPr id="12" name="Shape 6"/>
          <p:cNvSpPr/>
          <p:nvPr/>
        </p:nvSpPr>
        <p:spPr>
          <a:xfrm>
            <a:off x="512948" y="2516233"/>
            <a:ext cx="8136035" cy="785768"/>
          </a:xfrm>
          <a:prstGeom prst="rect">
            <a:avLst/>
          </a:prstGeom>
          <a:solidFill>
            <a:srgbClr val="1A3622">
              <a:alpha val="3000"/>
            </a:srgbClr>
          </a:solidFill>
          <a:ln/>
        </p:spPr>
        <p:txBody>
          <a:bodyPr/>
          <a:lstStyle/>
          <a:p>
            <a:endParaRPr lang="en-SK"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 y="57150"/>
            <a:ext cx="8863826" cy="5049015"/>
          </a:xfrm>
          <a:prstGeom prst="rect">
            <a:avLst/>
          </a:prstGeom>
        </p:spPr>
      </p:pic>
      <p:sp>
        <p:nvSpPr>
          <p:cNvPr id="3" name="Shape 0"/>
          <p:cNvSpPr/>
          <p:nvPr/>
        </p:nvSpPr>
        <p:spPr>
          <a:xfrm>
            <a:off x="57150" y="57150"/>
            <a:ext cx="9029700" cy="5029200"/>
          </a:xfrm>
          <a:prstGeom prst="rect">
            <a:avLst/>
          </a:prstGeom>
          <a:solidFill>
            <a:srgbClr val="FFFFFF"/>
          </a:solidFill>
          <a:ln/>
        </p:spPr>
        <p:txBody>
          <a:bodyPr/>
          <a:lstStyle/>
          <a:p>
            <a:endParaRPr lang="en-SK"/>
          </a:p>
        </p:txBody>
      </p:sp>
      <p:pic>
        <p:nvPicPr>
          <p:cNvPr id="5" name="Image 1" descr="preencoded.png"/>
          <p:cNvPicPr>
            <a:picLocks noChangeAspect="1"/>
          </p:cNvPicPr>
          <p:nvPr/>
        </p:nvPicPr>
        <p:blipFill>
          <a:blip r:embed="rId4"/>
          <a:stretch>
            <a:fillRect/>
          </a:stretch>
        </p:blipFill>
        <p:spPr>
          <a:xfrm>
            <a:off x="1462010" y="1333372"/>
            <a:ext cx="290245" cy="232195"/>
          </a:xfrm>
          <a:prstGeom prst="rect">
            <a:avLst/>
          </a:prstGeom>
        </p:spPr>
      </p:pic>
      <p:sp>
        <p:nvSpPr>
          <p:cNvPr id="6" name="Text 2"/>
          <p:cNvSpPr/>
          <p:nvPr/>
        </p:nvSpPr>
        <p:spPr>
          <a:xfrm>
            <a:off x="1866028" y="1368298"/>
            <a:ext cx="1814086" cy="215444"/>
          </a:xfrm>
          <a:prstGeom prst="rect">
            <a:avLst/>
          </a:prstGeom>
          <a:noFill/>
          <a:ln/>
        </p:spPr>
        <p:txBody>
          <a:bodyPr wrap="square" lIns="0" tIns="0" rIns="0" bIns="0" rtlCol="0" anchor="t">
            <a:spAutoFit/>
          </a:bodyPr>
          <a:lstStyle/>
          <a:p>
            <a:pPr marL="0" indent="0" algn="l">
              <a:buNone/>
            </a:pPr>
            <a:r>
              <a:rPr lang="en-US" sz="1400" b="1" dirty="0">
                <a:solidFill>
                  <a:srgbClr val="1A3622"/>
                </a:solidFill>
                <a:latin typeface="Playfair Display Bold" pitchFamily="34" charset="0"/>
                <a:ea typeface="Playfair Display Bold" pitchFamily="34" charset="-122"/>
                <a:cs typeface="Playfair Display Bold" pitchFamily="34" charset="-120"/>
              </a:rPr>
              <a:t>Human-Centered AI</a:t>
            </a:r>
            <a:endParaRPr lang="en-US" sz="1400" dirty="0"/>
          </a:p>
        </p:txBody>
      </p:sp>
      <p:sp>
        <p:nvSpPr>
          <p:cNvPr id="7" name="Text 3"/>
          <p:cNvSpPr/>
          <p:nvPr/>
        </p:nvSpPr>
        <p:spPr>
          <a:xfrm>
            <a:off x="1455660" y="1837612"/>
            <a:ext cx="2771775" cy="307777"/>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Transparency, explainability, accountability, empowerment and human control.</a:t>
            </a:r>
            <a:endParaRPr lang="en-US" sz="1000" dirty="0"/>
          </a:p>
        </p:txBody>
      </p:sp>
      <p:pic>
        <p:nvPicPr>
          <p:cNvPr id="8" name="Image 2" descr="preencoded.png"/>
          <p:cNvPicPr>
            <a:picLocks noChangeAspect="1"/>
          </p:cNvPicPr>
          <p:nvPr/>
        </p:nvPicPr>
        <p:blipFill>
          <a:blip r:embed="rId5"/>
          <a:stretch>
            <a:fillRect/>
          </a:stretch>
        </p:blipFill>
        <p:spPr>
          <a:xfrm>
            <a:off x="4613197" y="1352423"/>
            <a:ext cx="290245" cy="232196"/>
          </a:xfrm>
          <a:prstGeom prst="rect">
            <a:avLst/>
          </a:prstGeom>
        </p:spPr>
      </p:pic>
      <p:sp>
        <p:nvSpPr>
          <p:cNvPr id="9" name="Text 4"/>
          <p:cNvSpPr/>
          <p:nvPr/>
        </p:nvSpPr>
        <p:spPr>
          <a:xfrm>
            <a:off x="4998166" y="1361948"/>
            <a:ext cx="2155398" cy="215444"/>
          </a:xfrm>
          <a:prstGeom prst="rect">
            <a:avLst/>
          </a:prstGeom>
          <a:noFill/>
          <a:ln/>
        </p:spPr>
        <p:txBody>
          <a:bodyPr wrap="square" lIns="0" tIns="0" rIns="0" bIns="0" rtlCol="0" anchor="t">
            <a:spAutoFit/>
          </a:bodyPr>
          <a:lstStyle/>
          <a:p>
            <a:pPr marL="0" indent="0" algn="l">
              <a:buNone/>
            </a:pPr>
            <a:r>
              <a:rPr lang="en-US" sz="1400" b="1" dirty="0">
                <a:solidFill>
                  <a:srgbClr val="1A3622"/>
                </a:solidFill>
                <a:latin typeface="Playfair Display Bold" pitchFamily="34" charset="0"/>
                <a:ea typeface="Playfair Display Bold" pitchFamily="34" charset="-122"/>
                <a:cs typeface="Playfair Display Bold" pitchFamily="34" charset="-120"/>
              </a:rPr>
              <a:t>AI-Augmented Learning</a:t>
            </a:r>
            <a:endParaRPr lang="en-US" sz="1400" dirty="0"/>
          </a:p>
        </p:txBody>
      </p:sp>
      <p:sp>
        <p:nvSpPr>
          <p:cNvPr id="10" name="Text 5"/>
          <p:cNvSpPr/>
          <p:nvPr/>
        </p:nvSpPr>
        <p:spPr>
          <a:xfrm>
            <a:off x="4676697" y="1837612"/>
            <a:ext cx="2771775" cy="307777"/>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Adaptive learning, learning analytics, intelligent tutoring and simulation.</a:t>
            </a:r>
            <a:endParaRPr lang="en-US" sz="1000" dirty="0"/>
          </a:p>
        </p:txBody>
      </p:sp>
      <p:pic>
        <p:nvPicPr>
          <p:cNvPr id="11" name="Image 3" descr="preencoded.png"/>
          <p:cNvPicPr>
            <a:picLocks noChangeAspect="1"/>
          </p:cNvPicPr>
          <p:nvPr/>
        </p:nvPicPr>
        <p:blipFill>
          <a:blip r:embed="rId6"/>
          <a:stretch>
            <a:fillRect/>
          </a:stretch>
        </p:blipFill>
        <p:spPr>
          <a:xfrm>
            <a:off x="1474709" y="2730787"/>
            <a:ext cx="277546" cy="277546"/>
          </a:xfrm>
          <a:prstGeom prst="rect">
            <a:avLst/>
          </a:prstGeom>
        </p:spPr>
      </p:pic>
      <p:sp>
        <p:nvSpPr>
          <p:cNvPr id="12" name="Text 6"/>
          <p:cNvSpPr/>
          <p:nvPr/>
        </p:nvSpPr>
        <p:spPr>
          <a:xfrm>
            <a:off x="1848565" y="2765713"/>
            <a:ext cx="2335223" cy="215444"/>
          </a:xfrm>
          <a:prstGeom prst="rect">
            <a:avLst/>
          </a:prstGeom>
          <a:noFill/>
          <a:ln/>
        </p:spPr>
        <p:txBody>
          <a:bodyPr wrap="square" lIns="0" tIns="0" rIns="0" bIns="0" rtlCol="0" anchor="t">
            <a:spAutoFit/>
          </a:bodyPr>
          <a:lstStyle/>
          <a:p>
            <a:pPr marL="0" indent="0" algn="l">
              <a:buNone/>
            </a:pPr>
            <a:r>
              <a:rPr lang="en-US" sz="1400" b="1" dirty="0">
                <a:solidFill>
                  <a:srgbClr val="1A3622"/>
                </a:solidFill>
                <a:latin typeface="Playfair Display Bold" pitchFamily="34" charset="0"/>
                <a:ea typeface="Playfair Display Bold" pitchFamily="34" charset="-122"/>
                <a:cs typeface="Playfair Display Bold" pitchFamily="34" charset="-120"/>
              </a:rPr>
              <a:t>Workplace Learning &amp; BMP</a:t>
            </a:r>
            <a:endParaRPr lang="en-US" sz="1400" dirty="0"/>
          </a:p>
        </p:txBody>
      </p:sp>
      <p:sp>
        <p:nvSpPr>
          <p:cNvPr id="13" name="Text 7"/>
          <p:cNvSpPr/>
          <p:nvPr/>
        </p:nvSpPr>
        <p:spPr>
          <a:xfrm>
            <a:off x="1481060" y="3298527"/>
            <a:ext cx="2771775" cy="307777"/>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Learning embedded in business processes, monitoring, feedback and optimization.</a:t>
            </a:r>
            <a:endParaRPr lang="en-US" sz="1000" dirty="0"/>
          </a:p>
        </p:txBody>
      </p:sp>
      <p:pic>
        <p:nvPicPr>
          <p:cNvPr id="14" name="Image 4" descr="preencoded.png"/>
          <p:cNvPicPr>
            <a:picLocks noChangeAspect="1"/>
          </p:cNvPicPr>
          <p:nvPr/>
        </p:nvPicPr>
        <p:blipFill>
          <a:blip r:embed="rId7"/>
          <a:stretch>
            <a:fillRect/>
          </a:stretch>
        </p:blipFill>
        <p:spPr>
          <a:xfrm>
            <a:off x="4600497" y="2730788"/>
            <a:ext cx="314373" cy="251498"/>
          </a:xfrm>
          <a:prstGeom prst="rect">
            <a:avLst/>
          </a:prstGeom>
        </p:spPr>
      </p:pic>
      <p:sp>
        <p:nvSpPr>
          <p:cNvPr id="15" name="Text 8"/>
          <p:cNvSpPr/>
          <p:nvPr/>
        </p:nvSpPr>
        <p:spPr>
          <a:xfrm>
            <a:off x="4998166" y="2765713"/>
            <a:ext cx="2450306" cy="184666"/>
          </a:xfrm>
          <a:prstGeom prst="rect">
            <a:avLst/>
          </a:prstGeom>
          <a:noFill/>
          <a:ln/>
        </p:spPr>
        <p:txBody>
          <a:bodyPr wrap="square" lIns="0" tIns="0" rIns="0" bIns="0" rtlCol="0" anchor="t">
            <a:spAutoFit/>
          </a:bodyPr>
          <a:lstStyle/>
          <a:p>
            <a:pPr marL="0" indent="0" algn="l">
              <a:buNone/>
            </a:pPr>
            <a:r>
              <a:rPr lang="en-US" sz="1200" b="1" dirty="0">
                <a:solidFill>
                  <a:srgbClr val="1A3622"/>
                </a:solidFill>
                <a:latin typeface="Playfair Display Bold" pitchFamily="34" charset="0"/>
                <a:ea typeface="Playfair Display Bold" pitchFamily="34" charset="-122"/>
                <a:cs typeface="Playfair Display Bold" pitchFamily="34" charset="-120"/>
              </a:rPr>
              <a:t>Emotional Intelligence</a:t>
            </a:r>
            <a:endParaRPr lang="en-US" sz="1200" dirty="0"/>
          </a:p>
        </p:txBody>
      </p:sp>
      <p:sp>
        <p:nvSpPr>
          <p:cNvPr id="16" name="Text 9"/>
          <p:cNvSpPr/>
          <p:nvPr/>
        </p:nvSpPr>
        <p:spPr>
          <a:xfrm>
            <a:off x="4676697" y="3311227"/>
            <a:ext cx="2771775" cy="307777"/>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Trust, reflection, communication and responsible human-AI interaction.</a:t>
            </a:r>
            <a:endParaRPr lang="en-US" sz="1000" dirty="0"/>
          </a:p>
        </p:txBody>
      </p:sp>
      <p:sp>
        <p:nvSpPr>
          <p:cNvPr id="18" name="TextBox 17">
            <a:extLst>
              <a:ext uri="{FF2B5EF4-FFF2-40B4-BE49-F238E27FC236}">
                <a16:creationId xmlns:a16="http://schemas.microsoft.com/office/drawing/2014/main" id="{FA2189D1-A2E3-AC67-458B-882FE44B4DF8}"/>
              </a:ext>
            </a:extLst>
          </p:cNvPr>
          <p:cNvSpPr txBox="1"/>
          <p:nvPr/>
        </p:nvSpPr>
        <p:spPr>
          <a:xfrm>
            <a:off x="298450" y="325126"/>
            <a:ext cx="4572000" cy="369332"/>
          </a:xfrm>
          <a:prstGeom prst="rect">
            <a:avLst/>
          </a:prstGeom>
          <a:noFill/>
        </p:spPr>
        <p:txBody>
          <a:bodyPr wrap="square">
            <a:spAutoFit/>
          </a:bodyPr>
          <a:lstStyle/>
          <a:p>
            <a:r>
              <a:rPr lang="en-US" sz="1800" b="1" dirty="0">
                <a:solidFill>
                  <a:srgbClr val="1A3622"/>
                </a:solidFill>
                <a:latin typeface="Playfair Display Bold" pitchFamily="34" charset="0"/>
                <a:ea typeface="Playfair Display Bold" pitchFamily="34" charset="-122"/>
                <a:cs typeface="Playfair Display Bold" pitchFamily="34" charset="-120"/>
              </a:rPr>
              <a:t>03. Conceptual </a:t>
            </a:r>
            <a:r>
              <a:rPr lang="en-US" b="1" dirty="0">
                <a:solidFill>
                  <a:srgbClr val="1A3622"/>
                </a:solidFill>
                <a:latin typeface="Playfair Display Bold" pitchFamily="34" charset="0"/>
                <a:ea typeface="Playfair Display Bold" pitchFamily="34" charset="-122"/>
                <a:cs typeface="Playfair Display Bold" pitchFamily="34" charset="-120"/>
              </a:rPr>
              <a:t>Foundation</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60C5D6C9-9A2A-CDED-8BAA-0D36D3D5AE2F}"/>
              </a:ext>
            </a:extLst>
          </p:cNvPr>
          <p:cNvPicPr>
            <a:picLocks noChangeAspect="1"/>
          </p:cNvPicPr>
          <p:nvPr/>
        </p:nvPicPr>
        <p:blipFill>
          <a:blip r:embed="rId3"/>
          <a:stretch>
            <a:fillRect/>
          </a:stretch>
        </p:blipFill>
        <p:spPr>
          <a:xfrm>
            <a:off x="5950475" y="2770003"/>
            <a:ext cx="475923" cy="475923"/>
          </a:xfrm>
          <a:prstGeom prst="rect">
            <a:avLst/>
          </a:prstGeom>
        </p:spPr>
      </p:pic>
      <p:sp>
        <p:nvSpPr>
          <p:cNvPr id="4" name="Text 1"/>
          <p:cNvSpPr/>
          <p:nvPr/>
        </p:nvSpPr>
        <p:spPr>
          <a:xfrm>
            <a:off x="878681" y="1169352"/>
            <a:ext cx="7386638" cy="1440135"/>
          </a:xfrm>
          <a:prstGeom prst="rect">
            <a:avLst/>
          </a:prstGeom>
          <a:noFill/>
          <a:ln/>
        </p:spPr>
        <p:txBody>
          <a:bodyPr wrap="square" lIns="255143" tIns="0" rIns="255143" bIns="0" rtlCol="0" anchor="t">
            <a:spAutoFit/>
          </a:bodyPr>
          <a:lstStyle/>
          <a:p>
            <a:pPr marL="0" indent="0" algn="ctr">
              <a:lnSpc>
                <a:spcPct val="112000"/>
              </a:lnSpc>
              <a:buNone/>
            </a:pPr>
            <a:r>
              <a:rPr lang="en-US" sz="1900" i="1" dirty="0">
                <a:solidFill>
                  <a:srgbClr val="1A3622"/>
                </a:solidFill>
                <a:latin typeface="Playfair Display" pitchFamily="34" charset="0"/>
                <a:ea typeface="Playfair Display" pitchFamily="34" charset="-122"/>
                <a:cs typeface="Playfair Display" pitchFamily="34" charset="-120"/>
              </a:rPr>
              <a:t>"A Sustainable Learning Ecosystem is a socio-technical system where people, AI, and processes co-evolve through continuous feedback loops to ensure resilient professional growth."</a:t>
            </a:r>
            <a:endParaRPr lang="en-US" sz="1900" dirty="0"/>
          </a:p>
        </p:txBody>
      </p:sp>
      <p:sp>
        <p:nvSpPr>
          <p:cNvPr id="6" name="Shape 3"/>
          <p:cNvSpPr/>
          <p:nvPr/>
        </p:nvSpPr>
        <p:spPr>
          <a:xfrm>
            <a:off x="314324" y="2581776"/>
            <a:ext cx="8414039" cy="45719"/>
          </a:xfrm>
          <a:prstGeom prst="rect">
            <a:avLst/>
          </a:prstGeom>
          <a:solidFill>
            <a:srgbClr val="E8EBE9"/>
          </a:solidFill>
          <a:ln/>
        </p:spPr>
        <p:txBody>
          <a:bodyPr/>
          <a:lstStyle/>
          <a:p>
            <a:endParaRPr lang="en-SK"/>
          </a:p>
        </p:txBody>
      </p:sp>
      <p:pic>
        <p:nvPicPr>
          <p:cNvPr id="7" name="Image 1" descr="preencoded.png"/>
          <p:cNvPicPr>
            <a:picLocks noChangeAspect="1"/>
          </p:cNvPicPr>
          <p:nvPr/>
        </p:nvPicPr>
        <p:blipFill>
          <a:blip r:embed="rId4"/>
          <a:stretch>
            <a:fillRect/>
          </a:stretch>
        </p:blipFill>
        <p:spPr>
          <a:xfrm>
            <a:off x="911369" y="2867961"/>
            <a:ext cx="200025" cy="200025"/>
          </a:xfrm>
          <a:prstGeom prst="rect">
            <a:avLst/>
          </a:prstGeom>
        </p:spPr>
      </p:pic>
      <p:sp>
        <p:nvSpPr>
          <p:cNvPr id="8" name="Text 4"/>
          <p:cNvSpPr/>
          <p:nvPr/>
        </p:nvSpPr>
        <p:spPr>
          <a:xfrm>
            <a:off x="182706" y="3296586"/>
            <a:ext cx="1657350" cy="215444"/>
          </a:xfrm>
          <a:prstGeom prst="rect">
            <a:avLst/>
          </a:prstGeom>
          <a:noFill/>
          <a:ln/>
        </p:spPr>
        <p:txBody>
          <a:bodyPr wrap="square" lIns="0" tIns="0" rIns="0" bIns="0" rtlCol="0" anchor="t">
            <a:spAutoFit/>
          </a:bodyPr>
          <a:lstStyle/>
          <a:p>
            <a:pPr marL="0" indent="0" algn="ctr">
              <a:buNone/>
            </a:pPr>
            <a:r>
              <a:rPr lang="en-US" sz="1400" b="1" dirty="0">
                <a:solidFill>
                  <a:srgbClr val="1A3622"/>
                </a:solidFill>
                <a:latin typeface="Playfair Display Bold" pitchFamily="34" charset="0"/>
                <a:ea typeface="Playfair Display Bold" pitchFamily="34" charset="-122"/>
                <a:cs typeface="Playfair Display Bold" pitchFamily="34" charset="-120"/>
              </a:rPr>
              <a:t>Adaptive</a:t>
            </a:r>
            <a:endParaRPr lang="en-US" sz="1400" dirty="0"/>
          </a:p>
        </p:txBody>
      </p:sp>
      <p:sp>
        <p:nvSpPr>
          <p:cNvPr id="9" name="Text 5"/>
          <p:cNvSpPr/>
          <p:nvPr/>
        </p:nvSpPr>
        <p:spPr>
          <a:xfrm>
            <a:off x="239856" y="3562690"/>
            <a:ext cx="1543050" cy="680186"/>
          </a:xfrm>
          <a:prstGeom prst="rect">
            <a:avLst/>
          </a:prstGeom>
          <a:noFill/>
          <a:ln/>
        </p:spPr>
        <p:txBody>
          <a:bodyPr wrap="square" lIns="0" tIns="0" rIns="0" bIns="0" rtlCol="0" anchor="t">
            <a:spAutoFit/>
          </a:bodyPr>
          <a:lstStyle/>
          <a:p>
            <a:pPr algn="ctr">
              <a:lnSpc>
                <a:spcPct val="112000"/>
              </a:lnSpc>
            </a:pPr>
            <a:r>
              <a:rPr lang="en-US" sz="1000" dirty="0">
                <a:solidFill>
                  <a:srgbClr val="4A5D4E"/>
                </a:solidFill>
                <a:latin typeface="Inter" pitchFamily="34" charset="0"/>
                <a:ea typeface="Inter" pitchFamily="34" charset="-122"/>
              </a:rPr>
              <a:t>Learners and AI systems adjust to new knowledge needs.</a:t>
            </a:r>
          </a:p>
          <a:p>
            <a:pPr marL="0" indent="0" algn="ctr">
              <a:lnSpc>
                <a:spcPct val="112000"/>
              </a:lnSpc>
              <a:buNone/>
            </a:pPr>
            <a:endParaRPr lang="en-US" sz="1000" dirty="0"/>
          </a:p>
        </p:txBody>
      </p:sp>
      <p:pic>
        <p:nvPicPr>
          <p:cNvPr id="10" name="Image 2" descr="preencoded.png"/>
          <p:cNvPicPr>
            <a:picLocks noChangeAspect="1"/>
          </p:cNvPicPr>
          <p:nvPr/>
        </p:nvPicPr>
        <p:blipFill>
          <a:blip r:embed="rId5"/>
          <a:stretch>
            <a:fillRect/>
          </a:stretch>
        </p:blipFill>
        <p:spPr>
          <a:xfrm>
            <a:off x="2687456" y="2867961"/>
            <a:ext cx="250031" cy="200025"/>
          </a:xfrm>
          <a:prstGeom prst="rect">
            <a:avLst/>
          </a:prstGeom>
        </p:spPr>
      </p:pic>
      <p:sp>
        <p:nvSpPr>
          <p:cNvPr id="11" name="Text 6"/>
          <p:cNvSpPr/>
          <p:nvPr/>
        </p:nvSpPr>
        <p:spPr>
          <a:xfrm>
            <a:off x="1983797" y="3296586"/>
            <a:ext cx="1657350" cy="215444"/>
          </a:xfrm>
          <a:prstGeom prst="rect">
            <a:avLst/>
          </a:prstGeom>
          <a:noFill/>
          <a:ln/>
        </p:spPr>
        <p:txBody>
          <a:bodyPr wrap="square" lIns="0" tIns="0" rIns="0" bIns="0" rtlCol="0" anchor="t">
            <a:spAutoFit/>
          </a:bodyPr>
          <a:lstStyle/>
          <a:p>
            <a:pPr marL="0" indent="0" algn="ctr">
              <a:buNone/>
            </a:pPr>
            <a:r>
              <a:rPr lang="en-US" sz="1400" b="1" dirty="0">
                <a:solidFill>
                  <a:srgbClr val="1A3622"/>
                </a:solidFill>
                <a:latin typeface="Playfair Display Bold" pitchFamily="34" charset="0"/>
                <a:ea typeface="Playfair Display Bold" pitchFamily="34" charset="-122"/>
                <a:cs typeface="Playfair Display Bold" pitchFamily="34" charset="-120"/>
              </a:rPr>
              <a:t>Embedded</a:t>
            </a:r>
            <a:endParaRPr lang="en-US" sz="1400" dirty="0"/>
          </a:p>
        </p:txBody>
      </p:sp>
      <p:sp>
        <p:nvSpPr>
          <p:cNvPr id="12" name="Text 7"/>
          <p:cNvSpPr/>
          <p:nvPr/>
        </p:nvSpPr>
        <p:spPr>
          <a:xfrm>
            <a:off x="2040947" y="3562690"/>
            <a:ext cx="1543050" cy="680186"/>
          </a:xfrm>
          <a:prstGeom prst="rect">
            <a:avLst/>
          </a:prstGeom>
          <a:noFill/>
          <a:ln/>
        </p:spPr>
        <p:txBody>
          <a:bodyPr wrap="square" lIns="0" tIns="0" rIns="0" bIns="0" rtlCol="0" anchor="t">
            <a:spAutoFit/>
          </a:bodyPr>
          <a:lstStyle/>
          <a:p>
            <a:pPr algn="ctr">
              <a:lnSpc>
                <a:spcPct val="112000"/>
              </a:lnSpc>
            </a:pPr>
            <a:r>
              <a:rPr lang="en-US" sz="1000" dirty="0">
                <a:solidFill>
                  <a:srgbClr val="4A5D4E"/>
                </a:solidFill>
                <a:latin typeface="Inter" pitchFamily="34" charset="0"/>
                <a:ea typeface="Inter" pitchFamily="34" charset="-122"/>
              </a:rPr>
              <a:t>Learning takes place inside workflows, not only in classrooms.</a:t>
            </a:r>
          </a:p>
          <a:p>
            <a:pPr marL="0" indent="0" algn="ctr">
              <a:lnSpc>
                <a:spcPct val="112000"/>
              </a:lnSpc>
              <a:buNone/>
            </a:pPr>
            <a:endParaRPr lang="en-US" sz="1000" dirty="0"/>
          </a:p>
        </p:txBody>
      </p:sp>
      <p:pic>
        <p:nvPicPr>
          <p:cNvPr id="13" name="Image 3" descr="preencoded.png"/>
          <p:cNvPicPr>
            <a:picLocks noChangeAspect="1"/>
          </p:cNvPicPr>
          <p:nvPr/>
        </p:nvPicPr>
        <p:blipFill>
          <a:blip r:embed="rId6"/>
          <a:stretch>
            <a:fillRect/>
          </a:stretch>
        </p:blipFill>
        <p:spPr>
          <a:xfrm>
            <a:off x="4495474" y="2867961"/>
            <a:ext cx="250031" cy="200025"/>
          </a:xfrm>
          <a:prstGeom prst="rect">
            <a:avLst/>
          </a:prstGeom>
        </p:spPr>
      </p:pic>
      <p:sp>
        <p:nvSpPr>
          <p:cNvPr id="14" name="Text 8"/>
          <p:cNvSpPr/>
          <p:nvPr/>
        </p:nvSpPr>
        <p:spPr>
          <a:xfrm>
            <a:off x="3791815" y="3296586"/>
            <a:ext cx="1657350" cy="215444"/>
          </a:xfrm>
          <a:prstGeom prst="rect">
            <a:avLst/>
          </a:prstGeom>
          <a:noFill/>
          <a:ln/>
        </p:spPr>
        <p:txBody>
          <a:bodyPr wrap="square" lIns="0" tIns="0" rIns="0" bIns="0" rtlCol="0" anchor="t">
            <a:spAutoFit/>
          </a:bodyPr>
          <a:lstStyle/>
          <a:p>
            <a:pPr marL="0" indent="0" algn="ctr">
              <a:buNone/>
            </a:pPr>
            <a:r>
              <a:rPr lang="en-US" sz="1400" b="1" dirty="0">
                <a:solidFill>
                  <a:srgbClr val="1A3622"/>
                </a:solidFill>
                <a:latin typeface="Playfair Display Bold" pitchFamily="34" charset="0"/>
                <a:ea typeface="Playfair Display Bold" pitchFamily="34" charset="-122"/>
                <a:cs typeface="Playfair Display Bold" pitchFamily="34" charset="-120"/>
              </a:rPr>
              <a:t>Human-Centered</a:t>
            </a:r>
            <a:endParaRPr lang="en-US" sz="1400" dirty="0"/>
          </a:p>
        </p:txBody>
      </p:sp>
      <p:sp>
        <p:nvSpPr>
          <p:cNvPr id="15" name="Text 9"/>
          <p:cNvSpPr/>
          <p:nvPr/>
        </p:nvSpPr>
        <p:spPr>
          <a:xfrm>
            <a:off x="3848965" y="3562690"/>
            <a:ext cx="1543050" cy="680186"/>
          </a:xfrm>
          <a:prstGeom prst="rect">
            <a:avLst/>
          </a:prstGeom>
          <a:noFill/>
          <a:ln/>
        </p:spPr>
        <p:txBody>
          <a:bodyPr wrap="square" lIns="0" tIns="0" rIns="0" bIns="0" rtlCol="0" anchor="t">
            <a:spAutoFit/>
          </a:bodyPr>
          <a:lstStyle/>
          <a:p>
            <a:pPr marL="0" indent="0" algn="ctr">
              <a:lnSpc>
                <a:spcPct val="112000"/>
              </a:lnSpc>
              <a:buNone/>
            </a:pPr>
            <a:r>
              <a:rPr lang="en-US" sz="1000" dirty="0">
                <a:solidFill>
                  <a:srgbClr val="4A5D4E"/>
                </a:solidFill>
                <a:latin typeface="Inter" pitchFamily="34" charset="0"/>
                <a:ea typeface="Inter" pitchFamily="34" charset="-122"/>
              </a:rPr>
              <a:t>AI supports understanding, autonomy and responsible decisions.</a:t>
            </a:r>
          </a:p>
          <a:p>
            <a:pPr marL="0" indent="0" algn="ctr">
              <a:lnSpc>
                <a:spcPct val="112000"/>
              </a:lnSpc>
              <a:buNone/>
            </a:pPr>
            <a:endParaRPr lang="en-US" sz="1000" dirty="0"/>
          </a:p>
        </p:txBody>
      </p:sp>
      <p:sp>
        <p:nvSpPr>
          <p:cNvPr id="17" name="Text 10"/>
          <p:cNvSpPr/>
          <p:nvPr/>
        </p:nvSpPr>
        <p:spPr>
          <a:xfrm>
            <a:off x="5551342" y="3296586"/>
            <a:ext cx="1657350" cy="215444"/>
          </a:xfrm>
          <a:prstGeom prst="rect">
            <a:avLst/>
          </a:prstGeom>
          <a:noFill/>
          <a:ln/>
        </p:spPr>
        <p:txBody>
          <a:bodyPr wrap="square" lIns="0" tIns="0" rIns="0" bIns="0" rtlCol="0" anchor="t">
            <a:spAutoFit/>
          </a:bodyPr>
          <a:lstStyle/>
          <a:p>
            <a:pPr algn="ctr"/>
            <a:r>
              <a:rPr lang="en-US" sz="1400" b="1" dirty="0">
                <a:solidFill>
                  <a:srgbClr val="1A3622"/>
                </a:solidFill>
                <a:latin typeface="Playfair Display Bold" pitchFamily="34" charset="0"/>
                <a:ea typeface="Playfair Display Bold" pitchFamily="34" charset="-122"/>
              </a:rPr>
              <a:t>Intergenerational</a:t>
            </a:r>
          </a:p>
        </p:txBody>
      </p:sp>
      <p:sp>
        <p:nvSpPr>
          <p:cNvPr id="18" name="Text 11"/>
          <p:cNvSpPr/>
          <p:nvPr/>
        </p:nvSpPr>
        <p:spPr>
          <a:xfrm>
            <a:off x="5608492" y="3562690"/>
            <a:ext cx="1543050" cy="680186"/>
          </a:xfrm>
          <a:prstGeom prst="rect">
            <a:avLst/>
          </a:prstGeom>
          <a:noFill/>
          <a:ln/>
        </p:spPr>
        <p:txBody>
          <a:bodyPr wrap="square" lIns="0" tIns="0" rIns="0" bIns="0" rtlCol="0" anchor="t">
            <a:spAutoFit/>
          </a:bodyPr>
          <a:lstStyle/>
          <a:p>
            <a:pPr algn="ctr">
              <a:lnSpc>
                <a:spcPct val="112000"/>
              </a:lnSpc>
            </a:pPr>
            <a:r>
              <a:rPr lang="en-US" sz="1000" dirty="0">
                <a:solidFill>
                  <a:srgbClr val="4A5D4E"/>
                </a:solidFill>
                <a:latin typeface="Inter" pitchFamily="34" charset="0"/>
                <a:ea typeface="Inter" pitchFamily="34" charset="-122"/>
              </a:rPr>
              <a:t>Generations exchange digital skills, judgment and experience.</a:t>
            </a:r>
          </a:p>
          <a:p>
            <a:pPr marL="0" indent="0" algn="ctr">
              <a:lnSpc>
                <a:spcPct val="112000"/>
              </a:lnSpc>
              <a:buNone/>
            </a:pPr>
            <a:endParaRPr lang="en-US" sz="1000" dirty="0"/>
          </a:p>
        </p:txBody>
      </p:sp>
      <p:sp>
        <p:nvSpPr>
          <p:cNvPr id="19" name="Shape 4">
            <a:extLst>
              <a:ext uri="{FF2B5EF4-FFF2-40B4-BE49-F238E27FC236}">
                <a16:creationId xmlns:a16="http://schemas.microsoft.com/office/drawing/2014/main" id="{A676BB71-09F9-E5BB-A4B5-091E78233A57}"/>
              </a:ext>
            </a:extLst>
          </p:cNvPr>
          <p:cNvSpPr/>
          <p:nvPr/>
        </p:nvSpPr>
        <p:spPr>
          <a:xfrm flipH="1">
            <a:off x="1205228" y="1183207"/>
            <a:ext cx="45720" cy="1106894"/>
          </a:xfrm>
          <a:prstGeom prst="rect">
            <a:avLst/>
          </a:prstGeom>
          <a:solidFill>
            <a:srgbClr val="D96C4A"/>
          </a:solidFill>
          <a:ln/>
        </p:spPr>
        <p:txBody>
          <a:bodyPr/>
          <a:lstStyle/>
          <a:p>
            <a:endParaRPr lang="en-SK"/>
          </a:p>
        </p:txBody>
      </p:sp>
      <p:sp>
        <p:nvSpPr>
          <p:cNvPr id="20" name="Shape 4">
            <a:extLst>
              <a:ext uri="{FF2B5EF4-FFF2-40B4-BE49-F238E27FC236}">
                <a16:creationId xmlns:a16="http://schemas.microsoft.com/office/drawing/2014/main" id="{D526208F-6995-A5C2-5F48-F248C6644EDB}"/>
              </a:ext>
            </a:extLst>
          </p:cNvPr>
          <p:cNvSpPr/>
          <p:nvPr/>
        </p:nvSpPr>
        <p:spPr>
          <a:xfrm flipH="1">
            <a:off x="7938768" y="1138757"/>
            <a:ext cx="45719" cy="1137489"/>
          </a:xfrm>
          <a:prstGeom prst="rect">
            <a:avLst/>
          </a:prstGeom>
          <a:solidFill>
            <a:srgbClr val="D96C4A"/>
          </a:solidFill>
          <a:ln/>
        </p:spPr>
        <p:txBody>
          <a:bodyPr/>
          <a:lstStyle/>
          <a:p>
            <a:endParaRPr lang="en-SK"/>
          </a:p>
        </p:txBody>
      </p:sp>
      <p:pic>
        <p:nvPicPr>
          <p:cNvPr id="21" name="Image 4" descr="preencoded.png">
            <a:extLst>
              <a:ext uri="{FF2B5EF4-FFF2-40B4-BE49-F238E27FC236}">
                <a16:creationId xmlns:a16="http://schemas.microsoft.com/office/drawing/2014/main" id="{7028CDA0-BDA0-F71A-21F4-1A806BEF73F5}"/>
              </a:ext>
            </a:extLst>
          </p:cNvPr>
          <p:cNvPicPr>
            <a:picLocks noChangeAspect="1"/>
          </p:cNvPicPr>
          <p:nvPr/>
        </p:nvPicPr>
        <p:blipFill>
          <a:blip r:embed="rId7"/>
          <a:stretch>
            <a:fillRect/>
          </a:stretch>
        </p:blipFill>
        <p:spPr>
          <a:xfrm>
            <a:off x="8014530" y="2847178"/>
            <a:ext cx="250031" cy="200025"/>
          </a:xfrm>
          <a:prstGeom prst="rect">
            <a:avLst/>
          </a:prstGeom>
        </p:spPr>
      </p:pic>
      <p:sp>
        <p:nvSpPr>
          <p:cNvPr id="22" name="Text 10">
            <a:extLst>
              <a:ext uri="{FF2B5EF4-FFF2-40B4-BE49-F238E27FC236}">
                <a16:creationId xmlns:a16="http://schemas.microsoft.com/office/drawing/2014/main" id="{AD507664-AC23-2D0D-051E-DC40911CA2A0}"/>
              </a:ext>
            </a:extLst>
          </p:cNvPr>
          <p:cNvSpPr/>
          <p:nvPr/>
        </p:nvSpPr>
        <p:spPr>
          <a:xfrm>
            <a:off x="7310871" y="3275803"/>
            <a:ext cx="1657350" cy="215444"/>
          </a:xfrm>
          <a:prstGeom prst="rect">
            <a:avLst/>
          </a:prstGeom>
          <a:noFill/>
          <a:ln/>
        </p:spPr>
        <p:txBody>
          <a:bodyPr wrap="square" lIns="0" tIns="0" rIns="0" bIns="0" rtlCol="0" anchor="t">
            <a:spAutoFit/>
          </a:bodyPr>
          <a:lstStyle/>
          <a:p>
            <a:pPr marL="0" indent="0" algn="ctr">
              <a:buNone/>
            </a:pPr>
            <a:r>
              <a:rPr lang="en-US" sz="1400" b="1" dirty="0">
                <a:solidFill>
                  <a:srgbClr val="1A3622"/>
                </a:solidFill>
                <a:latin typeface="Playfair Display Bold" pitchFamily="34" charset="0"/>
                <a:ea typeface="Playfair Display Bold" pitchFamily="34" charset="-122"/>
                <a:cs typeface="Playfair Display Bold" pitchFamily="34" charset="-120"/>
              </a:rPr>
              <a:t>Feedback-Driven</a:t>
            </a:r>
            <a:endParaRPr lang="en-US" sz="1400" dirty="0"/>
          </a:p>
        </p:txBody>
      </p:sp>
      <p:sp>
        <p:nvSpPr>
          <p:cNvPr id="23" name="Text 11">
            <a:extLst>
              <a:ext uri="{FF2B5EF4-FFF2-40B4-BE49-F238E27FC236}">
                <a16:creationId xmlns:a16="http://schemas.microsoft.com/office/drawing/2014/main" id="{33C19AC4-9D46-20DB-BFAF-32D7C3FBCBC7}"/>
              </a:ext>
            </a:extLst>
          </p:cNvPr>
          <p:cNvSpPr/>
          <p:nvPr/>
        </p:nvSpPr>
        <p:spPr>
          <a:xfrm>
            <a:off x="7368021" y="3541907"/>
            <a:ext cx="1543050" cy="507831"/>
          </a:xfrm>
          <a:prstGeom prst="rect">
            <a:avLst/>
          </a:prstGeom>
          <a:noFill/>
          <a:ln/>
        </p:spPr>
        <p:txBody>
          <a:bodyPr wrap="square" lIns="0" tIns="0" rIns="0" bIns="0" rtlCol="0" anchor="t">
            <a:spAutoFit/>
          </a:bodyPr>
          <a:lstStyle/>
          <a:p>
            <a:pPr algn="ctr">
              <a:lnSpc>
                <a:spcPct val="112000"/>
              </a:lnSpc>
            </a:pPr>
            <a:r>
              <a:rPr lang="en-US" sz="1000" dirty="0">
                <a:solidFill>
                  <a:srgbClr val="4A5D4E"/>
                </a:solidFill>
                <a:latin typeface="Inter" pitchFamily="34" charset="0"/>
                <a:ea typeface="Inter" pitchFamily="34" charset="-122"/>
              </a:rPr>
              <a:t>Content, AI models and practices improve over time.</a:t>
            </a:r>
          </a:p>
          <a:p>
            <a:pPr marL="0" indent="0" algn="ctr">
              <a:lnSpc>
                <a:spcPct val="112000"/>
              </a:lnSpc>
              <a:buNone/>
            </a:pPr>
            <a:endParaRPr lang="en-US" sz="1000" dirty="0"/>
          </a:p>
        </p:txBody>
      </p:sp>
      <p:sp>
        <p:nvSpPr>
          <p:cNvPr id="29" name="TextBox 28">
            <a:extLst>
              <a:ext uri="{FF2B5EF4-FFF2-40B4-BE49-F238E27FC236}">
                <a16:creationId xmlns:a16="http://schemas.microsoft.com/office/drawing/2014/main" id="{EFDFB7E4-AA6C-597C-CA2E-1ADCC064418C}"/>
              </a:ext>
            </a:extLst>
          </p:cNvPr>
          <p:cNvSpPr txBox="1"/>
          <p:nvPr/>
        </p:nvSpPr>
        <p:spPr>
          <a:xfrm>
            <a:off x="48488" y="199622"/>
            <a:ext cx="5615193" cy="646331"/>
          </a:xfrm>
          <a:prstGeom prst="rect">
            <a:avLst/>
          </a:prstGeom>
          <a:noFill/>
        </p:spPr>
        <p:txBody>
          <a:bodyPr wrap="square">
            <a:spAutoFit/>
          </a:bodyPr>
          <a:lstStyle/>
          <a:p>
            <a:pPr algn="ctr"/>
            <a:r>
              <a:rPr lang="en-US" sz="1800" b="1" dirty="0">
                <a:solidFill>
                  <a:srgbClr val="1A3622"/>
                </a:solidFill>
                <a:latin typeface="Playfair Display Bold" pitchFamily="34" charset="0"/>
                <a:ea typeface="Playfair Display Bold" pitchFamily="34" charset="-122"/>
                <a:cs typeface="Playfair Display Bold" pitchFamily="34" charset="-120"/>
              </a:rPr>
              <a:t>04. </a:t>
            </a:r>
            <a:r>
              <a:rPr lang="en-US" sz="1800" b="1" kern="0" spc="2" dirty="0">
                <a:solidFill>
                  <a:srgbClr val="1A3622"/>
                </a:solidFill>
                <a:latin typeface="Playfair Display Bold" pitchFamily="34" charset="0"/>
                <a:ea typeface="Playfair Display Bold" pitchFamily="34" charset="-122"/>
              </a:rPr>
              <a:t>What Is a Sustainable Learning Ecosystem?</a:t>
            </a:r>
          </a:p>
          <a:p>
            <a:pPr algn="ct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 y="57150"/>
            <a:ext cx="8783537" cy="5003281"/>
          </a:xfrm>
          <a:prstGeom prst="rect">
            <a:avLst/>
          </a:prstGeom>
        </p:spPr>
      </p:pic>
      <p:sp>
        <p:nvSpPr>
          <p:cNvPr id="3" name="Shape 0"/>
          <p:cNvSpPr/>
          <p:nvPr/>
        </p:nvSpPr>
        <p:spPr>
          <a:xfrm>
            <a:off x="57150" y="57150"/>
            <a:ext cx="8854905" cy="4920754"/>
          </a:xfrm>
          <a:prstGeom prst="rect">
            <a:avLst/>
          </a:prstGeom>
          <a:solidFill>
            <a:srgbClr val="FFFFFF"/>
          </a:solidFill>
          <a:ln/>
        </p:spPr>
        <p:txBody>
          <a:bodyPr/>
          <a:lstStyle/>
          <a:p>
            <a:endParaRPr lang="en-SK"/>
          </a:p>
        </p:txBody>
      </p:sp>
      <p:sp>
        <p:nvSpPr>
          <p:cNvPr id="5" name="Text 2"/>
          <p:cNvSpPr/>
          <p:nvPr/>
        </p:nvSpPr>
        <p:spPr>
          <a:xfrm>
            <a:off x="628650" y="567494"/>
            <a:ext cx="3164681" cy="163122"/>
          </a:xfrm>
          <a:prstGeom prst="rect">
            <a:avLst/>
          </a:prstGeom>
          <a:noFill/>
          <a:ln/>
        </p:spPr>
        <p:txBody>
          <a:bodyPr wrap="square" lIns="0" tIns="0" rIns="0" bIns="0" rtlCol="0" anchor="t">
            <a:spAutoFit/>
          </a:bodyPr>
          <a:lstStyle/>
          <a:p>
            <a:pPr>
              <a:lnSpc>
                <a:spcPct val="112000"/>
              </a:lnSpc>
            </a:pPr>
            <a:r>
              <a:rPr lang="en-US" sz="1000" dirty="0">
                <a:solidFill>
                  <a:srgbClr val="D96C4A"/>
                </a:solidFill>
                <a:latin typeface="Inter SemiBold" pitchFamily="34" charset="0"/>
                <a:ea typeface="Inter SemiBold" pitchFamily="34" charset="-122"/>
                <a:cs typeface="Inter SemiBold" pitchFamily="34" charset="-120"/>
              </a:rPr>
              <a:t>A </a:t>
            </a:r>
            <a:r>
              <a:rPr lang="en-US" sz="1000" dirty="0">
                <a:solidFill>
                  <a:srgbClr val="D96C4A"/>
                </a:solidFill>
                <a:latin typeface="Inter SemiBold" pitchFamily="34" charset="0"/>
                <a:ea typeface="Inter SemiBold" pitchFamily="34" charset="-122"/>
              </a:rPr>
              <a:t>conceptual framework for Sustainable Learning Ecosystems </a:t>
            </a:r>
          </a:p>
        </p:txBody>
      </p:sp>
      <p:sp>
        <p:nvSpPr>
          <p:cNvPr id="7" name="Text 3"/>
          <p:cNvSpPr/>
          <p:nvPr/>
        </p:nvSpPr>
        <p:spPr>
          <a:xfrm>
            <a:off x="1972542" y="4679589"/>
            <a:ext cx="6575822" cy="121444"/>
          </a:xfrm>
          <a:prstGeom prst="rect">
            <a:avLst/>
          </a:prstGeom>
          <a:noFill/>
          <a:ln/>
        </p:spPr>
        <p:txBody>
          <a:bodyPr wrap="square" lIns="0" tIns="0" rIns="0" bIns="0" rtlCol="0" anchor="t">
            <a:spAutoFit/>
          </a:bodyPr>
          <a:lstStyle/>
          <a:p>
            <a:pPr marL="0" indent="0" algn="l">
              <a:buNone/>
            </a:pPr>
            <a:r>
              <a:rPr lang="en-US" sz="750" i="1" dirty="0">
                <a:solidFill>
                  <a:srgbClr val="4A5D4E">
                    <a:alpha val="70000"/>
                  </a:srgbClr>
                </a:solidFill>
                <a:latin typeface="Inter" pitchFamily="34" charset="0"/>
                <a:ea typeface="Inter" pitchFamily="34" charset="-122"/>
                <a:cs typeface="Inter" pitchFamily="34" charset="-120"/>
              </a:rPr>
              <a:t>The architecture connects higher education, workplace processes, and intergenerational collaboration through continuous feedback loops.</a:t>
            </a:r>
            <a:endParaRPr lang="en-US" sz="750" dirty="0"/>
          </a:p>
        </p:txBody>
      </p:sp>
      <p:sp>
        <p:nvSpPr>
          <p:cNvPr id="8" name="Rectangle 7">
            <a:extLst>
              <a:ext uri="{FF2B5EF4-FFF2-40B4-BE49-F238E27FC236}">
                <a16:creationId xmlns:a16="http://schemas.microsoft.com/office/drawing/2014/main" id="{19D288E7-CAB5-07A8-2116-3A8536711710}"/>
              </a:ext>
            </a:extLst>
          </p:cNvPr>
          <p:cNvSpPr/>
          <p:nvPr/>
        </p:nvSpPr>
        <p:spPr>
          <a:xfrm>
            <a:off x="6419247" y="3344431"/>
            <a:ext cx="2014695" cy="107360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9" name="Rectangle 8">
            <a:extLst>
              <a:ext uri="{FF2B5EF4-FFF2-40B4-BE49-F238E27FC236}">
                <a16:creationId xmlns:a16="http://schemas.microsoft.com/office/drawing/2014/main" id="{B9192FB9-1C37-4171-65C7-FDB45CB1DB81}"/>
              </a:ext>
            </a:extLst>
          </p:cNvPr>
          <p:cNvSpPr/>
          <p:nvPr/>
        </p:nvSpPr>
        <p:spPr>
          <a:xfrm>
            <a:off x="6422597" y="1142163"/>
            <a:ext cx="2014695" cy="107360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10" name="Rectangle 9">
            <a:extLst>
              <a:ext uri="{FF2B5EF4-FFF2-40B4-BE49-F238E27FC236}">
                <a16:creationId xmlns:a16="http://schemas.microsoft.com/office/drawing/2014/main" id="{74678013-6D07-02D2-64B7-7BC5062DF396}"/>
              </a:ext>
            </a:extLst>
          </p:cNvPr>
          <p:cNvSpPr/>
          <p:nvPr/>
        </p:nvSpPr>
        <p:spPr>
          <a:xfrm>
            <a:off x="649792" y="3393000"/>
            <a:ext cx="2014695" cy="107360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11" name="Rectangle 10">
            <a:extLst>
              <a:ext uri="{FF2B5EF4-FFF2-40B4-BE49-F238E27FC236}">
                <a16:creationId xmlns:a16="http://schemas.microsoft.com/office/drawing/2014/main" id="{CD0AA148-92C2-1D3B-AF1B-4ED87DCC0E37}"/>
              </a:ext>
            </a:extLst>
          </p:cNvPr>
          <p:cNvSpPr/>
          <p:nvPr/>
        </p:nvSpPr>
        <p:spPr>
          <a:xfrm>
            <a:off x="633046" y="1150536"/>
            <a:ext cx="2014695" cy="107360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14" name="Shape 2">
            <a:extLst>
              <a:ext uri="{FF2B5EF4-FFF2-40B4-BE49-F238E27FC236}">
                <a16:creationId xmlns:a16="http://schemas.microsoft.com/office/drawing/2014/main" id="{1B4FF28C-7CA1-C6BE-3054-D7B5E458DCFB}"/>
              </a:ext>
            </a:extLst>
          </p:cNvPr>
          <p:cNvSpPr/>
          <p:nvPr/>
        </p:nvSpPr>
        <p:spPr>
          <a:xfrm>
            <a:off x="2740695" y="833991"/>
            <a:ext cx="3501843" cy="3557136"/>
          </a:xfrm>
          <a:prstGeom prst="ellipse">
            <a:avLst/>
          </a:prstGeom>
          <a:solidFill>
            <a:schemeClr val="bg1">
              <a:lumMod val="85000"/>
            </a:schemeClr>
          </a:solidFill>
          <a:ln/>
        </p:spPr>
        <p:txBody>
          <a:bodyPr/>
          <a:lstStyle/>
          <a:p>
            <a:endParaRPr lang="en-SK"/>
          </a:p>
        </p:txBody>
      </p:sp>
      <p:sp>
        <p:nvSpPr>
          <p:cNvPr id="15" name="Text 4">
            <a:extLst>
              <a:ext uri="{FF2B5EF4-FFF2-40B4-BE49-F238E27FC236}">
                <a16:creationId xmlns:a16="http://schemas.microsoft.com/office/drawing/2014/main" id="{F333F6F0-1C2C-2730-28E1-1AC21BF75A69}"/>
              </a:ext>
            </a:extLst>
          </p:cNvPr>
          <p:cNvSpPr/>
          <p:nvPr/>
        </p:nvSpPr>
        <p:spPr>
          <a:xfrm>
            <a:off x="3714750" y="4422836"/>
            <a:ext cx="1714500" cy="242888"/>
          </a:xfrm>
          <a:prstGeom prst="rect">
            <a:avLst/>
          </a:prstGeom>
          <a:noFill/>
          <a:ln/>
        </p:spPr>
        <p:txBody>
          <a:bodyPr wrap="square" lIns="0" tIns="0" rIns="0" bIns="0" rtlCol="0" anchor="t">
            <a:spAutoFit/>
          </a:bodyPr>
          <a:lstStyle/>
          <a:p>
            <a:pPr marL="0" indent="0" algn="ctr">
              <a:buNone/>
            </a:pPr>
            <a:r>
              <a:rPr lang="en-US" sz="750" dirty="0">
                <a:solidFill>
                  <a:srgbClr val="FFFFFF">
                    <a:alpha val="90000"/>
                  </a:srgbClr>
                </a:solidFill>
                <a:latin typeface="Inter" pitchFamily="34" charset="0"/>
                <a:ea typeface="Inter" pitchFamily="34" charset="-122"/>
                <a:cs typeface="Inter" pitchFamily="34" charset="-120"/>
              </a:rPr>
              <a:t>Lifelong skill evolution through continuous feedback loops</a:t>
            </a:r>
            <a:endParaRPr lang="en-US" sz="750" dirty="0"/>
          </a:p>
        </p:txBody>
      </p:sp>
      <p:sp>
        <p:nvSpPr>
          <p:cNvPr id="16" name="Text 5">
            <a:extLst>
              <a:ext uri="{FF2B5EF4-FFF2-40B4-BE49-F238E27FC236}">
                <a16:creationId xmlns:a16="http://schemas.microsoft.com/office/drawing/2014/main" id="{EB07F884-C638-4953-AC45-CA24462EAC6B}"/>
              </a:ext>
            </a:extLst>
          </p:cNvPr>
          <p:cNvSpPr/>
          <p:nvPr/>
        </p:nvSpPr>
        <p:spPr>
          <a:xfrm>
            <a:off x="415123" y="1276318"/>
            <a:ext cx="2056772" cy="153888"/>
          </a:xfrm>
          <a:prstGeom prst="rect">
            <a:avLst/>
          </a:prstGeom>
          <a:noFill/>
          <a:ln/>
        </p:spPr>
        <p:txBody>
          <a:bodyPr wrap="square" lIns="0" tIns="0" rIns="0" bIns="0" rtlCol="0" anchor="t">
            <a:spAutoFit/>
          </a:bodyPr>
          <a:lstStyle/>
          <a:p>
            <a:pPr marL="0" indent="0" algn="r">
              <a:buNone/>
            </a:pPr>
            <a:r>
              <a:rPr lang="en-US" sz="1000" b="1" dirty="0">
                <a:solidFill>
                  <a:srgbClr val="1A3622"/>
                </a:solidFill>
                <a:latin typeface="Inter" pitchFamily="34" charset="0"/>
                <a:ea typeface="Inter" pitchFamily="34" charset="-122"/>
                <a:cs typeface="Inter" pitchFamily="34" charset="-120"/>
              </a:rPr>
              <a:t>Human-Centered AI</a:t>
            </a:r>
            <a:endParaRPr lang="en-US" sz="1000" dirty="0"/>
          </a:p>
        </p:txBody>
      </p:sp>
      <p:sp>
        <p:nvSpPr>
          <p:cNvPr id="17" name="Text 6">
            <a:extLst>
              <a:ext uri="{FF2B5EF4-FFF2-40B4-BE49-F238E27FC236}">
                <a16:creationId xmlns:a16="http://schemas.microsoft.com/office/drawing/2014/main" id="{38488E4B-39EC-68D7-633E-CAA82A86F7F9}"/>
              </a:ext>
            </a:extLst>
          </p:cNvPr>
          <p:cNvSpPr/>
          <p:nvPr/>
        </p:nvSpPr>
        <p:spPr>
          <a:xfrm>
            <a:off x="430195" y="1699351"/>
            <a:ext cx="2056772" cy="507831"/>
          </a:xfrm>
          <a:prstGeom prst="rect">
            <a:avLst/>
          </a:prstGeom>
          <a:noFill/>
          <a:ln/>
        </p:spPr>
        <p:txBody>
          <a:bodyPr wrap="square" lIns="0" tIns="0" rIns="0" bIns="0" rtlCol="0" anchor="t">
            <a:spAutoFit/>
          </a:bodyPr>
          <a:lstStyle/>
          <a:p>
            <a:pPr marL="0" indent="0" algn="r">
              <a:lnSpc>
                <a:spcPct val="112000"/>
              </a:lnSpc>
              <a:buNone/>
            </a:pPr>
            <a:r>
              <a:rPr lang="en-US" sz="1000" dirty="0">
                <a:solidFill>
                  <a:srgbClr val="4A5D4E"/>
                </a:solidFill>
                <a:latin typeface="Inter" pitchFamily="34" charset="0"/>
                <a:ea typeface="Inter" pitchFamily="34" charset="-122"/>
              </a:rPr>
              <a:t>Transparency &amp; Explainability</a:t>
            </a:r>
          </a:p>
          <a:p>
            <a:pPr marL="0" indent="0" algn="r">
              <a:lnSpc>
                <a:spcPct val="112000"/>
              </a:lnSpc>
              <a:buNone/>
            </a:pPr>
            <a:r>
              <a:rPr lang="en-US" sz="1000" dirty="0">
                <a:solidFill>
                  <a:srgbClr val="4A5D4E"/>
                </a:solidFill>
                <a:latin typeface="Inter" pitchFamily="34" charset="0"/>
                <a:ea typeface="Inter" pitchFamily="34" charset="-122"/>
              </a:rPr>
              <a:t>User Empowerment</a:t>
            </a:r>
          </a:p>
          <a:p>
            <a:pPr marL="0" indent="0" algn="r">
              <a:lnSpc>
                <a:spcPct val="112000"/>
              </a:lnSpc>
              <a:buNone/>
            </a:pPr>
            <a:r>
              <a:rPr lang="en-US" sz="1000" dirty="0">
                <a:solidFill>
                  <a:srgbClr val="4A5D4E"/>
                </a:solidFill>
                <a:latin typeface="Inter" pitchFamily="34" charset="0"/>
                <a:ea typeface="Inter" pitchFamily="34" charset="-122"/>
              </a:rPr>
              <a:t>Emotional Intelligence</a:t>
            </a:r>
          </a:p>
        </p:txBody>
      </p:sp>
      <p:sp>
        <p:nvSpPr>
          <p:cNvPr id="18" name="Text 7">
            <a:extLst>
              <a:ext uri="{FF2B5EF4-FFF2-40B4-BE49-F238E27FC236}">
                <a16:creationId xmlns:a16="http://schemas.microsoft.com/office/drawing/2014/main" id="{C4D8A3AD-9947-97FA-9399-3E96764F1A7E}"/>
              </a:ext>
            </a:extLst>
          </p:cNvPr>
          <p:cNvSpPr/>
          <p:nvPr/>
        </p:nvSpPr>
        <p:spPr>
          <a:xfrm>
            <a:off x="6484316" y="1291390"/>
            <a:ext cx="1802434" cy="153888"/>
          </a:xfrm>
          <a:prstGeom prst="rect">
            <a:avLst/>
          </a:prstGeom>
          <a:noFill/>
          <a:ln/>
        </p:spPr>
        <p:txBody>
          <a:bodyPr wrap="square" lIns="0" tIns="0" rIns="0" bIns="0" rtlCol="0" anchor="t">
            <a:spAutoFit/>
          </a:bodyPr>
          <a:lstStyle/>
          <a:p>
            <a:pPr marL="0" indent="0" algn="l">
              <a:buNone/>
            </a:pPr>
            <a:r>
              <a:rPr lang="en-US" sz="1000" b="1" dirty="0">
                <a:solidFill>
                  <a:srgbClr val="1A3622"/>
                </a:solidFill>
                <a:latin typeface="Inter" pitchFamily="34" charset="0"/>
                <a:ea typeface="Inter" pitchFamily="34" charset="-122"/>
                <a:cs typeface="Inter" pitchFamily="34" charset="-120"/>
              </a:rPr>
              <a:t>Intergenerational Collaboration</a:t>
            </a:r>
            <a:endParaRPr lang="en-US" sz="1000" dirty="0"/>
          </a:p>
        </p:txBody>
      </p:sp>
      <p:sp>
        <p:nvSpPr>
          <p:cNvPr id="19" name="Text 8">
            <a:extLst>
              <a:ext uri="{FF2B5EF4-FFF2-40B4-BE49-F238E27FC236}">
                <a16:creationId xmlns:a16="http://schemas.microsoft.com/office/drawing/2014/main" id="{22B89C58-0733-801F-CEE3-BEBF858E4807}"/>
              </a:ext>
            </a:extLst>
          </p:cNvPr>
          <p:cNvSpPr/>
          <p:nvPr/>
        </p:nvSpPr>
        <p:spPr>
          <a:xfrm>
            <a:off x="6484316" y="1681360"/>
            <a:ext cx="1802433" cy="507831"/>
          </a:xfrm>
          <a:prstGeom prst="rect">
            <a:avLst/>
          </a:prstGeom>
          <a:noFill/>
          <a:ln/>
        </p:spPr>
        <p:txBody>
          <a:bodyPr wrap="square" lIns="0" tIns="0" rIns="0" bIns="0" rtlCol="0" anchor="t">
            <a:spAutoFit/>
          </a:bodyPr>
          <a:lstStyle/>
          <a:p>
            <a:pPr marL="0" indent="0" algn="l">
              <a:lnSpc>
                <a:spcPct val="112000"/>
              </a:lnSpc>
              <a:buNone/>
            </a:pPr>
            <a:r>
              <a:rPr lang="en-US" sz="1000" dirty="0">
                <a:solidFill>
                  <a:srgbClr val="4A5D4E"/>
                </a:solidFill>
                <a:latin typeface="Inter" pitchFamily="34" charset="0"/>
                <a:ea typeface="Inter" pitchFamily="34" charset="-122"/>
                <a:cs typeface="Inter" pitchFamily="34" charset="-120"/>
              </a:rPr>
              <a:t>Knowledge sharing</a:t>
            </a:r>
          </a:p>
          <a:p>
            <a:pPr>
              <a:lnSpc>
                <a:spcPct val="112000"/>
              </a:lnSpc>
            </a:pPr>
            <a:r>
              <a:rPr lang="en-US" sz="1000" dirty="0">
                <a:solidFill>
                  <a:srgbClr val="4A5D4E"/>
                </a:solidFill>
                <a:latin typeface="Inter" pitchFamily="34" charset="0"/>
                <a:ea typeface="Inter" pitchFamily="34" charset="-122"/>
                <a:cs typeface="Inter" pitchFamily="34" charset="-120"/>
              </a:rPr>
              <a:t>Innovation and problem-solving</a:t>
            </a:r>
          </a:p>
          <a:p>
            <a:pPr marL="0" indent="0" algn="l">
              <a:lnSpc>
                <a:spcPct val="112000"/>
              </a:lnSpc>
              <a:buNone/>
            </a:pPr>
            <a:r>
              <a:rPr lang="en-US" sz="1000" dirty="0">
                <a:solidFill>
                  <a:srgbClr val="4A5D4E"/>
                </a:solidFill>
                <a:latin typeface="Inter" pitchFamily="34" charset="0"/>
                <a:ea typeface="Inter" pitchFamily="34" charset="-122"/>
                <a:cs typeface="Inter" pitchFamily="34" charset="-120"/>
              </a:rPr>
              <a:t>Trust and Adaptability</a:t>
            </a:r>
            <a:endParaRPr lang="en-US" sz="1000" dirty="0"/>
          </a:p>
        </p:txBody>
      </p:sp>
      <p:sp>
        <p:nvSpPr>
          <p:cNvPr id="20" name="Text 9">
            <a:extLst>
              <a:ext uri="{FF2B5EF4-FFF2-40B4-BE49-F238E27FC236}">
                <a16:creationId xmlns:a16="http://schemas.microsoft.com/office/drawing/2014/main" id="{56FC7A87-11CE-4881-8988-EA9072EEAF99}"/>
              </a:ext>
            </a:extLst>
          </p:cNvPr>
          <p:cNvSpPr/>
          <p:nvPr/>
        </p:nvSpPr>
        <p:spPr>
          <a:xfrm>
            <a:off x="857250" y="3468291"/>
            <a:ext cx="1629717" cy="153888"/>
          </a:xfrm>
          <a:prstGeom prst="rect">
            <a:avLst/>
          </a:prstGeom>
          <a:noFill/>
          <a:ln/>
        </p:spPr>
        <p:txBody>
          <a:bodyPr wrap="square" lIns="0" tIns="0" rIns="0" bIns="0" rtlCol="0" anchor="t">
            <a:spAutoFit/>
          </a:bodyPr>
          <a:lstStyle/>
          <a:p>
            <a:pPr marL="0" indent="0" algn="r">
              <a:buNone/>
            </a:pPr>
            <a:r>
              <a:rPr lang="en-US" sz="1000" b="1" dirty="0">
                <a:solidFill>
                  <a:srgbClr val="1A3622"/>
                </a:solidFill>
                <a:latin typeface="Inter" pitchFamily="34" charset="0"/>
                <a:ea typeface="Inter" pitchFamily="34" charset="-122"/>
                <a:cs typeface="Inter" pitchFamily="34" charset="-120"/>
              </a:rPr>
              <a:t>Higher Education Bridge</a:t>
            </a:r>
            <a:endParaRPr lang="en-US" sz="1000" dirty="0"/>
          </a:p>
        </p:txBody>
      </p:sp>
      <p:sp>
        <p:nvSpPr>
          <p:cNvPr id="21" name="Text 10">
            <a:extLst>
              <a:ext uri="{FF2B5EF4-FFF2-40B4-BE49-F238E27FC236}">
                <a16:creationId xmlns:a16="http://schemas.microsoft.com/office/drawing/2014/main" id="{1C442059-66C9-8B34-1A6A-00AC6A2A9BDA}"/>
              </a:ext>
            </a:extLst>
          </p:cNvPr>
          <p:cNvSpPr/>
          <p:nvPr/>
        </p:nvSpPr>
        <p:spPr>
          <a:xfrm>
            <a:off x="857250" y="3941564"/>
            <a:ext cx="1629717" cy="507831"/>
          </a:xfrm>
          <a:prstGeom prst="rect">
            <a:avLst/>
          </a:prstGeom>
          <a:noFill/>
          <a:ln/>
        </p:spPr>
        <p:txBody>
          <a:bodyPr wrap="square" lIns="0" tIns="0" rIns="0" bIns="0" rtlCol="0" anchor="t">
            <a:spAutoFit/>
          </a:bodyPr>
          <a:lstStyle/>
          <a:p>
            <a:pPr marL="0" indent="0" algn="r">
              <a:lnSpc>
                <a:spcPct val="112000"/>
              </a:lnSpc>
              <a:buNone/>
            </a:pPr>
            <a:r>
              <a:rPr lang="en-US" sz="1000" dirty="0">
                <a:solidFill>
                  <a:srgbClr val="4A5D4E"/>
                </a:solidFill>
                <a:latin typeface="Inter" pitchFamily="34" charset="0"/>
                <a:ea typeface="Inter" pitchFamily="34" charset="-122"/>
                <a:cs typeface="Inter" pitchFamily="34" charset="-120"/>
              </a:rPr>
              <a:t>University Programs</a:t>
            </a:r>
          </a:p>
          <a:p>
            <a:pPr marL="0" indent="0" algn="r">
              <a:lnSpc>
                <a:spcPct val="112000"/>
              </a:lnSpc>
              <a:buNone/>
            </a:pPr>
            <a:r>
              <a:rPr lang="en-US" sz="1000" dirty="0">
                <a:solidFill>
                  <a:srgbClr val="4A5D4E"/>
                </a:solidFill>
                <a:latin typeface="Inter" pitchFamily="34" charset="0"/>
                <a:ea typeface="Inter" pitchFamily="34" charset="-122"/>
                <a:cs typeface="Inter" pitchFamily="34" charset="-120"/>
              </a:rPr>
              <a:t>Simulated Environments</a:t>
            </a:r>
          </a:p>
          <a:p>
            <a:pPr marL="0" indent="0" algn="r">
              <a:lnSpc>
                <a:spcPct val="112000"/>
              </a:lnSpc>
              <a:buNone/>
            </a:pPr>
            <a:endParaRPr lang="en-US" sz="1000" dirty="0"/>
          </a:p>
        </p:txBody>
      </p:sp>
      <p:sp>
        <p:nvSpPr>
          <p:cNvPr id="22" name="Text 11">
            <a:extLst>
              <a:ext uri="{FF2B5EF4-FFF2-40B4-BE49-F238E27FC236}">
                <a16:creationId xmlns:a16="http://schemas.microsoft.com/office/drawing/2014/main" id="{B271A24C-FAF4-1933-9942-DAA8A8428B17}"/>
              </a:ext>
            </a:extLst>
          </p:cNvPr>
          <p:cNvSpPr/>
          <p:nvPr/>
        </p:nvSpPr>
        <p:spPr>
          <a:xfrm>
            <a:off x="6484316" y="3468291"/>
            <a:ext cx="1802433" cy="153888"/>
          </a:xfrm>
          <a:prstGeom prst="rect">
            <a:avLst/>
          </a:prstGeom>
          <a:noFill/>
          <a:ln/>
        </p:spPr>
        <p:txBody>
          <a:bodyPr wrap="square" lIns="0" tIns="0" rIns="0" bIns="0" rtlCol="0" anchor="t">
            <a:spAutoFit/>
          </a:bodyPr>
          <a:lstStyle/>
          <a:p>
            <a:pPr marL="0" indent="0" algn="l">
              <a:buNone/>
            </a:pPr>
            <a:r>
              <a:rPr lang="en-US" sz="1000" b="1" dirty="0">
                <a:solidFill>
                  <a:srgbClr val="1A3622"/>
                </a:solidFill>
                <a:latin typeface="Inter" pitchFamily="34" charset="0"/>
                <a:ea typeface="Inter" pitchFamily="34" charset="-122"/>
                <a:cs typeface="Inter" pitchFamily="34" charset="-120"/>
              </a:rPr>
              <a:t>Workplace Integration</a:t>
            </a:r>
            <a:endParaRPr lang="en-US" sz="1000" dirty="0"/>
          </a:p>
        </p:txBody>
      </p:sp>
      <p:sp>
        <p:nvSpPr>
          <p:cNvPr id="23" name="Text 12">
            <a:extLst>
              <a:ext uri="{FF2B5EF4-FFF2-40B4-BE49-F238E27FC236}">
                <a16:creationId xmlns:a16="http://schemas.microsoft.com/office/drawing/2014/main" id="{FCFD9B21-DE1D-9C10-949C-D7744F296F93}"/>
              </a:ext>
            </a:extLst>
          </p:cNvPr>
          <p:cNvSpPr/>
          <p:nvPr/>
        </p:nvSpPr>
        <p:spPr>
          <a:xfrm>
            <a:off x="6484316" y="3941564"/>
            <a:ext cx="1802434" cy="335476"/>
          </a:xfrm>
          <a:prstGeom prst="rect">
            <a:avLst/>
          </a:prstGeom>
          <a:noFill/>
          <a:ln/>
        </p:spPr>
        <p:txBody>
          <a:bodyPr wrap="square" lIns="0" tIns="0" rIns="0" bIns="0" rtlCol="0" anchor="t">
            <a:spAutoFit/>
          </a:bodyPr>
          <a:lstStyle/>
          <a:p>
            <a:pPr marL="0" indent="0" algn="l">
              <a:lnSpc>
                <a:spcPct val="112000"/>
              </a:lnSpc>
              <a:buNone/>
            </a:pPr>
            <a:r>
              <a:rPr lang="en-US" sz="1000" dirty="0">
                <a:solidFill>
                  <a:srgbClr val="4A5D4E"/>
                </a:solidFill>
                <a:latin typeface="Inter" pitchFamily="34" charset="0"/>
                <a:ea typeface="Inter" pitchFamily="34" charset="-122"/>
              </a:rPr>
              <a:t>AI-Driven workflow</a:t>
            </a:r>
          </a:p>
          <a:p>
            <a:pPr marL="0" indent="0" algn="l">
              <a:lnSpc>
                <a:spcPct val="112000"/>
              </a:lnSpc>
              <a:buNone/>
            </a:pPr>
            <a:r>
              <a:rPr lang="en-US" sz="1000" dirty="0">
                <a:solidFill>
                  <a:srgbClr val="4A5D4E"/>
                </a:solidFill>
                <a:latin typeface="Inter" pitchFamily="34" charset="0"/>
                <a:ea typeface="Inter" pitchFamily="34" charset="-122"/>
              </a:rPr>
              <a:t>On-the-Job Learning</a:t>
            </a:r>
          </a:p>
        </p:txBody>
      </p:sp>
      <p:sp>
        <p:nvSpPr>
          <p:cNvPr id="24" name="Hexagon 23">
            <a:extLst>
              <a:ext uri="{FF2B5EF4-FFF2-40B4-BE49-F238E27FC236}">
                <a16:creationId xmlns:a16="http://schemas.microsoft.com/office/drawing/2014/main" id="{C87648D2-C8B5-E36E-5016-FBF5B1A596DA}"/>
              </a:ext>
            </a:extLst>
          </p:cNvPr>
          <p:cNvSpPr/>
          <p:nvPr/>
        </p:nvSpPr>
        <p:spPr>
          <a:xfrm>
            <a:off x="3889763" y="2157538"/>
            <a:ext cx="1252257" cy="1031482"/>
          </a:xfrm>
          <a:prstGeom prst="hexagon">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25" name="Text 3">
            <a:extLst>
              <a:ext uri="{FF2B5EF4-FFF2-40B4-BE49-F238E27FC236}">
                <a16:creationId xmlns:a16="http://schemas.microsoft.com/office/drawing/2014/main" id="{0AF862D3-2B68-0B2E-22EE-51E97934CE14}"/>
              </a:ext>
            </a:extLst>
          </p:cNvPr>
          <p:cNvSpPr/>
          <p:nvPr/>
        </p:nvSpPr>
        <p:spPr>
          <a:xfrm>
            <a:off x="3905672" y="2327970"/>
            <a:ext cx="1220953" cy="653200"/>
          </a:xfrm>
          <a:prstGeom prst="rect">
            <a:avLst/>
          </a:prstGeom>
          <a:noFill/>
          <a:ln/>
        </p:spPr>
        <p:txBody>
          <a:bodyPr wrap="square" lIns="0" tIns="0" rIns="0" bIns="0" rtlCol="0" anchor="t">
            <a:spAutoFit/>
          </a:bodyPr>
          <a:lstStyle/>
          <a:p>
            <a:pPr marL="0" indent="0" algn="ctr">
              <a:buNone/>
            </a:pPr>
            <a:r>
              <a:rPr lang="en-US" sz="1400" b="1" dirty="0">
                <a:solidFill>
                  <a:srgbClr val="FFFFFF"/>
                </a:solidFill>
                <a:latin typeface="Playfair Display Bold" pitchFamily="34" charset="0"/>
                <a:ea typeface="Playfair Display Bold" pitchFamily="34" charset="-122"/>
                <a:cs typeface="Playfair Display Bold" pitchFamily="34" charset="-120"/>
              </a:rPr>
              <a:t>Sustainable Learning Ecosystem</a:t>
            </a:r>
            <a:endParaRPr lang="en-US" sz="1400" dirty="0"/>
          </a:p>
        </p:txBody>
      </p:sp>
      <p:sp>
        <p:nvSpPr>
          <p:cNvPr id="26" name="Hexagon 25">
            <a:extLst>
              <a:ext uri="{FF2B5EF4-FFF2-40B4-BE49-F238E27FC236}">
                <a16:creationId xmlns:a16="http://schemas.microsoft.com/office/drawing/2014/main" id="{C97CEB1A-FF0F-461B-A0A2-6CCFAA50D652}"/>
              </a:ext>
            </a:extLst>
          </p:cNvPr>
          <p:cNvSpPr/>
          <p:nvPr/>
        </p:nvSpPr>
        <p:spPr>
          <a:xfrm>
            <a:off x="3888093" y="3190856"/>
            <a:ext cx="1252257" cy="1031482"/>
          </a:xfrm>
          <a:prstGeom prst="hexagon">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27" name="Hexagon 26">
            <a:extLst>
              <a:ext uri="{FF2B5EF4-FFF2-40B4-BE49-F238E27FC236}">
                <a16:creationId xmlns:a16="http://schemas.microsoft.com/office/drawing/2014/main" id="{56D86694-54C6-74B7-9350-2B07AB77FF2A}"/>
              </a:ext>
            </a:extLst>
          </p:cNvPr>
          <p:cNvSpPr/>
          <p:nvPr/>
        </p:nvSpPr>
        <p:spPr>
          <a:xfrm>
            <a:off x="2884933" y="1655126"/>
            <a:ext cx="1252257" cy="1031482"/>
          </a:xfrm>
          <a:prstGeom prst="hexagon">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28" name="Hexagon 27">
            <a:extLst>
              <a:ext uri="{FF2B5EF4-FFF2-40B4-BE49-F238E27FC236}">
                <a16:creationId xmlns:a16="http://schemas.microsoft.com/office/drawing/2014/main" id="{3A282E26-521A-2E71-104E-639087C3B4B4}"/>
              </a:ext>
            </a:extLst>
          </p:cNvPr>
          <p:cNvSpPr/>
          <p:nvPr/>
        </p:nvSpPr>
        <p:spPr>
          <a:xfrm>
            <a:off x="4896277" y="1656794"/>
            <a:ext cx="1252257" cy="1031482"/>
          </a:xfrm>
          <a:prstGeom prst="hexagon">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29" name="Text 15">
            <a:extLst>
              <a:ext uri="{FF2B5EF4-FFF2-40B4-BE49-F238E27FC236}">
                <a16:creationId xmlns:a16="http://schemas.microsoft.com/office/drawing/2014/main" id="{BB2E197B-14F9-EAD9-F524-CEC70B1BB394}"/>
              </a:ext>
            </a:extLst>
          </p:cNvPr>
          <p:cNvSpPr/>
          <p:nvPr/>
        </p:nvSpPr>
        <p:spPr>
          <a:xfrm>
            <a:off x="5195930" y="2074941"/>
            <a:ext cx="687239" cy="369332"/>
          </a:xfrm>
          <a:prstGeom prst="rect">
            <a:avLst/>
          </a:prstGeom>
          <a:noFill/>
          <a:ln/>
        </p:spPr>
        <p:txBody>
          <a:bodyPr wrap="none" lIns="0" tIns="0" rIns="0" bIns="0" rtlCol="0" anchor="t">
            <a:spAutoFit/>
          </a:bodyPr>
          <a:lstStyle/>
          <a:p>
            <a:pPr marL="0" indent="0" algn="l">
              <a:buNone/>
            </a:pPr>
            <a:r>
              <a:rPr lang="en-US" sz="1200" b="1" kern="0" spc="1" dirty="0">
                <a:solidFill>
                  <a:srgbClr val="D96C4A"/>
                </a:solidFill>
                <a:latin typeface="Inter" pitchFamily="34" charset="0"/>
                <a:ea typeface="Inter" pitchFamily="34" charset="-122"/>
                <a:cs typeface="Inter" pitchFamily="34" charset="-120"/>
              </a:rPr>
              <a:t>ADAPTIVE </a:t>
            </a:r>
          </a:p>
          <a:p>
            <a:pPr marL="0" indent="0" algn="l">
              <a:buNone/>
            </a:pPr>
            <a:r>
              <a:rPr lang="en-US" sz="1200" b="1" kern="0" spc="1" dirty="0">
                <a:solidFill>
                  <a:srgbClr val="D96C4A"/>
                </a:solidFill>
                <a:latin typeface="Inter" pitchFamily="34" charset="0"/>
                <a:ea typeface="Inter" pitchFamily="34" charset="-122"/>
                <a:cs typeface="Inter" pitchFamily="34" charset="-120"/>
              </a:rPr>
              <a:t>LEARNING</a:t>
            </a:r>
            <a:endParaRPr lang="en-US" sz="1200" dirty="0"/>
          </a:p>
        </p:txBody>
      </p:sp>
      <p:pic>
        <p:nvPicPr>
          <p:cNvPr id="30" name="Image 3" descr="preencoded.png">
            <a:extLst>
              <a:ext uri="{FF2B5EF4-FFF2-40B4-BE49-F238E27FC236}">
                <a16:creationId xmlns:a16="http://schemas.microsoft.com/office/drawing/2014/main" id="{93D46E9B-57D4-7DE9-0FCF-771E4336B99E}"/>
              </a:ext>
            </a:extLst>
          </p:cNvPr>
          <p:cNvPicPr>
            <a:picLocks noChangeAspect="1"/>
          </p:cNvPicPr>
          <p:nvPr/>
        </p:nvPicPr>
        <p:blipFill>
          <a:blip r:embed="rId4"/>
          <a:stretch>
            <a:fillRect/>
          </a:stretch>
        </p:blipFill>
        <p:spPr>
          <a:xfrm>
            <a:off x="5369146" y="1804964"/>
            <a:ext cx="207603" cy="193764"/>
          </a:xfrm>
          <a:prstGeom prst="rect">
            <a:avLst/>
          </a:prstGeom>
        </p:spPr>
      </p:pic>
      <p:sp>
        <p:nvSpPr>
          <p:cNvPr id="31" name="Text 14">
            <a:extLst>
              <a:ext uri="{FF2B5EF4-FFF2-40B4-BE49-F238E27FC236}">
                <a16:creationId xmlns:a16="http://schemas.microsoft.com/office/drawing/2014/main" id="{7100AE73-734F-EBEA-04A3-45B7E552418D}"/>
              </a:ext>
            </a:extLst>
          </p:cNvPr>
          <p:cNvSpPr/>
          <p:nvPr/>
        </p:nvSpPr>
        <p:spPr>
          <a:xfrm>
            <a:off x="4129872" y="3641550"/>
            <a:ext cx="748602" cy="369332"/>
          </a:xfrm>
          <a:prstGeom prst="rect">
            <a:avLst/>
          </a:prstGeom>
          <a:noFill/>
          <a:ln/>
        </p:spPr>
        <p:txBody>
          <a:bodyPr wrap="square" lIns="0" tIns="0" rIns="0" bIns="0" rtlCol="0" anchor="t">
            <a:spAutoFit/>
          </a:bodyPr>
          <a:lstStyle/>
          <a:p>
            <a:pPr marL="0" indent="0" algn="l">
              <a:buNone/>
            </a:pPr>
            <a:r>
              <a:rPr lang="en-US" sz="1200" b="1" kern="0" spc="1" dirty="0">
                <a:solidFill>
                  <a:srgbClr val="D96C4A"/>
                </a:solidFill>
                <a:latin typeface="Inter" pitchFamily="34" charset="0"/>
                <a:ea typeface="Inter" pitchFamily="34" charset="-122"/>
                <a:cs typeface="Inter" pitchFamily="34" charset="-120"/>
              </a:rPr>
              <a:t>PREDICTIVE </a:t>
            </a:r>
          </a:p>
          <a:p>
            <a:pPr marL="0" indent="0" algn="l">
              <a:buNone/>
            </a:pPr>
            <a:r>
              <a:rPr lang="en-US" sz="1200" b="1" kern="0" spc="1" dirty="0">
                <a:solidFill>
                  <a:srgbClr val="D96C4A"/>
                </a:solidFill>
                <a:latin typeface="Inter" pitchFamily="34" charset="0"/>
                <a:ea typeface="Inter" pitchFamily="34" charset="-122"/>
                <a:cs typeface="Inter" pitchFamily="34" charset="-120"/>
              </a:rPr>
              <a:t>ANALYTICS</a:t>
            </a:r>
            <a:endParaRPr lang="en-US" sz="1200" dirty="0"/>
          </a:p>
        </p:txBody>
      </p:sp>
      <p:pic>
        <p:nvPicPr>
          <p:cNvPr id="32" name="Image 2" descr="preencoded.png">
            <a:extLst>
              <a:ext uri="{FF2B5EF4-FFF2-40B4-BE49-F238E27FC236}">
                <a16:creationId xmlns:a16="http://schemas.microsoft.com/office/drawing/2014/main" id="{58A642D9-A919-6ECA-FDDD-0A8DEF3C0C7F}"/>
              </a:ext>
            </a:extLst>
          </p:cNvPr>
          <p:cNvPicPr>
            <a:picLocks noChangeAspect="1"/>
          </p:cNvPicPr>
          <p:nvPr/>
        </p:nvPicPr>
        <p:blipFill>
          <a:blip r:embed="rId5"/>
          <a:stretch>
            <a:fillRect/>
          </a:stretch>
        </p:blipFill>
        <p:spPr>
          <a:xfrm>
            <a:off x="4374694" y="3338869"/>
            <a:ext cx="197306" cy="184153"/>
          </a:xfrm>
          <a:prstGeom prst="rect">
            <a:avLst/>
          </a:prstGeom>
        </p:spPr>
      </p:pic>
      <p:pic>
        <p:nvPicPr>
          <p:cNvPr id="33" name="Image 1" descr="preencoded.png">
            <a:extLst>
              <a:ext uri="{FF2B5EF4-FFF2-40B4-BE49-F238E27FC236}">
                <a16:creationId xmlns:a16="http://schemas.microsoft.com/office/drawing/2014/main" id="{757B71BA-99BC-162E-9AD3-6E3198A48AFA}"/>
              </a:ext>
            </a:extLst>
          </p:cNvPr>
          <p:cNvPicPr>
            <a:picLocks noChangeAspect="1"/>
          </p:cNvPicPr>
          <p:nvPr/>
        </p:nvPicPr>
        <p:blipFill>
          <a:blip r:embed="rId6"/>
          <a:stretch>
            <a:fillRect/>
          </a:stretch>
        </p:blipFill>
        <p:spPr>
          <a:xfrm>
            <a:off x="3353195" y="1802785"/>
            <a:ext cx="215321" cy="200968"/>
          </a:xfrm>
          <a:prstGeom prst="rect">
            <a:avLst/>
          </a:prstGeom>
        </p:spPr>
      </p:pic>
      <p:sp>
        <p:nvSpPr>
          <p:cNvPr id="34" name="Text 13">
            <a:extLst>
              <a:ext uri="{FF2B5EF4-FFF2-40B4-BE49-F238E27FC236}">
                <a16:creationId xmlns:a16="http://schemas.microsoft.com/office/drawing/2014/main" id="{674B86D8-352C-7647-CA56-50DE7A424F93}"/>
              </a:ext>
            </a:extLst>
          </p:cNvPr>
          <p:cNvSpPr/>
          <p:nvPr/>
        </p:nvSpPr>
        <p:spPr>
          <a:xfrm>
            <a:off x="3163923" y="2078845"/>
            <a:ext cx="732252" cy="369332"/>
          </a:xfrm>
          <a:prstGeom prst="rect">
            <a:avLst/>
          </a:prstGeom>
          <a:noFill/>
          <a:ln/>
        </p:spPr>
        <p:txBody>
          <a:bodyPr wrap="none" lIns="0" tIns="0" rIns="0" bIns="0" rtlCol="0" anchor="t">
            <a:spAutoFit/>
          </a:bodyPr>
          <a:lstStyle/>
          <a:p>
            <a:pPr marL="0" indent="0" algn="l">
              <a:buNone/>
            </a:pPr>
            <a:r>
              <a:rPr lang="en-US" sz="1200" b="1" kern="0" spc="1" dirty="0">
                <a:solidFill>
                  <a:srgbClr val="D96C4A"/>
                </a:solidFill>
                <a:latin typeface="Inter" pitchFamily="34" charset="0"/>
                <a:ea typeface="Inter" pitchFamily="34" charset="-122"/>
                <a:cs typeface="Inter" pitchFamily="34" charset="-120"/>
              </a:rPr>
              <a:t>REAL-TIME </a:t>
            </a:r>
          </a:p>
          <a:p>
            <a:pPr marL="0" indent="0" algn="l">
              <a:buNone/>
            </a:pPr>
            <a:r>
              <a:rPr lang="en-US" sz="1200" b="1" kern="0" spc="1" dirty="0">
                <a:solidFill>
                  <a:srgbClr val="D96C4A"/>
                </a:solidFill>
                <a:latin typeface="Inter" pitchFamily="34" charset="0"/>
                <a:ea typeface="Inter" pitchFamily="34" charset="-122"/>
                <a:cs typeface="Inter" pitchFamily="34" charset="-120"/>
              </a:rPr>
              <a:t>FEEDBACK</a:t>
            </a:r>
            <a:endParaRPr lang="en-US" sz="1200" dirty="0"/>
          </a:p>
        </p:txBody>
      </p:sp>
      <p:sp>
        <p:nvSpPr>
          <p:cNvPr id="35" name="Curved Up Arrow 34">
            <a:extLst>
              <a:ext uri="{FF2B5EF4-FFF2-40B4-BE49-F238E27FC236}">
                <a16:creationId xmlns:a16="http://schemas.microsoft.com/office/drawing/2014/main" id="{1830E480-F1BC-87C0-95E7-D0CB7AD0C33F}"/>
              </a:ext>
            </a:extLst>
          </p:cNvPr>
          <p:cNvSpPr/>
          <p:nvPr/>
        </p:nvSpPr>
        <p:spPr>
          <a:xfrm rot="14239167" flipV="1">
            <a:off x="2773362" y="3153444"/>
            <a:ext cx="1130456" cy="386367"/>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solidFill>
                <a:schemeClr val="tx1"/>
              </a:solidFill>
            </a:endParaRPr>
          </a:p>
        </p:txBody>
      </p:sp>
      <p:sp>
        <p:nvSpPr>
          <p:cNvPr id="36" name="Curved Up Arrow 35">
            <a:extLst>
              <a:ext uri="{FF2B5EF4-FFF2-40B4-BE49-F238E27FC236}">
                <a16:creationId xmlns:a16="http://schemas.microsoft.com/office/drawing/2014/main" id="{3E1AFAC8-3223-AA8D-3900-B41362AB878C}"/>
              </a:ext>
            </a:extLst>
          </p:cNvPr>
          <p:cNvSpPr/>
          <p:nvPr/>
        </p:nvSpPr>
        <p:spPr>
          <a:xfrm rot="17845201">
            <a:off x="5065093" y="3161156"/>
            <a:ext cx="1128290" cy="375101"/>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solidFill>
                <a:schemeClr val="tx1"/>
              </a:solidFill>
            </a:endParaRPr>
          </a:p>
        </p:txBody>
      </p:sp>
      <p:sp>
        <p:nvSpPr>
          <p:cNvPr id="37" name="Curved Up Arrow 36">
            <a:extLst>
              <a:ext uri="{FF2B5EF4-FFF2-40B4-BE49-F238E27FC236}">
                <a16:creationId xmlns:a16="http://schemas.microsoft.com/office/drawing/2014/main" id="{F3667480-9671-CD19-26E4-963850EAD413}"/>
              </a:ext>
            </a:extLst>
          </p:cNvPr>
          <p:cNvSpPr/>
          <p:nvPr/>
        </p:nvSpPr>
        <p:spPr>
          <a:xfrm flipV="1">
            <a:off x="3848519" y="1101452"/>
            <a:ext cx="1354444" cy="386367"/>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solidFill>
                <a:schemeClr val="tx1"/>
              </a:solidFill>
            </a:endParaRPr>
          </a:p>
        </p:txBody>
      </p:sp>
      <p:sp>
        <p:nvSpPr>
          <p:cNvPr id="38" name="Left-right Arrow 37">
            <a:extLst>
              <a:ext uri="{FF2B5EF4-FFF2-40B4-BE49-F238E27FC236}">
                <a16:creationId xmlns:a16="http://schemas.microsoft.com/office/drawing/2014/main" id="{7C7459F2-3F73-B769-A0B0-6B4D3324E32D}"/>
              </a:ext>
            </a:extLst>
          </p:cNvPr>
          <p:cNvSpPr/>
          <p:nvPr/>
        </p:nvSpPr>
        <p:spPr>
          <a:xfrm>
            <a:off x="2439245" y="1536347"/>
            <a:ext cx="571254" cy="12777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39" name="Left-right Arrow 38">
            <a:extLst>
              <a:ext uri="{FF2B5EF4-FFF2-40B4-BE49-F238E27FC236}">
                <a16:creationId xmlns:a16="http://schemas.microsoft.com/office/drawing/2014/main" id="{5AE4ACFB-BAE1-C5C9-ADC2-FD82DF36B25F}"/>
              </a:ext>
            </a:extLst>
          </p:cNvPr>
          <p:cNvSpPr/>
          <p:nvPr/>
        </p:nvSpPr>
        <p:spPr>
          <a:xfrm>
            <a:off x="2500834" y="3698439"/>
            <a:ext cx="571254" cy="12777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40" name="Left-right Arrow 39">
            <a:extLst>
              <a:ext uri="{FF2B5EF4-FFF2-40B4-BE49-F238E27FC236}">
                <a16:creationId xmlns:a16="http://schemas.microsoft.com/office/drawing/2014/main" id="{B9523D5A-8223-3340-7413-08754CFC8E02}"/>
              </a:ext>
            </a:extLst>
          </p:cNvPr>
          <p:cNvSpPr/>
          <p:nvPr/>
        </p:nvSpPr>
        <p:spPr>
          <a:xfrm>
            <a:off x="6003913" y="1536347"/>
            <a:ext cx="571254" cy="12777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41" name="Left-right Arrow 40">
            <a:extLst>
              <a:ext uri="{FF2B5EF4-FFF2-40B4-BE49-F238E27FC236}">
                <a16:creationId xmlns:a16="http://schemas.microsoft.com/office/drawing/2014/main" id="{097D25BC-8BD7-4E56-B591-2480EA254E57}"/>
              </a:ext>
            </a:extLst>
          </p:cNvPr>
          <p:cNvSpPr/>
          <p:nvPr/>
        </p:nvSpPr>
        <p:spPr>
          <a:xfrm>
            <a:off x="6033119" y="3735408"/>
            <a:ext cx="571254" cy="12777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K"/>
          </a:p>
        </p:txBody>
      </p:sp>
      <p:sp>
        <p:nvSpPr>
          <p:cNvPr id="43" name="TextBox 42">
            <a:extLst>
              <a:ext uri="{FF2B5EF4-FFF2-40B4-BE49-F238E27FC236}">
                <a16:creationId xmlns:a16="http://schemas.microsoft.com/office/drawing/2014/main" id="{65A61510-1E53-FA6B-6722-421AB96D1BAA}"/>
              </a:ext>
            </a:extLst>
          </p:cNvPr>
          <p:cNvSpPr txBox="1"/>
          <p:nvPr/>
        </p:nvSpPr>
        <p:spPr>
          <a:xfrm>
            <a:off x="533795" y="129800"/>
            <a:ext cx="5638800" cy="369332"/>
          </a:xfrm>
          <a:prstGeom prst="rect">
            <a:avLst/>
          </a:prstGeom>
          <a:noFill/>
        </p:spPr>
        <p:txBody>
          <a:bodyPr wrap="square">
            <a:spAutoFit/>
          </a:bodyPr>
          <a:lstStyle/>
          <a:p>
            <a:pPr marL="0" indent="0" algn="l">
              <a:buNone/>
            </a:pPr>
            <a:r>
              <a:rPr lang="en-US" sz="1800" b="1" dirty="0">
                <a:solidFill>
                  <a:srgbClr val="1A3622"/>
                </a:solidFill>
                <a:latin typeface="Playfair Display Bold" pitchFamily="34" charset="0"/>
                <a:ea typeface="Playfair Display Bold" pitchFamily="34" charset="-122"/>
                <a:cs typeface="Playfair Display Bold" pitchFamily="34" charset="-120"/>
              </a:rPr>
              <a:t>05. SLE architecture</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9770B-DE00-947B-8075-577673EC1640}"/>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7E1ABC50-B945-841F-EE47-9E0090AB8A4A}"/>
              </a:ext>
            </a:extLst>
          </p:cNvPr>
          <p:cNvPicPr>
            <a:picLocks noChangeAspect="1"/>
          </p:cNvPicPr>
          <p:nvPr/>
        </p:nvPicPr>
        <p:blipFill>
          <a:blip r:embed="rId3"/>
          <a:stretch>
            <a:fillRect/>
          </a:stretch>
        </p:blipFill>
        <p:spPr>
          <a:xfrm>
            <a:off x="57150" y="79456"/>
            <a:ext cx="9029700" cy="5015156"/>
          </a:xfrm>
          <a:prstGeom prst="rect">
            <a:avLst/>
          </a:prstGeom>
        </p:spPr>
      </p:pic>
      <p:sp>
        <p:nvSpPr>
          <p:cNvPr id="4" name="Text 1">
            <a:extLst>
              <a:ext uri="{FF2B5EF4-FFF2-40B4-BE49-F238E27FC236}">
                <a16:creationId xmlns:a16="http://schemas.microsoft.com/office/drawing/2014/main" id="{23D66D2D-A1D7-A4EF-C465-DB9CA4EB4399}"/>
              </a:ext>
            </a:extLst>
          </p:cNvPr>
          <p:cNvSpPr/>
          <p:nvPr/>
        </p:nvSpPr>
        <p:spPr>
          <a:xfrm>
            <a:off x="645563" y="1064995"/>
            <a:ext cx="7542050" cy="323165"/>
          </a:xfrm>
          <a:prstGeom prst="rect">
            <a:avLst/>
          </a:prstGeom>
          <a:noFill/>
          <a:ln/>
        </p:spPr>
        <p:txBody>
          <a:bodyPr wrap="square" lIns="0" tIns="0" rIns="0" bIns="0" rtlCol="0" anchor="t">
            <a:spAutoFit/>
          </a:bodyPr>
          <a:lstStyle/>
          <a:p>
            <a:r>
              <a:rPr lang="en-US" sz="1050" dirty="0">
                <a:solidFill>
                  <a:srgbClr val="D96C4A"/>
                </a:solidFill>
                <a:latin typeface="Inter" pitchFamily="34" charset="0"/>
                <a:ea typeface="Inter" pitchFamily="34" charset="-122"/>
              </a:rPr>
              <a:t>From principles to everyday organizational learning.</a:t>
            </a:r>
          </a:p>
          <a:p>
            <a:pPr marL="0" indent="0" algn="l">
              <a:buNone/>
            </a:pPr>
            <a:endParaRPr lang="en-US" sz="1050" dirty="0"/>
          </a:p>
        </p:txBody>
      </p:sp>
      <p:sp>
        <p:nvSpPr>
          <p:cNvPr id="5" name="Text 2">
            <a:extLst>
              <a:ext uri="{FF2B5EF4-FFF2-40B4-BE49-F238E27FC236}">
                <a16:creationId xmlns:a16="http://schemas.microsoft.com/office/drawing/2014/main" id="{60453541-332A-6088-A4E7-2A63099E104B}"/>
              </a:ext>
            </a:extLst>
          </p:cNvPr>
          <p:cNvSpPr/>
          <p:nvPr/>
        </p:nvSpPr>
        <p:spPr>
          <a:xfrm>
            <a:off x="645562" y="1502549"/>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01</a:t>
            </a:r>
            <a:endParaRPr lang="en-US" sz="2600" dirty="0"/>
          </a:p>
        </p:txBody>
      </p:sp>
      <p:sp>
        <p:nvSpPr>
          <p:cNvPr id="6" name="Text 3">
            <a:extLst>
              <a:ext uri="{FF2B5EF4-FFF2-40B4-BE49-F238E27FC236}">
                <a16:creationId xmlns:a16="http://schemas.microsoft.com/office/drawing/2014/main" id="{7B2828A8-2E1C-8FE6-3511-777E6FD4343E}"/>
              </a:ext>
            </a:extLst>
          </p:cNvPr>
          <p:cNvSpPr/>
          <p:nvPr/>
        </p:nvSpPr>
        <p:spPr>
          <a:xfrm>
            <a:off x="645562" y="2030601"/>
            <a:ext cx="2524116"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AI-augmented workflow core</a:t>
            </a:r>
          </a:p>
        </p:txBody>
      </p:sp>
      <p:sp>
        <p:nvSpPr>
          <p:cNvPr id="7" name="Text 4">
            <a:extLst>
              <a:ext uri="{FF2B5EF4-FFF2-40B4-BE49-F238E27FC236}">
                <a16:creationId xmlns:a16="http://schemas.microsoft.com/office/drawing/2014/main" id="{A5F08E3C-C2B1-2F82-B157-014EB4D6858C}"/>
              </a:ext>
            </a:extLst>
          </p:cNvPr>
          <p:cNvSpPr/>
          <p:nvPr/>
        </p:nvSpPr>
        <p:spPr>
          <a:xfrm>
            <a:off x="645562" y="2423507"/>
            <a:ext cx="2082511" cy="461665"/>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AI supports knowledge processing and decision-making inside business processes.</a:t>
            </a:r>
            <a:endParaRPr lang="en-US" sz="1000" dirty="0"/>
          </a:p>
        </p:txBody>
      </p:sp>
      <p:sp>
        <p:nvSpPr>
          <p:cNvPr id="8" name="Text 5">
            <a:extLst>
              <a:ext uri="{FF2B5EF4-FFF2-40B4-BE49-F238E27FC236}">
                <a16:creationId xmlns:a16="http://schemas.microsoft.com/office/drawing/2014/main" id="{567136F8-0D13-8F91-7143-7699C4C52A99}"/>
              </a:ext>
            </a:extLst>
          </p:cNvPr>
          <p:cNvSpPr/>
          <p:nvPr/>
        </p:nvSpPr>
        <p:spPr>
          <a:xfrm>
            <a:off x="3241115" y="1502549"/>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02</a:t>
            </a:r>
            <a:endParaRPr lang="en-US" sz="2600" dirty="0"/>
          </a:p>
        </p:txBody>
      </p:sp>
      <p:sp>
        <p:nvSpPr>
          <p:cNvPr id="9" name="Text 6">
            <a:extLst>
              <a:ext uri="{FF2B5EF4-FFF2-40B4-BE49-F238E27FC236}">
                <a16:creationId xmlns:a16="http://schemas.microsoft.com/office/drawing/2014/main" id="{F384F42B-8A35-BBB8-8499-D4E02748626A}"/>
              </a:ext>
            </a:extLst>
          </p:cNvPr>
          <p:cNvSpPr/>
          <p:nvPr/>
        </p:nvSpPr>
        <p:spPr>
          <a:xfrm>
            <a:off x="3241115" y="2030601"/>
            <a:ext cx="2524116"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Human reflection interface</a:t>
            </a:r>
          </a:p>
        </p:txBody>
      </p:sp>
      <p:sp>
        <p:nvSpPr>
          <p:cNvPr id="10" name="Text 7">
            <a:extLst>
              <a:ext uri="{FF2B5EF4-FFF2-40B4-BE49-F238E27FC236}">
                <a16:creationId xmlns:a16="http://schemas.microsoft.com/office/drawing/2014/main" id="{F37B39DD-38D7-4175-88E6-010CB3C21B5D}"/>
              </a:ext>
            </a:extLst>
          </p:cNvPr>
          <p:cNvSpPr/>
          <p:nvPr/>
        </p:nvSpPr>
        <p:spPr>
          <a:xfrm>
            <a:off x="3241115" y="2423507"/>
            <a:ext cx="2524116" cy="307777"/>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Employees interpret AI outputs, evaluate recommendations and exercise agency.</a:t>
            </a:r>
            <a:endParaRPr lang="en-US" sz="1000" dirty="0"/>
          </a:p>
        </p:txBody>
      </p:sp>
      <p:sp>
        <p:nvSpPr>
          <p:cNvPr id="11" name="Text 8">
            <a:extLst>
              <a:ext uri="{FF2B5EF4-FFF2-40B4-BE49-F238E27FC236}">
                <a16:creationId xmlns:a16="http://schemas.microsoft.com/office/drawing/2014/main" id="{0ADF49A3-F91E-1D58-5125-3D35055A7964}"/>
              </a:ext>
            </a:extLst>
          </p:cNvPr>
          <p:cNvSpPr/>
          <p:nvPr/>
        </p:nvSpPr>
        <p:spPr>
          <a:xfrm>
            <a:off x="5836668" y="1502549"/>
            <a:ext cx="2524144"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03</a:t>
            </a:r>
            <a:endParaRPr lang="en-US" sz="2600" dirty="0"/>
          </a:p>
        </p:txBody>
      </p:sp>
      <p:sp>
        <p:nvSpPr>
          <p:cNvPr id="12" name="Text 9">
            <a:extLst>
              <a:ext uri="{FF2B5EF4-FFF2-40B4-BE49-F238E27FC236}">
                <a16:creationId xmlns:a16="http://schemas.microsoft.com/office/drawing/2014/main" id="{81A2882E-1CD4-9853-B880-7F807202A768}"/>
              </a:ext>
            </a:extLst>
          </p:cNvPr>
          <p:cNvSpPr/>
          <p:nvPr/>
        </p:nvSpPr>
        <p:spPr>
          <a:xfrm>
            <a:off x="5836668" y="2030601"/>
            <a:ext cx="2524144"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Emotional intelligence layer</a:t>
            </a:r>
          </a:p>
        </p:txBody>
      </p:sp>
      <p:sp>
        <p:nvSpPr>
          <p:cNvPr id="13" name="Text 10">
            <a:extLst>
              <a:ext uri="{FF2B5EF4-FFF2-40B4-BE49-F238E27FC236}">
                <a16:creationId xmlns:a16="http://schemas.microsoft.com/office/drawing/2014/main" id="{08E69A68-6446-107E-CF10-9786F75A5D45}"/>
              </a:ext>
            </a:extLst>
          </p:cNvPr>
          <p:cNvSpPr/>
          <p:nvPr/>
        </p:nvSpPr>
        <p:spPr>
          <a:xfrm>
            <a:off x="5836668" y="2423507"/>
            <a:ext cx="2524144" cy="307777"/>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Supports feedback interpretation, trust, communication and responsible interaction.</a:t>
            </a:r>
            <a:endParaRPr lang="en-US" sz="1000" dirty="0"/>
          </a:p>
        </p:txBody>
      </p:sp>
      <p:sp>
        <p:nvSpPr>
          <p:cNvPr id="14" name="Text 11">
            <a:extLst>
              <a:ext uri="{FF2B5EF4-FFF2-40B4-BE49-F238E27FC236}">
                <a16:creationId xmlns:a16="http://schemas.microsoft.com/office/drawing/2014/main" id="{2DFFB956-EED2-74CD-9D70-96373751CD38}"/>
              </a:ext>
            </a:extLst>
          </p:cNvPr>
          <p:cNvSpPr/>
          <p:nvPr/>
        </p:nvSpPr>
        <p:spPr>
          <a:xfrm>
            <a:off x="645562" y="3071249"/>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04</a:t>
            </a:r>
            <a:endParaRPr lang="en-US" sz="2600" dirty="0"/>
          </a:p>
        </p:txBody>
      </p:sp>
      <p:sp>
        <p:nvSpPr>
          <p:cNvPr id="15" name="Text 12">
            <a:extLst>
              <a:ext uri="{FF2B5EF4-FFF2-40B4-BE49-F238E27FC236}">
                <a16:creationId xmlns:a16="http://schemas.microsoft.com/office/drawing/2014/main" id="{02F87C57-FCB6-43B7-EA01-FC875DC3F11D}"/>
              </a:ext>
            </a:extLst>
          </p:cNvPr>
          <p:cNvSpPr/>
          <p:nvPr/>
        </p:nvSpPr>
        <p:spPr>
          <a:xfrm>
            <a:off x="645562" y="3599300"/>
            <a:ext cx="2524116"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Collaboration mechanisms</a:t>
            </a:r>
          </a:p>
        </p:txBody>
      </p:sp>
      <p:sp>
        <p:nvSpPr>
          <p:cNvPr id="16" name="Text 13">
            <a:extLst>
              <a:ext uri="{FF2B5EF4-FFF2-40B4-BE49-F238E27FC236}">
                <a16:creationId xmlns:a16="http://schemas.microsoft.com/office/drawing/2014/main" id="{0D528CAC-E79D-787A-3CD7-70F7EB36D039}"/>
              </a:ext>
            </a:extLst>
          </p:cNvPr>
          <p:cNvSpPr/>
          <p:nvPr/>
        </p:nvSpPr>
        <p:spPr>
          <a:xfrm>
            <a:off x="645562" y="3992207"/>
            <a:ext cx="2524116" cy="307777"/>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Mentoring and knowledge exchange across generations.</a:t>
            </a:r>
            <a:endParaRPr lang="en-US" sz="1000" dirty="0"/>
          </a:p>
        </p:txBody>
      </p:sp>
      <p:sp>
        <p:nvSpPr>
          <p:cNvPr id="17" name="Text 14">
            <a:extLst>
              <a:ext uri="{FF2B5EF4-FFF2-40B4-BE49-F238E27FC236}">
                <a16:creationId xmlns:a16="http://schemas.microsoft.com/office/drawing/2014/main" id="{C4438533-849C-74CA-B285-F2F23F12E23A}"/>
              </a:ext>
            </a:extLst>
          </p:cNvPr>
          <p:cNvSpPr/>
          <p:nvPr/>
        </p:nvSpPr>
        <p:spPr>
          <a:xfrm>
            <a:off x="3241115" y="3071249"/>
            <a:ext cx="2524116"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05</a:t>
            </a:r>
            <a:endParaRPr lang="en-US" sz="2600" dirty="0"/>
          </a:p>
        </p:txBody>
      </p:sp>
      <p:sp>
        <p:nvSpPr>
          <p:cNvPr id="18" name="Text 15">
            <a:extLst>
              <a:ext uri="{FF2B5EF4-FFF2-40B4-BE49-F238E27FC236}">
                <a16:creationId xmlns:a16="http://schemas.microsoft.com/office/drawing/2014/main" id="{F035F0A0-4A3F-CDCA-F9B8-E78D6B494722}"/>
              </a:ext>
            </a:extLst>
          </p:cNvPr>
          <p:cNvSpPr/>
          <p:nvPr/>
        </p:nvSpPr>
        <p:spPr>
          <a:xfrm>
            <a:off x="3241115" y="3599300"/>
            <a:ext cx="1995478" cy="369332"/>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Higher education-workplace bridge</a:t>
            </a:r>
          </a:p>
        </p:txBody>
      </p:sp>
      <p:sp>
        <p:nvSpPr>
          <p:cNvPr id="19" name="Text 16">
            <a:extLst>
              <a:ext uri="{FF2B5EF4-FFF2-40B4-BE49-F238E27FC236}">
                <a16:creationId xmlns:a16="http://schemas.microsoft.com/office/drawing/2014/main" id="{26C945EF-0000-7928-D851-2A633EA409DA}"/>
              </a:ext>
            </a:extLst>
          </p:cNvPr>
          <p:cNvSpPr/>
          <p:nvPr/>
        </p:nvSpPr>
        <p:spPr>
          <a:xfrm>
            <a:off x="3241115" y="3992207"/>
            <a:ext cx="2524116" cy="307777"/>
          </a:xfrm>
          <a:prstGeom prst="rect">
            <a:avLst/>
          </a:prstGeom>
          <a:noFill/>
          <a:ln/>
        </p:spPr>
        <p:txBody>
          <a:bodyPr wrap="square" lIns="0" tIns="0" rIns="0" bIns="0" rtlCol="0" anchor="t">
            <a:spAutoFit/>
          </a:bodyPr>
          <a:lstStyle/>
          <a:p>
            <a:r>
              <a:rPr lang="en-US" sz="1000" dirty="0">
                <a:solidFill>
                  <a:srgbClr val="5B6875"/>
                </a:solidFill>
                <a:latin typeface="Aptos" pitchFamily="34" charset="0"/>
                <a:ea typeface="Aptos" pitchFamily="34" charset="-122"/>
                <a:cs typeface="Aptos" pitchFamily="34" charset="-120"/>
              </a:rPr>
              <a:t>Universities prepare; organizations continue learning inside real work.</a:t>
            </a:r>
            <a:endParaRPr lang="en-US" sz="1000" dirty="0"/>
          </a:p>
        </p:txBody>
      </p:sp>
      <p:sp>
        <p:nvSpPr>
          <p:cNvPr id="20" name="Text 17">
            <a:extLst>
              <a:ext uri="{FF2B5EF4-FFF2-40B4-BE49-F238E27FC236}">
                <a16:creationId xmlns:a16="http://schemas.microsoft.com/office/drawing/2014/main" id="{32E5D449-9DE1-FFB2-A647-90DB117AF947}"/>
              </a:ext>
            </a:extLst>
          </p:cNvPr>
          <p:cNvSpPr/>
          <p:nvPr/>
        </p:nvSpPr>
        <p:spPr>
          <a:xfrm>
            <a:off x="5836668" y="3071249"/>
            <a:ext cx="2524144" cy="457200"/>
          </a:xfrm>
          <a:prstGeom prst="rect">
            <a:avLst/>
          </a:prstGeom>
          <a:noFill/>
          <a:ln/>
        </p:spPr>
        <p:txBody>
          <a:bodyPr wrap="square" lIns="0" tIns="0" rIns="0" bIns="0" rtlCol="0" anchor="t">
            <a:spAutoFit/>
          </a:bodyPr>
          <a:lstStyle/>
          <a:p>
            <a:pPr marL="0" indent="0" algn="l">
              <a:buNone/>
            </a:pPr>
            <a:r>
              <a:rPr lang="en-US" sz="2600" dirty="0">
                <a:solidFill>
                  <a:srgbClr val="D96C4A">
                    <a:alpha val="30000"/>
                  </a:srgbClr>
                </a:solidFill>
                <a:latin typeface="Playfair Display Bold" pitchFamily="34" charset="0"/>
                <a:ea typeface="Playfair Display Bold" pitchFamily="34" charset="-122"/>
                <a:cs typeface="Playfair Display Bold" pitchFamily="34" charset="-120"/>
              </a:rPr>
              <a:t>06</a:t>
            </a:r>
            <a:endParaRPr lang="en-US" sz="2600" dirty="0"/>
          </a:p>
        </p:txBody>
      </p:sp>
      <p:sp>
        <p:nvSpPr>
          <p:cNvPr id="21" name="Text 18">
            <a:extLst>
              <a:ext uri="{FF2B5EF4-FFF2-40B4-BE49-F238E27FC236}">
                <a16:creationId xmlns:a16="http://schemas.microsoft.com/office/drawing/2014/main" id="{04CD608F-79C7-ED76-4B01-4C73FDAFA141}"/>
              </a:ext>
            </a:extLst>
          </p:cNvPr>
          <p:cNvSpPr/>
          <p:nvPr/>
        </p:nvSpPr>
        <p:spPr>
          <a:xfrm>
            <a:off x="5836668" y="3599300"/>
            <a:ext cx="2524144"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Sustainability feedback loops</a:t>
            </a:r>
          </a:p>
        </p:txBody>
      </p:sp>
      <p:sp>
        <p:nvSpPr>
          <p:cNvPr id="22" name="Text 19">
            <a:extLst>
              <a:ext uri="{FF2B5EF4-FFF2-40B4-BE49-F238E27FC236}">
                <a16:creationId xmlns:a16="http://schemas.microsoft.com/office/drawing/2014/main" id="{E5DC8D03-004E-1928-4632-29F64C891398}"/>
              </a:ext>
            </a:extLst>
          </p:cNvPr>
          <p:cNvSpPr/>
          <p:nvPr/>
        </p:nvSpPr>
        <p:spPr>
          <a:xfrm>
            <a:off x="5836668" y="3888298"/>
            <a:ext cx="2524144" cy="541687"/>
          </a:xfrm>
          <a:prstGeom prst="rect">
            <a:avLst/>
          </a:prstGeom>
          <a:noFill/>
          <a:ln/>
        </p:spPr>
        <p:txBody>
          <a:bodyPr wrap="square" lIns="0" tIns="0" rIns="0" bIns="0" rtlCol="0" anchor="t">
            <a:spAutoFit/>
          </a:bodyPr>
          <a:lstStyle/>
          <a:p>
            <a:pPr marL="0" indent="0" algn="l">
              <a:lnSpc>
                <a:spcPct val="120000"/>
              </a:lnSpc>
              <a:buNone/>
            </a:pPr>
            <a:r>
              <a:rPr lang="en-US" sz="1000" dirty="0">
                <a:solidFill>
                  <a:srgbClr val="4A5D4E"/>
                </a:solidFill>
                <a:latin typeface="Inter" pitchFamily="34" charset="0"/>
                <a:ea typeface="Inter" pitchFamily="34" charset="-122"/>
                <a:cs typeface="Inter" pitchFamily="34" charset="-120"/>
              </a:rPr>
              <a:t>Implement continuous sustainability loops where content, models, and practices co-evolve over time.</a:t>
            </a:r>
            <a:endParaRPr lang="en-US" sz="1000" dirty="0"/>
          </a:p>
        </p:txBody>
      </p:sp>
      <p:sp>
        <p:nvSpPr>
          <p:cNvPr id="24" name="TextBox 23">
            <a:extLst>
              <a:ext uri="{FF2B5EF4-FFF2-40B4-BE49-F238E27FC236}">
                <a16:creationId xmlns:a16="http://schemas.microsoft.com/office/drawing/2014/main" id="{696F7059-A1FD-33E2-9211-B282BEA62BF2}"/>
              </a:ext>
            </a:extLst>
          </p:cNvPr>
          <p:cNvSpPr txBox="1"/>
          <p:nvPr/>
        </p:nvSpPr>
        <p:spPr>
          <a:xfrm>
            <a:off x="384013" y="256206"/>
            <a:ext cx="4602324" cy="369332"/>
          </a:xfrm>
          <a:prstGeom prst="rect">
            <a:avLst/>
          </a:prstGeom>
          <a:noFill/>
        </p:spPr>
        <p:txBody>
          <a:bodyPr wrap="square">
            <a:spAutoFit/>
          </a:bodyPr>
          <a:lstStyle/>
          <a:p>
            <a:r>
              <a:rPr lang="en-US" sz="1800" b="1" dirty="0">
                <a:solidFill>
                  <a:srgbClr val="1A3622"/>
                </a:solidFill>
                <a:latin typeface="Playfair Display Bold" pitchFamily="34" charset="0"/>
                <a:ea typeface="Playfair Display Bold" pitchFamily="34" charset="-122"/>
                <a:cs typeface="Playfair Display Bold" pitchFamily="34" charset="-120"/>
              </a:rPr>
              <a:t>06. </a:t>
            </a:r>
            <a:r>
              <a:rPr lang="en-US" sz="1800" b="1" dirty="0">
                <a:solidFill>
                  <a:srgbClr val="1A3622"/>
                </a:solidFill>
                <a:latin typeface="Playfair Display Bold" pitchFamily="34" charset="0"/>
                <a:ea typeface="Playfair Display Bold" pitchFamily="34" charset="-122"/>
              </a:rPr>
              <a:t>Core Components in Practice</a:t>
            </a:r>
          </a:p>
        </p:txBody>
      </p:sp>
    </p:spTree>
    <p:extLst>
      <p:ext uri="{BB962C8B-B14F-4D97-AF65-F5344CB8AC3E}">
        <p14:creationId xmlns:p14="http://schemas.microsoft.com/office/powerpoint/2010/main" val="4112450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4" name="Text 1"/>
          <p:cNvSpPr/>
          <p:nvPr/>
        </p:nvSpPr>
        <p:spPr>
          <a:xfrm>
            <a:off x="434458" y="764018"/>
            <a:ext cx="4748698" cy="323165"/>
          </a:xfrm>
          <a:prstGeom prst="rect">
            <a:avLst/>
          </a:prstGeom>
          <a:noFill/>
          <a:ln/>
        </p:spPr>
        <p:txBody>
          <a:bodyPr wrap="square" lIns="0" tIns="0" rIns="0" bIns="0" rtlCol="0" anchor="t">
            <a:spAutoFit/>
          </a:bodyPr>
          <a:lstStyle/>
          <a:p>
            <a:r>
              <a:rPr lang="en-US" sz="1050" dirty="0">
                <a:solidFill>
                  <a:srgbClr val="D96C4A"/>
                </a:solidFill>
                <a:latin typeface="Inter" pitchFamily="34" charset="0"/>
                <a:ea typeface="Inter" pitchFamily="34" charset="-122"/>
              </a:rPr>
              <a:t>Generational diversity becomes a source of resilience and knowledge exchange.</a:t>
            </a:r>
          </a:p>
          <a:p>
            <a:pPr marL="0" indent="0" algn="l">
              <a:buNone/>
            </a:pPr>
            <a:endParaRPr lang="en-US" sz="1050" dirty="0"/>
          </a:p>
        </p:txBody>
      </p:sp>
      <p:sp>
        <p:nvSpPr>
          <p:cNvPr id="5" name="Text 2"/>
          <p:cNvSpPr/>
          <p:nvPr/>
        </p:nvSpPr>
        <p:spPr>
          <a:xfrm>
            <a:off x="714375" y="1454638"/>
            <a:ext cx="3636169" cy="246221"/>
          </a:xfrm>
          <a:prstGeom prst="rect">
            <a:avLst/>
          </a:prstGeom>
          <a:noFill/>
          <a:ln/>
        </p:spPr>
        <p:txBody>
          <a:bodyPr wrap="square" lIns="0" tIns="0" rIns="0" bIns="0" rtlCol="0" anchor="t">
            <a:spAutoFit/>
          </a:bodyPr>
          <a:lstStyle/>
          <a:p>
            <a:pPr marL="0" indent="0" algn="l">
              <a:buNone/>
            </a:pPr>
            <a:r>
              <a:rPr lang="en-US" sz="1600" b="1" dirty="0">
                <a:solidFill>
                  <a:srgbClr val="1A3622"/>
                </a:solidFill>
                <a:latin typeface="Playfair Display Bold" pitchFamily="34" charset="0"/>
                <a:ea typeface="Playfair Display Bold" pitchFamily="34" charset="-122"/>
                <a:cs typeface="Playfair Display Bold" pitchFamily="34" charset="-120"/>
              </a:rPr>
              <a:t>Younger Professional</a:t>
            </a:r>
          </a:p>
        </p:txBody>
      </p:sp>
      <p:pic>
        <p:nvPicPr>
          <p:cNvPr id="6" name="Image 1" descr="preencoded.png"/>
          <p:cNvPicPr>
            <a:picLocks noChangeAspect="1"/>
          </p:cNvPicPr>
          <p:nvPr/>
        </p:nvPicPr>
        <p:blipFill>
          <a:blip r:embed="rId3"/>
          <a:stretch>
            <a:fillRect/>
          </a:stretch>
        </p:blipFill>
        <p:spPr>
          <a:xfrm>
            <a:off x="714375" y="1861106"/>
            <a:ext cx="107156" cy="142875"/>
          </a:xfrm>
          <a:prstGeom prst="rect">
            <a:avLst/>
          </a:prstGeom>
        </p:spPr>
      </p:pic>
      <p:sp>
        <p:nvSpPr>
          <p:cNvPr id="7" name="Text 3"/>
          <p:cNvSpPr/>
          <p:nvPr/>
        </p:nvSpPr>
        <p:spPr>
          <a:xfrm>
            <a:off x="907256" y="1829685"/>
            <a:ext cx="1209080" cy="205718"/>
          </a:xfrm>
          <a:prstGeom prst="rect">
            <a:avLst/>
          </a:prstGeom>
          <a:noFill/>
          <a:ln/>
        </p:spPr>
        <p:txBody>
          <a:bodyPr wrap="non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High Digital Fluency</a:t>
            </a:r>
            <a:endParaRPr lang="en-US" sz="950" dirty="0"/>
          </a:p>
        </p:txBody>
      </p:sp>
      <p:pic>
        <p:nvPicPr>
          <p:cNvPr id="8" name="Image 2" descr="preencoded.png"/>
          <p:cNvPicPr>
            <a:picLocks noChangeAspect="1"/>
          </p:cNvPicPr>
          <p:nvPr/>
        </p:nvPicPr>
        <p:blipFill>
          <a:blip r:embed="rId4"/>
          <a:stretch>
            <a:fillRect/>
          </a:stretch>
        </p:blipFill>
        <p:spPr>
          <a:xfrm>
            <a:off x="714375" y="2123974"/>
            <a:ext cx="142875" cy="142875"/>
          </a:xfrm>
          <a:prstGeom prst="rect">
            <a:avLst/>
          </a:prstGeom>
        </p:spPr>
      </p:pic>
      <p:sp>
        <p:nvSpPr>
          <p:cNvPr id="9" name="Text 4"/>
          <p:cNvSpPr/>
          <p:nvPr/>
        </p:nvSpPr>
        <p:spPr>
          <a:xfrm>
            <a:off x="942975" y="2092552"/>
            <a:ext cx="1653778" cy="205718"/>
          </a:xfrm>
          <a:prstGeom prst="rect">
            <a:avLst/>
          </a:prstGeom>
          <a:noFill/>
          <a:ln/>
        </p:spPr>
        <p:txBody>
          <a:bodyPr wrap="non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Rapid Tool Experimentation</a:t>
            </a:r>
            <a:endParaRPr lang="en-US" sz="950" dirty="0"/>
          </a:p>
        </p:txBody>
      </p:sp>
      <p:pic>
        <p:nvPicPr>
          <p:cNvPr id="10" name="Image 3"/>
          <p:cNvPicPr>
            <a:picLocks noChangeAspect="1"/>
          </p:cNvPicPr>
          <p:nvPr/>
        </p:nvPicPr>
        <p:blipFill>
          <a:blip r:embed="rId5"/>
          <a:srcRect/>
          <a:stretch/>
        </p:blipFill>
        <p:spPr>
          <a:xfrm>
            <a:off x="627437" y="2590467"/>
            <a:ext cx="272454" cy="272454"/>
          </a:xfrm>
          <a:prstGeom prst="rect">
            <a:avLst/>
          </a:prstGeom>
        </p:spPr>
      </p:pic>
      <p:sp>
        <p:nvSpPr>
          <p:cNvPr id="11" name="Text 5"/>
          <p:cNvSpPr/>
          <p:nvPr/>
        </p:nvSpPr>
        <p:spPr>
          <a:xfrm>
            <a:off x="925116" y="2355420"/>
            <a:ext cx="1306448" cy="182871"/>
          </a:xfrm>
          <a:prstGeom prst="rect">
            <a:avLst/>
          </a:prstGeom>
          <a:noFill/>
          <a:ln/>
        </p:spPr>
        <p:txBody>
          <a:bodyPr wrap="none" lIns="0" tIns="0" rIns="0" bIns="0" rtlCol="0" anchor="t">
            <a:spAutoFit/>
          </a:bodyPr>
          <a:lstStyle/>
          <a:p>
            <a:pPr>
              <a:lnSpc>
                <a:spcPct val="128000"/>
              </a:lnSpc>
            </a:pPr>
            <a:r>
              <a:rPr lang="en-US" sz="1000" dirty="0">
                <a:solidFill>
                  <a:srgbClr val="5B6875"/>
                </a:solidFill>
                <a:latin typeface="Aptos" pitchFamily="34" charset="0"/>
                <a:ea typeface="Aptos" pitchFamily="34" charset="-122"/>
                <a:cs typeface="Aptos" pitchFamily="34" charset="-120"/>
              </a:rPr>
              <a:t>Experimentation with AI</a:t>
            </a:r>
            <a:endParaRPr lang="en-US" sz="950" dirty="0"/>
          </a:p>
        </p:txBody>
      </p:sp>
      <p:sp>
        <p:nvSpPr>
          <p:cNvPr id="12" name="Text 6"/>
          <p:cNvSpPr/>
          <p:nvPr/>
        </p:nvSpPr>
        <p:spPr>
          <a:xfrm>
            <a:off x="4793456" y="1454638"/>
            <a:ext cx="3636169" cy="246221"/>
          </a:xfrm>
          <a:prstGeom prst="rect">
            <a:avLst/>
          </a:prstGeom>
          <a:noFill/>
          <a:ln/>
        </p:spPr>
        <p:txBody>
          <a:bodyPr wrap="square" lIns="0" tIns="0" rIns="0" bIns="0" rtlCol="0" anchor="t">
            <a:spAutoFit/>
          </a:bodyPr>
          <a:lstStyle/>
          <a:p>
            <a:pPr marL="0" indent="0" algn="l">
              <a:buNone/>
            </a:pPr>
            <a:r>
              <a:rPr lang="en-US" sz="1600" b="1" dirty="0">
                <a:solidFill>
                  <a:srgbClr val="1A3622"/>
                </a:solidFill>
                <a:latin typeface="Playfair Display Bold" pitchFamily="34" charset="0"/>
                <a:ea typeface="Playfair Display Bold" pitchFamily="34" charset="-122"/>
                <a:cs typeface="Playfair Display Bold" pitchFamily="34" charset="-120"/>
              </a:rPr>
              <a:t>Experienced Employees</a:t>
            </a:r>
            <a:endParaRPr lang="en-US" sz="1600" dirty="0"/>
          </a:p>
        </p:txBody>
      </p:sp>
      <p:pic>
        <p:nvPicPr>
          <p:cNvPr id="13" name="Image 4" descr="preencoded.png"/>
          <p:cNvPicPr>
            <a:picLocks noChangeAspect="1"/>
          </p:cNvPicPr>
          <p:nvPr/>
        </p:nvPicPr>
        <p:blipFill>
          <a:blip r:embed="rId6"/>
          <a:stretch>
            <a:fillRect/>
          </a:stretch>
        </p:blipFill>
        <p:spPr>
          <a:xfrm>
            <a:off x="4793456" y="1861106"/>
            <a:ext cx="142875" cy="142875"/>
          </a:xfrm>
          <a:prstGeom prst="rect">
            <a:avLst/>
          </a:prstGeom>
        </p:spPr>
      </p:pic>
      <p:sp>
        <p:nvSpPr>
          <p:cNvPr id="14" name="Text 7"/>
          <p:cNvSpPr/>
          <p:nvPr/>
        </p:nvSpPr>
        <p:spPr>
          <a:xfrm>
            <a:off x="5022056" y="1829685"/>
            <a:ext cx="1419820" cy="205718"/>
          </a:xfrm>
          <a:prstGeom prst="rect">
            <a:avLst/>
          </a:prstGeom>
          <a:noFill/>
          <a:ln/>
        </p:spPr>
        <p:txBody>
          <a:bodyPr wrap="non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Deep Domain Expertise</a:t>
            </a:r>
            <a:endParaRPr lang="en-US" sz="950" dirty="0"/>
          </a:p>
        </p:txBody>
      </p:sp>
      <p:pic>
        <p:nvPicPr>
          <p:cNvPr id="15" name="Image 5" descr="preencoded.png"/>
          <p:cNvPicPr>
            <a:picLocks noChangeAspect="1"/>
          </p:cNvPicPr>
          <p:nvPr/>
        </p:nvPicPr>
        <p:blipFill>
          <a:blip r:embed="rId7"/>
          <a:stretch>
            <a:fillRect/>
          </a:stretch>
        </p:blipFill>
        <p:spPr>
          <a:xfrm>
            <a:off x="4793456" y="2123974"/>
            <a:ext cx="142875" cy="142875"/>
          </a:xfrm>
          <a:prstGeom prst="rect">
            <a:avLst/>
          </a:prstGeom>
        </p:spPr>
      </p:pic>
      <p:sp>
        <p:nvSpPr>
          <p:cNvPr id="16" name="Text 8"/>
          <p:cNvSpPr/>
          <p:nvPr/>
        </p:nvSpPr>
        <p:spPr>
          <a:xfrm>
            <a:off x="5022056" y="2092552"/>
            <a:ext cx="1396603" cy="205718"/>
          </a:xfrm>
          <a:prstGeom prst="rect">
            <a:avLst/>
          </a:prstGeom>
          <a:noFill/>
          <a:ln/>
        </p:spPr>
        <p:txBody>
          <a:bodyPr wrap="non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Professional Judgment</a:t>
            </a:r>
            <a:endParaRPr lang="en-US" sz="950" dirty="0"/>
          </a:p>
        </p:txBody>
      </p:sp>
      <p:pic>
        <p:nvPicPr>
          <p:cNvPr id="17" name="Image 6" descr="preencoded.png"/>
          <p:cNvPicPr>
            <a:picLocks noChangeAspect="1"/>
          </p:cNvPicPr>
          <p:nvPr/>
        </p:nvPicPr>
        <p:blipFill>
          <a:blip r:embed="rId8"/>
          <a:stretch>
            <a:fillRect/>
          </a:stretch>
        </p:blipFill>
        <p:spPr>
          <a:xfrm>
            <a:off x="4793456" y="2386841"/>
            <a:ext cx="142875" cy="142875"/>
          </a:xfrm>
          <a:prstGeom prst="rect">
            <a:avLst/>
          </a:prstGeom>
        </p:spPr>
      </p:pic>
      <p:sp>
        <p:nvSpPr>
          <p:cNvPr id="18" name="Text 9"/>
          <p:cNvSpPr/>
          <p:nvPr/>
        </p:nvSpPr>
        <p:spPr>
          <a:xfrm>
            <a:off x="5022056" y="2355420"/>
            <a:ext cx="1410891" cy="205718"/>
          </a:xfrm>
          <a:prstGeom prst="rect">
            <a:avLst/>
          </a:prstGeom>
          <a:noFill/>
          <a:ln/>
        </p:spPr>
        <p:txBody>
          <a:bodyPr wrap="non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Organizational Memory</a:t>
            </a:r>
            <a:endParaRPr lang="en-US" sz="950" dirty="0"/>
          </a:p>
        </p:txBody>
      </p:sp>
      <p:sp>
        <p:nvSpPr>
          <p:cNvPr id="19" name="Shape 10"/>
          <p:cNvSpPr/>
          <p:nvPr/>
        </p:nvSpPr>
        <p:spPr>
          <a:xfrm>
            <a:off x="714375" y="2931747"/>
            <a:ext cx="7715250" cy="721519"/>
          </a:xfrm>
          <a:prstGeom prst="rect">
            <a:avLst/>
          </a:prstGeom>
          <a:solidFill>
            <a:srgbClr val="000000">
              <a:alpha val="0"/>
            </a:srgbClr>
          </a:solidFill>
          <a:ln/>
        </p:spPr>
        <p:txBody>
          <a:bodyPr/>
          <a:lstStyle/>
          <a:p>
            <a:endParaRPr lang="en-SK"/>
          </a:p>
        </p:txBody>
      </p:sp>
      <p:sp>
        <p:nvSpPr>
          <p:cNvPr id="20" name="Shape 11"/>
          <p:cNvSpPr/>
          <p:nvPr/>
        </p:nvSpPr>
        <p:spPr>
          <a:xfrm>
            <a:off x="714375" y="2959456"/>
            <a:ext cx="7715250" cy="7144"/>
          </a:xfrm>
          <a:prstGeom prst="rect">
            <a:avLst/>
          </a:prstGeom>
          <a:solidFill>
            <a:srgbClr val="E6F0E9"/>
          </a:solidFill>
          <a:ln/>
        </p:spPr>
        <p:txBody>
          <a:bodyPr/>
          <a:lstStyle/>
          <a:p>
            <a:endParaRPr lang="en-SK"/>
          </a:p>
        </p:txBody>
      </p:sp>
      <p:sp>
        <p:nvSpPr>
          <p:cNvPr id="21" name="Text 12"/>
          <p:cNvSpPr/>
          <p:nvPr/>
        </p:nvSpPr>
        <p:spPr>
          <a:xfrm>
            <a:off x="1071563" y="3051242"/>
            <a:ext cx="7000875" cy="514350"/>
          </a:xfrm>
          <a:prstGeom prst="rect">
            <a:avLst/>
          </a:prstGeom>
          <a:noFill/>
          <a:ln/>
        </p:spPr>
        <p:txBody>
          <a:bodyPr wrap="square" lIns="0" tIns="0" rIns="0" bIns="0" rtlCol="0" anchor="t">
            <a:spAutoFit/>
          </a:bodyPr>
          <a:lstStyle/>
          <a:p>
            <a:pPr marL="0" indent="0" algn="ctr">
              <a:lnSpc>
                <a:spcPct val="120000"/>
              </a:lnSpc>
              <a:buNone/>
            </a:pPr>
            <a:r>
              <a:rPr lang="en-US" sz="1250" i="1" dirty="0">
                <a:solidFill>
                  <a:srgbClr val="1A3622"/>
                </a:solidFill>
                <a:latin typeface="Playfair Display" pitchFamily="34" charset="0"/>
                <a:ea typeface="Playfair Display" pitchFamily="34" charset="-122"/>
                <a:cs typeface="Playfair Display" pitchFamily="34" charset="-120"/>
              </a:rPr>
              <a:t>"The SLE framework bridges technical agility with contextual wisdom, fostering a mutual exchange where AI-supported knowledge sharing creates a more resilient workforce."</a:t>
            </a:r>
            <a:endParaRPr lang="en-US" sz="1250" dirty="0"/>
          </a:p>
        </p:txBody>
      </p:sp>
      <p:pic>
        <p:nvPicPr>
          <p:cNvPr id="26" name="Image 5">
            <a:extLst>
              <a:ext uri="{FF2B5EF4-FFF2-40B4-BE49-F238E27FC236}">
                <a16:creationId xmlns:a16="http://schemas.microsoft.com/office/drawing/2014/main" id="{03610AB4-2701-B987-4CA8-D9E9385D9C44}"/>
              </a:ext>
            </a:extLst>
          </p:cNvPr>
          <p:cNvPicPr>
            <a:picLocks noChangeAspect="1"/>
          </p:cNvPicPr>
          <p:nvPr/>
        </p:nvPicPr>
        <p:blipFill>
          <a:blip r:embed="rId9"/>
          <a:srcRect/>
          <a:stretch/>
        </p:blipFill>
        <p:spPr>
          <a:xfrm>
            <a:off x="4714286" y="2582870"/>
            <a:ext cx="277592" cy="277592"/>
          </a:xfrm>
          <a:prstGeom prst="rect">
            <a:avLst/>
          </a:prstGeom>
        </p:spPr>
      </p:pic>
      <p:sp>
        <p:nvSpPr>
          <p:cNvPr id="27" name="Text 8">
            <a:extLst>
              <a:ext uri="{FF2B5EF4-FFF2-40B4-BE49-F238E27FC236}">
                <a16:creationId xmlns:a16="http://schemas.microsoft.com/office/drawing/2014/main" id="{DDEF4F80-F244-0F9D-473A-26F54DF270A6}"/>
              </a:ext>
            </a:extLst>
          </p:cNvPr>
          <p:cNvSpPr/>
          <p:nvPr/>
        </p:nvSpPr>
        <p:spPr>
          <a:xfrm>
            <a:off x="5008200" y="2612097"/>
            <a:ext cx="1261564" cy="172483"/>
          </a:xfrm>
          <a:prstGeom prst="rect">
            <a:avLst/>
          </a:prstGeom>
          <a:noFill/>
          <a:ln/>
        </p:spPr>
        <p:txBody>
          <a:bodyPr wrap="none" lIns="0" tIns="0" rIns="0" bIns="0" rtlCol="0" anchor="t">
            <a:spAutoFit/>
          </a:bodyPr>
          <a:lstStyle/>
          <a:p>
            <a:pPr marL="0" indent="0" algn="l">
              <a:lnSpc>
                <a:spcPct val="128000"/>
              </a:lnSpc>
              <a:buNone/>
            </a:pPr>
            <a:r>
              <a:rPr lang="en-US" sz="950" dirty="0">
                <a:solidFill>
                  <a:srgbClr val="4A5D4E"/>
                </a:solidFill>
                <a:latin typeface="Inter" pitchFamily="34" charset="0"/>
                <a:ea typeface="Inter" pitchFamily="34" charset="-122"/>
                <a:cs typeface="Inter" pitchFamily="34" charset="-120"/>
              </a:rPr>
              <a:t>Contextual Interpretation</a:t>
            </a:r>
            <a:endParaRPr lang="en-US" sz="950" dirty="0"/>
          </a:p>
        </p:txBody>
      </p:sp>
      <p:pic>
        <p:nvPicPr>
          <p:cNvPr id="28" name="Image 6" descr="preencoded.png">
            <a:extLst>
              <a:ext uri="{FF2B5EF4-FFF2-40B4-BE49-F238E27FC236}">
                <a16:creationId xmlns:a16="http://schemas.microsoft.com/office/drawing/2014/main" id="{D51D856D-8119-3C80-06FA-857D8AA0CAA7}"/>
              </a:ext>
            </a:extLst>
          </p:cNvPr>
          <p:cNvPicPr>
            <a:picLocks noChangeAspect="1"/>
          </p:cNvPicPr>
          <p:nvPr/>
        </p:nvPicPr>
        <p:blipFill>
          <a:blip r:embed="rId8"/>
          <a:stretch>
            <a:fillRect/>
          </a:stretch>
        </p:blipFill>
        <p:spPr>
          <a:xfrm>
            <a:off x="696516" y="2395583"/>
            <a:ext cx="142875" cy="142875"/>
          </a:xfrm>
          <a:prstGeom prst="rect">
            <a:avLst/>
          </a:prstGeom>
        </p:spPr>
      </p:pic>
      <p:sp>
        <p:nvSpPr>
          <p:cNvPr id="29" name="Text 9">
            <a:extLst>
              <a:ext uri="{FF2B5EF4-FFF2-40B4-BE49-F238E27FC236}">
                <a16:creationId xmlns:a16="http://schemas.microsoft.com/office/drawing/2014/main" id="{0C960858-C053-11AB-B16B-2167C4956254}"/>
              </a:ext>
            </a:extLst>
          </p:cNvPr>
          <p:cNvSpPr/>
          <p:nvPr/>
        </p:nvSpPr>
        <p:spPr>
          <a:xfrm>
            <a:off x="941880" y="2618656"/>
            <a:ext cx="1502014" cy="182871"/>
          </a:xfrm>
          <a:prstGeom prst="rect">
            <a:avLst/>
          </a:prstGeom>
          <a:noFill/>
          <a:ln/>
        </p:spPr>
        <p:txBody>
          <a:bodyPr wrap="none" lIns="0" tIns="0" rIns="0" bIns="0" rtlCol="0" anchor="t">
            <a:spAutoFit/>
          </a:bodyPr>
          <a:lstStyle/>
          <a:p>
            <a:pPr>
              <a:lnSpc>
                <a:spcPct val="128000"/>
              </a:lnSpc>
            </a:pPr>
            <a:r>
              <a:rPr lang="en-US" sz="1000" dirty="0">
                <a:solidFill>
                  <a:srgbClr val="5B6875"/>
                </a:solidFill>
                <a:latin typeface="Aptos" pitchFamily="34" charset="0"/>
                <a:ea typeface="Aptos" pitchFamily="34" charset="-122"/>
                <a:cs typeface="Aptos" pitchFamily="34" charset="-120"/>
              </a:rPr>
              <a:t>New forms of collaboration</a:t>
            </a:r>
            <a:endParaRPr lang="en-US" sz="950" dirty="0"/>
          </a:p>
        </p:txBody>
      </p:sp>
      <p:sp>
        <p:nvSpPr>
          <p:cNvPr id="32" name="Text 11">
            <a:extLst>
              <a:ext uri="{FF2B5EF4-FFF2-40B4-BE49-F238E27FC236}">
                <a16:creationId xmlns:a16="http://schemas.microsoft.com/office/drawing/2014/main" id="{43200FF9-D22D-6493-84DF-8EBBECC13D55}"/>
              </a:ext>
            </a:extLst>
          </p:cNvPr>
          <p:cNvSpPr/>
          <p:nvPr/>
        </p:nvSpPr>
        <p:spPr>
          <a:xfrm>
            <a:off x="889289" y="3846598"/>
            <a:ext cx="8254711" cy="230832"/>
          </a:xfrm>
          <a:prstGeom prst="rect">
            <a:avLst/>
          </a:prstGeom>
          <a:noFill/>
          <a:ln/>
        </p:spPr>
        <p:txBody>
          <a:bodyPr wrap="square" lIns="0" tIns="0" rIns="0" bIns="0" rtlCol="0" anchor="t">
            <a:spAutoFit/>
          </a:bodyPr>
          <a:lstStyle/>
          <a:p>
            <a:r>
              <a:rPr lang="en-US" sz="1500" dirty="0">
                <a:solidFill>
                  <a:srgbClr val="C00000">
                    <a:alpha val="30000"/>
                  </a:srgbClr>
                </a:solidFill>
                <a:latin typeface="Playfair Display Bold" pitchFamily="34" charset="0"/>
                <a:ea typeface="Playfair Display Bold" pitchFamily="34" charset="-122"/>
              </a:rPr>
              <a:t>Combine </a:t>
            </a:r>
            <a:r>
              <a:rPr lang="en-US" sz="1500" dirty="0">
                <a:solidFill>
                  <a:schemeClr val="tx1">
                    <a:alpha val="30000"/>
                  </a:schemeClr>
                </a:solidFill>
                <a:latin typeface="Playfair Display Bold" pitchFamily="34" charset="0"/>
                <a:ea typeface="Playfair Display Bold" pitchFamily="34" charset="-122"/>
              </a:rPr>
              <a:t>D</a:t>
            </a:r>
            <a:r>
              <a:rPr lang="en-US" sz="1500" dirty="0">
                <a:solidFill>
                  <a:srgbClr val="C00000">
                    <a:alpha val="30000"/>
                  </a:srgbClr>
                </a:solidFill>
                <a:latin typeface="Playfair Display Bold" pitchFamily="34" charset="0"/>
                <a:ea typeface="Playfair Display Bold" pitchFamily="34" charset="-122"/>
              </a:rPr>
              <a:t>igital skills, experience, </a:t>
            </a:r>
            <a:r>
              <a:rPr lang="en-US" sz="1500" dirty="0">
                <a:solidFill>
                  <a:schemeClr val="tx1">
                    <a:alpha val="30000"/>
                  </a:schemeClr>
                </a:solidFill>
                <a:latin typeface="Playfair Display Bold" pitchFamily="34" charset="0"/>
                <a:ea typeface="Playfair Display Bold" pitchFamily="34" charset="-122"/>
              </a:rPr>
              <a:t>E</a:t>
            </a:r>
            <a:r>
              <a:rPr lang="en-US" sz="1500" dirty="0">
                <a:solidFill>
                  <a:srgbClr val="C00000">
                    <a:alpha val="30000"/>
                  </a:srgbClr>
                </a:solidFill>
                <a:latin typeface="Playfair Display Bold" pitchFamily="34" charset="0"/>
                <a:ea typeface="Playfair Display Bold" pitchFamily="34" charset="-122"/>
              </a:rPr>
              <a:t>motional Intelligence and reflective Decision-Making.</a:t>
            </a:r>
          </a:p>
        </p:txBody>
      </p:sp>
      <p:sp>
        <p:nvSpPr>
          <p:cNvPr id="41" name="Text 12">
            <a:extLst>
              <a:ext uri="{FF2B5EF4-FFF2-40B4-BE49-F238E27FC236}">
                <a16:creationId xmlns:a16="http://schemas.microsoft.com/office/drawing/2014/main" id="{9D6E72C5-7B66-3A3D-B9FB-6F9F85288044}"/>
              </a:ext>
            </a:extLst>
          </p:cNvPr>
          <p:cNvSpPr/>
          <p:nvPr/>
        </p:nvSpPr>
        <p:spPr>
          <a:xfrm>
            <a:off x="662553" y="3619009"/>
            <a:ext cx="2524116" cy="184666"/>
          </a:xfrm>
          <a:prstGeom prst="rect">
            <a:avLst/>
          </a:prstGeom>
          <a:noFill/>
          <a:ln/>
        </p:spPr>
        <p:txBody>
          <a:bodyPr wrap="square" lIns="0" tIns="0" rIns="0" bIns="0" rtlCol="0" anchor="t">
            <a:spAutoFit/>
          </a:bodyPr>
          <a:lstStyle/>
          <a:p>
            <a:r>
              <a:rPr lang="en-US" sz="1200" b="1" dirty="0">
                <a:solidFill>
                  <a:srgbClr val="1A3622"/>
                </a:solidFill>
                <a:latin typeface="Playfair Display Bold" pitchFamily="34" charset="0"/>
                <a:ea typeface="Playfair Display Bold" pitchFamily="34" charset="-122"/>
              </a:rPr>
              <a:t>Goal:</a:t>
            </a:r>
          </a:p>
        </p:txBody>
      </p:sp>
      <p:pic>
        <p:nvPicPr>
          <p:cNvPr id="42" name="Image 3" descr="preencoded.png">
            <a:extLst>
              <a:ext uri="{FF2B5EF4-FFF2-40B4-BE49-F238E27FC236}">
                <a16:creationId xmlns:a16="http://schemas.microsoft.com/office/drawing/2014/main" id="{D7698CD3-40BE-E97F-76D3-8C2384024725}"/>
              </a:ext>
            </a:extLst>
          </p:cNvPr>
          <p:cNvPicPr>
            <a:picLocks noChangeAspect="1"/>
          </p:cNvPicPr>
          <p:nvPr/>
        </p:nvPicPr>
        <p:blipFill>
          <a:blip r:embed="rId10"/>
          <a:stretch>
            <a:fillRect/>
          </a:stretch>
        </p:blipFill>
        <p:spPr>
          <a:xfrm>
            <a:off x="3444518" y="1863249"/>
            <a:ext cx="501173" cy="501173"/>
          </a:xfrm>
          <a:prstGeom prst="rect">
            <a:avLst/>
          </a:prstGeom>
        </p:spPr>
      </p:pic>
      <p:sp>
        <p:nvSpPr>
          <p:cNvPr id="46" name="Text 3">
            <a:extLst>
              <a:ext uri="{FF2B5EF4-FFF2-40B4-BE49-F238E27FC236}">
                <a16:creationId xmlns:a16="http://schemas.microsoft.com/office/drawing/2014/main" id="{17F07251-66A0-CE7E-2118-01D35EAA4E96}"/>
              </a:ext>
            </a:extLst>
          </p:cNvPr>
          <p:cNvSpPr/>
          <p:nvPr/>
        </p:nvSpPr>
        <p:spPr>
          <a:xfrm>
            <a:off x="3391207" y="2420960"/>
            <a:ext cx="766235" cy="461665"/>
          </a:xfrm>
          <a:prstGeom prst="rect">
            <a:avLst/>
          </a:prstGeom>
          <a:noFill/>
          <a:ln/>
        </p:spPr>
        <p:txBody>
          <a:bodyPr wrap="none" lIns="0" tIns="0" rIns="0" bIns="0" rtlCol="0" anchor="t">
            <a:spAutoFit/>
          </a:bodyPr>
          <a:lstStyle/>
          <a:p>
            <a:pPr algn="ctr"/>
            <a:r>
              <a:rPr lang="en-US" sz="1000" b="1" dirty="0">
                <a:latin typeface="Aptos" pitchFamily="34" charset="0"/>
                <a:ea typeface="Aptos" pitchFamily="34" charset="-122"/>
                <a:cs typeface="Aptos" pitchFamily="34" charset="-120"/>
              </a:rPr>
              <a:t>AI-supported</a:t>
            </a:r>
            <a:endParaRPr lang="en-US" sz="1000" dirty="0"/>
          </a:p>
          <a:p>
            <a:pPr algn="ctr"/>
            <a:r>
              <a:rPr lang="en-US" sz="1000" b="1" dirty="0">
                <a:latin typeface="Aptos" pitchFamily="34" charset="0"/>
                <a:ea typeface="Aptos" pitchFamily="34" charset="-122"/>
                <a:cs typeface="Aptos" pitchFamily="34" charset="-120"/>
              </a:rPr>
              <a:t>knowledge</a:t>
            </a:r>
            <a:endParaRPr lang="en-US" sz="1000" dirty="0"/>
          </a:p>
          <a:p>
            <a:pPr algn="ctr"/>
            <a:r>
              <a:rPr lang="en-US" sz="1000" b="1" dirty="0">
                <a:latin typeface="Aptos" pitchFamily="34" charset="0"/>
                <a:ea typeface="Aptos" pitchFamily="34" charset="-122"/>
                <a:cs typeface="Aptos" pitchFamily="34" charset="-120"/>
              </a:rPr>
              <a:t>exchange</a:t>
            </a:r>
            <a:endParaRPr lang="en-US" sz="1000" dirty="0"/>
          </a:p>
        </p:txBody>
      </p:sp>
      <p:sp>
        <p:nvSpPr>
          <p:cNvPr id="48" name="TextBox 47">
            <a:extLst>
              <a:ext uri="{FF2B5EF4-FFF2-40B4-BE49-F238E27FC236}">
                <a16:creationId xmlns:a16="http://schemas.microsoft.com/office/drawing/2014/main" id="{1E4327D9-E5C6-3222-BECB-B8A4B7B6A0C3}"/>
              </a:ext>
            </a:extLst>
          </p:cNvPr>
          <p:cNvSpPr txBox="1"/>
          <p:nvPr/>
        </p:nvSpPr>
        <p:spPr>
          <a:xfrm>
            <a:off x="357187" y="213278"/>
            <a:ext cx="4572000" cy="369332"/>
          </a:xfrm>
          <a:prstGeom prst="rect">
            <a:avLst/>
          </a:prstGeom>
          <a:noFill/>
        </p:spPr>
        <p:txBody>
          <a:bodyPr wrap="square">
            <a:spAutoFit/>
          </a:bodyPr>
          <a:lstStyle/>
          <a:p>
            <a:r>
              <a:rPr lang="en-US" sz="1800" b="1" dirty="0">
                <a:solidFill>
                  <a:srgbClr val="1A3622"/>
                </a:solidFill>
                <a:latin typeface="Playfair Display Bold" pitchFamily="34" charset="0"/>
                <a:ea typeface="Playfair Display Bold" pitchFamily="34" charset="-122"/>
                <a:cs typeface="Playfair Display Bold" pitchFamily="34" charset="-120"/>
              </a:rPr>
              <a:t>07. Intergenerational collaboration</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12533</TotalTime>
  <Words>3977</Words>
  <Application>Microsoft Macintosh PowerPoint</Application>
  <PresentationFormat>On-screen Show (16:9)</PresentationFormat>
  <Paragraphs>408</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Arial</vt:lpstr>
      <vt:lpstr>Inter</vt:lpstr>
      <vt:lpstr>Inter SemiBold</vt:lpstr>
      <vt:lpstr>Playfair Display</vt:lpstr>
      <vt:lpstr>Playfair Display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Ilchenko Oleksii</cp:lastModifiedBy>
  <cp:revision>9</cp:revision>
  <dcterms:created xsi:type="dcterms:W3CDTF">2026-05-20T17:59:14Z</dcterms:created>
  <dcterms:modified xsi:type="dcterms:W3CDTF">2026-05-29T10:53:38Z</dcterms:modified>
</cp:coreProperties>
</file>