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78" r:id="rId3"/>
    <p:sldId id="281" r:id="rId4"/>
    <p:sldId id="257" r:id="rId5"/>
    <p:sldId id="279" r:id="rId6"/>
    <p:sldId id="258" r:id="rId7"/>
    <p:sldId id="282" r:id="rId8"/>
    <p:sldId id="259" r:id="rId9"/>
    <p:sldId id="283" r:id="rId10"/>
    <p:sldId id="284" r:id="rId11"/>
    <p:sldId id="285" r:id="rId12"/>
    <p:sldId id="261" r:id="rId13"/>
    <p:sldId id="262" r:id="rId14"/>
    <p:sldId id="263" r:id="rId15"/>
    <p:sldId id="264" r:id="rId16"/>
    <p:sldId id="280" r:id="rId17"/>
    <p:sldId id="265" r:id="rId18"/>
    <p:sldId id="266" r:id="rId19"/>
    <p:sldId id="267" r:id="rId20"/>
    <p:sldId id="268" r:id="rId21"/>
    <p:sldId id="269" r:id="rId22"/>
    <p:sldId id="270" r:id="rId23"/>
    <p:sldId id="275" r:id="rId24"/>
    <p:sldId id="277" r:id="rId25"/>
    <p:sldId id="276" r:id="rId26"/>
    <p:sldId id="271" r:id="rId27"/>
    <p:sldId id="272" r:id="rId28"/>
    <p:sldId id="286" r:id="rId29"/>
    <p:sldId id="273" r:id="rId30"/>
    <p:sldId id="274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4DD0"/>
    <a:srgbClr val="492D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80" autoAdjust="0"/>
    <p:restoredTop sz="94730"/>
  </p:normalViewPr>
  <p:slideViewPr>
    <p:cSldViewPr snapToGrid="0">
      <p:cViewPr>
        <p:scale>
          <a:sx n="133" d="100"/>
          <a:sy n="133" d="100"/>
        </p:scale>
        <p:origin x="-176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8" d="100"/>
          <a:sy n="48" d="100"/>
        </p:scale>
        <p:origin x="2676" y="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FCADF0-6F17-462C-8998-96F9219F1BA2}" type="datetimeFigureOut">
              <a:rPr lang="en-US" smtClean="0"/>
              <a:t>5/28/26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F60102-1610-4140-BB3A-D0357BE70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42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F60102-1610-4140-BB3A-D0357BE7076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9281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B92A06-6B0A-5C6B-19B3-3E4B89906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1C6F90-4CAC-5E79-7A52-106647B41E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8A85DA-5F43-8441-2B2D-DAFF25E42D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3C5492-29E3-2030-0381-2D2101357C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F60102-1610-4140-BB3A-D0357BE7076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3675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F60102-1610-4140-BB3A-D0357BE7076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1542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F60102-1610-4140-BB3A-D0357BE7076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4907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34862F-A573-F02A-9AF8-DF7B3CB73D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8F5BA4-6A7D-A18F-0D2D-FA010500AA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0B54D8-6662-4929-7A0F-C008D43CFA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12A9CA-1F1C-8D79-ED3C-8D6017B45D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F60102-1610-4140-BB3A-D0357BE7076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7112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F60102-1610-4140-BB3A-D0357BE7076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384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F60102-1610-4140-BB3A-D0357BE7076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3711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F60102-1610-4140-BB3A-D0357BE7076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926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185AF-D280-46E1-9274-585419C25B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BB7506-6D8B-47A9-8896-316C738048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D8476B-59A1-4231-91D0-476CE1BE1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A7C4F-D73B-4519-BCC4-1332AA6B8827}" type="datetime1">
              <a:rPr lang="en-US" smtClean="0"/>
              <a:t>5/28/26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52D6A4-100F-4755-9093-20918F65E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DF7313-EC76-4EA8-B54B-899D0BD37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A7BF4-7813-4C2D-A5DC-7117C03AB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780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CB13D-EEE4-4F11-A094-E4BDA130C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AB70FF-BCA7-4BCC-9E30-C094DD74C8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F8F99-B1B6-4303-B58C-D57EEE5BA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07743-8DA3-464D-A786-10405237C982}" type="datetime1">
              <a:rPr lang="en-US" smtClean="0"/>
              <a:t>5/28/26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E62223-8BBE-4DED-9734-706B9FBD9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1D6D62-6DB8-45E0-98BB-928BED7C7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A7BF4-7813-4C2D-A5DC-7117C03AB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753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808B49C-414B-48C7-B062-7AAE2B5913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06A31D-EAA8-4EA2-8BF2-4E195D7B35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56C642-A076-4C0B-895D-1484243B5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A1F2F-A419-4CE4-B7EE-59D297E052AB}" type="datetime1">
              <a:rPr lang="en-US" smtClean="0"/>
              <a:t>5/28/26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3FD1E1-78A7-4265-901A-F2EC45FF5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267958-D2E5-4E23-9BFE-BB78DE3A9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A7BF4-7813-4C2D-A5DC-7117C03AB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77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B9B5F-0949-4E01-8075-22B2C60B6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90EEC-AB8B-416E-AA60-8A6DFB3400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CF701E-7159-4874-A167-2DCFA12D6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4C844-58DF-43C2-8195-60FD2DD7CEF6}" type="datetime1">
              <a:rPr lang="en-US" smtClean="0"/>
              <a:t>5/28/26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CA8A3-AC59-48F2-9539-58B353653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CDA64E-FBEB-47FC-95F1-20F9E705A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A7BF4-7813-4C2D-A5DC-7117C03AB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17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BEEBC-1B73-4860-8DA3-CF9F08099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C7DE26-2FD7-4EBE-A3F6-5B0F033EE5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C7314-89E2-4452-B330-376205478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4FB77-6D16-42F0-950C-9E7E708C3373}" type="datetime1">
              <a:rPr lang="en-US" smtClean="0"/>
              <a:t>5/28/26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F074E-8620-4D7E-8229-050C11DF4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1A3E1C-B5DE-4356-A448-70AC87A36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A7BF4-7813-4C2D-A5DC-7117C03AB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011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B1984-9B91-496D-B546-B0A4E8D10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29D5FC-FDC8-4038-9DC7-4DEDA093AA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3FEBC8-9BCC-4B54-9BC0-19717CEDBB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DE6348-D0A2-4A12-A00F-510A8EF6E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ECEBD-066A-4DF4-86AC-9AADAA05F025}" type="datetime1">
              <a:rPr lang="en-US" smtClean="0"/>
              <a:t>5/28/26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97956D-B885-41A7-B9CE-A888C6FF5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3573C7-71B6-4388-B5FA-D5694B522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A7BF4-7813-4C2D-A5DC-7117C03AB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014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1DC29-AE8F-4009-B615-D4AC0239A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475018-8D35-4E24-B3FC-B7C97854B7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0BBC7E-3135-4A56-86C5-8C327247F0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076AA0-FAC7-4FC7-B65C-288516103C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0CB51E-D683-4F7D-A51B-9FF2DBCD17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D410DE-27A5-45EA-8E6F-C61A9FA7A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A5225-7CBF-4A07-875F-5509780CADCF}" type="datetime1">
              <a:rPr lang="en-US" smtClean="0"/>
              <a:t>5/28/26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E8B5AC7-BD62-45DE-A637-460EA5B3A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494B33-82FB-4B01-A9A5-3236E872C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A7BF4-7813-4C2D-A5DC-7117C03AB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078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934E8-1B0E-4295-BDEE-97AAD0C04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2EA98B-D66F-43CB-9FFB-C06C2A14F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D2DC0-F461-4F43-98C5-552D2F133FC5}" type="datetime1">
              <a:rPr lang="en-US" smtClean="0"/>
              <a:t>5/28/26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D1B037-DEE5-4A7C-97EB-479DE1727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4E53E9-853C-4C14-9EF4-3B76DDDBB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A7BF4-7813-4C2D-A5DC-7117C03AB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852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771E26-0010-42ED-96AB-8834169AB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075F4-2F81-4B46-AE5E-F0A2F6ADDDC9}" type="datetime1">
              <a:rPr lang="en-US" smtClean="0"/>
              <a:t>5/28/26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F4F801-9F21-4DEB-8015-8FF5B2DF8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E8CD13-7CF1-474D-AF83-CF946A42E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A7BF4-7813-4C2D-A5DC-7117C03AB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94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EF702-2E96-4A93-BC70-538D3BAAC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84A610-7A51-4F93-982C-DFE033FD6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DADC12-0752-4493-A493-7E64AB5017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6D5B30-86C6-44D8-BF2F-7BEACB8243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6FC59-2528-4FBA-83E2-5AD5BFBDDF1B}" type="datetime1">
              <a:rPr lang="en-US" smtClean="0"/>
              <a:t>5/28/26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46C6F5-761D-4D78-A836-24F92A68C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460FBA-A88C-4E63-ABCF-366104D93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A7BF4-7813-4C2D-A5DC-7117C03AB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811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90458-B285-495C-9835-0DD1AC05A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312C9B-5F09-4E84-894C-FF94016344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088651-EC6E-4D0E-BD76-1618FD48C6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44A9A0-7753-4A3C-A6CB-7647B34D7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A48F4-FB71-4C43-88E0-FD6920F57AD6}" type="datetime1">
              <a:rPr lang="en-US" smtClean="0"/>
              <a:t>5/28/26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B4D8CB-5023-47A9-8E16-9E66B5B93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E77438-298B-46AF-B8BD-995513EDD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A7BF4-7813-4C2D-A5DC-7117C03AB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470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671CE5-C0D3-4D1D-A445-E08E664A1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6AE26A-849A-481C-906D-264181A499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719603-93D1-41FA-9DF7-A59DC42574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75BB85-4BA2-40CA-8EFD-3AE37C97C334}" type="datetime1">
              <a:rPr lang="en-US" smtClean="0"/>
              <a:t>5/28/26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B3364D-B56B-4C2F-A282-E8B3D2A547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B9021F-ADEF-4DE1-A93F-A6E635627F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A7BF4-7813-4C2D-A5DC-7117C03AB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351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5B3E3-835B-461D-80C9-7F75747D0A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hangingPunct="0"/>
            <a:r>
              <a:rPr lang="en-US" sz="4400" b="1" dirty="0">
                <a:solidFill>
                  <a:srgbClr val="0070C0"/>
                </a:solidFill>
              </a:rPr>
              <a:t>Social Media Addiction and Academic Attainment in an Underrepresented Student Population </a:t>
            </a:r>
            <a:endParaRPr lang="en-US" sz="4400" dirty="0">
              <a:solidFill>
                <a:srgbClr val="0070C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332D64-1493-4E6E-9D7B-A76239607D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21798"/>
            <a:ext cx="9144000" cy="1655762"/>
          </a:xfrm>
        </p:spPr>
        <p:txBody>
          <a:bodyPr>
            <a:normAutofit/>
          </a:bodyPr>
          <a:lstStyle/>
          <a:p>
            <a:r>
              <a:rPr lang="en-US" dirty="0"/>
              <a:t>Prince Mohammad bin Fahd University</a:t>
            </a:r>
          </a:p>
          <a:p>
            <a:r>
              <a:rPr lang="en-US" dirty="0"/>
              <a:t>Maryam </a:t>
            </a:r>
            <a:r>
              <a:rPr lang="en-US" dirty="0" err="1"/>
              <a:t>BoJulaia</a:t>
            </a:r>
            <a:r>
              <a:rPr lang="en-US" baseline="30000" dirty="0"/>
              <a:t>*</a:t>
            </a:r>
            <a:r>
              <a:rPr lang="en-US" dirty="0"/>
              <a:t>, </a:t>
            </a:r>
            <a:r>
              <a:rPr lang="en-US" dirty="0" err="1"/>
              <a:t>Renad</a:t>
            </a:r>
            <a:r>
              <a:rPr lang="en-US" dirty="0"/>
              <a:t> </a:t>
            </a:r>
            <a:r>
              <a:rPr lang="en-US" dirty="0" err="1"/>
              <a:t>Alshaykhahmed</a:t>
            </a:r>
            <a:r>
              <a:rPr lang="en-US" dirty="0"/>
              <a:t>, </a:t>
            </a:r>
            <a:r>
              <a:rPr lang="en-US" dirty="0" err="1"/>
              <a:t>Beshaier</a:t>
            </a:r>
            <a:r>
              <a:rPr lang="en-US" dirty="0"/>
              <a:t> </a:t>
            </a:r>
            <a:r>
              <a:rPr lang="en-US" dirty="0" err="1"/>
              <a:t>Alqahtaniand</a:t>
            </a:r>
            <a:r>
              <a:rPr lang="en-US" dirty="0"/>
              <a:t>, and Maura </a:t>
            </a:r>
            <a:r>
              <a:rPr lang="en-US" dirty="0" err="1"/>
              <a:t>Pilotti</a:t>
            </a:r>
            <a:endParaRPr lang="en-US" dirty="0"/>
          </a:p>
        </p:txBody>
      </p:sp>
      <p:sp>
        <p:nvSpPr>
          <p:cNvPr id="4" name="Freeform 9">
            <a:extLst>
              <a:ext uri="{FF2B5EF4-FFF2-40B4-BE49-F238E27FC236}">
                <a16:creationId xmlns:a16="http://schemas.microsoft.com/office/drawing/2014/main" id="{D9685A8B-B644-4BC8-B66E-24610E9F732C}"/>
              </a:ext>
            </a:extLst>
          </p:cNvPr>
          <p:cNvSpPr/>
          <p:nvPr/>
        </p:nvSpPr>
        <p:spPr>
          <a:xfrm>
            <a:off x="233680" y="152559"/>
            <a:ext cx="1656080" cy="1655762"/>
          </a:xfrm>
          <a:custGeom>
            <a:avLst/>
            <a:gdLst/>
            <a:ahLst/>
            <a:cxnLst/>
            <a:rect l="l" t="t" r="r" b="b"/>
            <a:pathLst>
              <a:path w="2783922" h="2783922">
                <a:moveTo>
                  <a:pt x="0" y="0"/>
                </a:moveTo>
                <a:lnTo>
                  <a:pt x="2783922" y="0"/>
                </a:lnTo>
                <a:lnTo>
                  <a:pt x="2783922" y="2783922"/>
                </a:lnTo>
                <a:lnTo>
                  <a:pt x="0" y="27839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S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FA9DF6-EC98-4215-A6BE-AF814CEDF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A7BF4-7813-4C2D-A5DC-7117C03AB4B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4396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011AAA-9501-9CBE-14C0-D9ECBADECE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E3596-E16F-4ACB-945A-A9DF5EAD3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Cognitive Load Theory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3658D0-965D-D0FA-5420-98A9CCCFFB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Link between addiction and impaired task performance </a:t>
            </a:r>
          </a:p>
          <a:p>
            <a:endParaRPr lang="en-US" dirty="0"/>
          </a:p>
          <a:p>
            <a:r>
              <a:rPr lang="en-US" dirty="0"/>
              <a:t>Literature’s evidence:</a:t>
            </a:r>
          </a:p>
          <a:p>
            <a:pPr marL="685800" indent="-403225">
              <a:buFont typeface="Courier New" panose="02070309020205020404" pitchFamily="49" charset="0"/>
              <a:buChar char="o"/>
            </a:pPr>
            <a:r>
              <a:rPr lang="en-US" dirty="0"/>
              <a:t>Media multitasking affects learning performance </a:t>
            </a:r>
          </a:p>
          <a:p>
            <a:pPr marL="685800" indent="-403225">
              <a:buFont typeface="Courier New" panose="02070309020205020404" pitchFamily="49" charset="0"/>
              <a:buChar char="o"/>
            </a:pPr>
            <a:r>
              <a:rPr lang="en-US" dirty="0"/>
              <a:t>Background media reduce activities’ quality</a:t>
            </a:r>
          </a:p>
        </p:txBody>
      </p:sp>
      <p:sp>
        <p:nvSpPr>
          <p:cNvPr id="5" name="Freeform 9">
            <a:extLst>
              <a:ext uri="{FF2B5EF4-FFF2-40B4-BE49-F238E27FC236}">
                <a16:creationId xmlns:a16="http://schemas.microsoft.com/office/drawing/2014/main" id="{63B768E9-5821-90B4-44FA-063F5C48CE75}"/>
              </a:ext>
            </a:extLst>
          </p:cNvPr>
          <p:cNvSpPr/>
          <p:nvPr/>
        </p:nvSpPr>
        <p:spPr>
          <a:xfrm>
            <a:off x="9509759" y="3738880"/>
            <a:ext cx="2594145" cy="3119120"/>
          </a:xfrm>
          <a:custGeom>
            <a:avLst/>
            <a:gdLst/>
            <a:ahLst/>
            <a:cxnLst/>
            <a:rect l="l" t="t" r="r" b="b"/>
            <a:pathLst>
              <a:path w="3351692" h="4114800">
                <a:moveTo>
                  <a:pt x="0" y="0"/>
                </a:moveTo>
                <a:lnTo>
                  <a:pt x="3351692" y="0"/>
                </a:lnTo>
                <a:lnTo>
                  <a:pt x="335169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S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AFEDF0-803A-4685-BC98-B03402595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A7BF4-7813-4C2D-A5DC-7117C03AB4B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327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1A90D4-678D-B919-8A27-7DF92DA9B0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9E0B7-F2AC-843D-E66C-E0CEF8655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Prospective and Retrospective Memory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03B864-D59B-88E8-20C2-7B7FAB7F91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Few studies examine long-term memory systems: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>
                <a:solidFill>
                  <a:srgbClr val="002060"/>
                </a:solidFill>
              </a:rPr>
              <a:t>Prospective memory: </a:t>
            </a:r>
            <a:r>
              <a:rPr lang="en-US" dirty="0"/>
              <a:t>remembering intentions </a:t>
            </a:r>
          </a:p>
          <a:p>
            <a:endParaRPr lang="en-US" dirty="0"/>
          </a:p>
          <a:p>
            <a:r>
              <a:rPr lang="en-US" b="1" dirty="0">
                <a:solidFill>
                  <a:srgbClr val="002060"/>
                </a:solidFill>
              </a:rPr>
              <a:t>Retrospective memory: </a:t>
            </a:r>
            <a:r>
              <a:rPr lang="en-US" dirty="0"/>
              <a:t>recalling past information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Social media addiction may impair both memory type</a:t>
            </a:r>
          </a:p>
          <a:p>
            <a:endParaRPr lang="en-US" dirty="0"/>
          </a:p>
          <a:p>
            <a:r>
              <a:rPr lang="en-US" dirty="0"/>
              <a:t>Awareness of memory failures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B3C11734-462B-EBDD-323A-1B90631D2C42}"/>
              </a:ext>
            </a:extLst>
          </p:cNvPr>
          <p:cNvSpPr/>
          <p:nvPr/>
        </p:nvSpPr>
        <p:spPr>
          <a:xfrm>
            <a:off x="9303266" y="4407853"/>
            <a:ext cx="2888734" cy="2410460"/>
          </a:xfrm>
          <a:custGeom>
            <a:avLst/>
            <a:gdLst/>
            <a:ahLst/>
            <a:cxnLst/>
            <a:rect l="l" t="t" r="r" b="b"/>
            <a:pathLst>
              <a:path w="5493058" h="4114800">
                <a:moveTo>
                  <a:pt x="0" y="0"/>
                </a:moveTo>
                <a:lnTo>
                  <a:pt x="5493058" y="0"/>
                </a:lnTo>
                <a:lnTo>
                  <a:pt x="549305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S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1A1240-BB4B-4A5C-A166-34576F230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A7BF4-7813-4C2D-A5DC-7117C03AB4B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4304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D46302-5D61-4594-8CD6-B3D7E3FEA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Self-Efficacy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7373E0-81AE-4B6C-9286-DF0DF4339A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Confidence in one’s ability influences academic performance</a:t>
            </a:r>
          </a:p>
          <a:p>
            <a:endParaRPr lang="en-US" dirty="0"/>
          </a:p>
          <a:p>
            <a:r>
              <a:rPr lang="en-US" dirty="0"/>
              <a:t>Social media use can reduce interest in studies</a:t>
            </a:r>
          </a:p>
          <a:p>
            <a:endParaRPr lang="en-US" dirty="0"/>
          </a:p>
          <a:p>
            <a:r>
              <a:rPr lang="en-US" dirty="0"/>
              <a:t>Positive self-efficacy may offset negative effects of social media </a:t>
            </a:r>
          </a:p>
          <a:p>
            <a:endParaRPr lang="en-US" dirty="0"/>
          </a:p>
          <a:p>
            <a:r>
              <a:rPr lang="en-US" dirty="0"/>
              <a:t>Mixed evidence of self-efficacy</a:t>
            </a:r>
          </a:p>
        </p:txBody>
      </p:sp>
      <p:sp>
        <p:nvSpPr>
          <p:cNvPr id="4" name="Freeform 9">
            <a:extLst>
              <a:ext uri="{FF2B5EF4-FFF2-40B4-BE49-F238E27FC236}">
                <a16:creationId xmlns:a16="http://schemas.microsoft.com/office/drawing/2014/main" id="{E47A0681-2570-40A6-9545-F5592FE5165A}"/>
              </a:ext>
            </a:extLst>
          </p:cNvPr>
          <p:cNvSpPr/>
          <p:nvPr/>
        </p:nvSpPr>
        <p:spPr>
          <a:xfrm>
            <a:off x="9665801" y="4439920"/>
            <a:ext cx="2526199" cy="2340698"/>
          </a:xfrm>
          <a:custGeom>
            <a:avLst/>
            <a:gdLst/>
            <a:ahLst/>
            <a:cxnLst/>
            <a:rect l="l" t="t" r="r" b="b"/>
            <a:pathLst>
              <a:path w="3448951" h="4114800">
                <a:moveTo>
                  <a:pt x="0" y="0"/>
                </a:moveTo>
                <a:lnTo>
                  <a:pt x="3448951" y="0"/>
                </a:lnTo>
                <a:lnTo>
                  <a:pt x="344895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S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1377B-9F1C-43E8-9009-82693120D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A7BF4-7813-4C2D-A5DC-7117C03AB4B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1382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35564-ADA9-4FC2-9C81-0B5260385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 Purpose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046D4A-A6DC-49B5-A9BE-195B6C6C4C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Investigate if social media addiction predicts academic attainment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Social media addiction measured by (BSMAS) 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Academic attainment (GPA)</a:t>
            </a:r>
          </a:p>
          <a:p>
            <a:endParaRPr lang="en-US" dirty="0"/>
          </a:p>
          <a:p>
            <a:r>
              <a:rPr lang="en-US" dirty="0"/>
              <a:t>Memory concerns (prospective &amp; retrospective )</a:t>
            </a:r>
          </a:p>
          <a:p>
            <a:endParaRPr lang="en-US" dirty="0"/>
          </a:p>
          <a:p>
            <a:r>
              <a:rPr lang="en-US" dirty="0"/>
              <a:t>Self-efficacy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EF646725-D5A9-4663-A650-AC49A2A02FF2}"/>
              </a:ext>
            </a:extLst>
          </p:cNvPr>
          <p:cNvSpPr/>
          <p:nvPr/>
        </p:nvSpPr>
        <p:spPr>
          <a:xfrm>
            <a:off x="7813040" y="4897120"/>
            <a:ext cx="4561840" cy="1875271"/>
          </a:xfrm>
          <a:custGeom>
            <a:avLst/>
            <a:gdLst/>
            <a:ahLst/>
            <a:cxnLst/>
            <a:rect l="l" t="t" r="r" b="b"/>
            <a:pathLst>
              <a:path w="7315200" h="3325091">
                <a:moveTo>
                  <a:pt x="0" y="0"/>
                </a:moveTo>
                <a:lnTo>
                  <a:pt x="7315200" y="0"/>
                </a:lnTo>
                <a:lnTo>
                  <a:pt x="7315200" y="3325091"/>
                </a:lnTo>
                <a:lnTo>
                  <a:pt x="0" y="332509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S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43B687-1DE5-414F-A9F3-FB48B0930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A7BF4-7813-4C2D-A5DC-7117C03AB4B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5100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D3E2B-3096-4F1A-9BE7-0267A1F5C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 Hypotheses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A0DCB-CC9A-4B4C-868D-30A801A9FB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GPA inversely related to social media addiction and memory concerns and positively related to self-efficacy </a:t>
            </a:r>
          </a:p>
          <a:p>
            <a:endParaRPr lang="en-US" dirty="0"/>
          </a:p>
          <a:p>
            <a:pPr marL="630238" indent="-173038"/>
            <a:r>
              <a:rPr lang="en-US" dirty="0"/>
              <a:t>Self-efficacy emerge as the best predictor of GPA</a:t>
            </a:r>
          </a:p>
          <a:p>
            <a:endParaRPr lang="en-US" dirty="0"/>
          </a:p>
          <a:p>
            <a:r>
              <a:rPr lang="en-US" dirty="0"/>
              <a:t>High and low-performing students differ in use, memory, and efficacy</a:t>
            </a: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46D28A3F-27C6-49E8-A64B-55F5931B3F20}"/>
              </a:ext>
            </a:extLst>
          </p:cNvPr>
          <p:cNvSpPr/>
          <p:nvPr/>
        </p:nvSpPr>
        <p:spPr>
          <a:xfrm>
            <a:off x="9668561" y="4869322"/>
            <a:ext cx="2523439" cy="1988678"/>
          </a:xfrm>
          <a:custGeom>
            <a:avLst/>
            <a:gdLst/>
            <a:ahLst/>
            <a:cxnLst/>
            <a:rect l="l" t="t" r="r" b="b"/>
            <a:pathLst>
              <a:path w="4590548" h="4114800">
                <a:moveTo>
                  <a:pt x="0" y="0"/>
                </a:moveTo>
                <a:lnTo>
                  <a:pt x="4590548" y="0"/>
                </a:lnTo>
                <a:lnTo>
                  <a:pt x="459054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S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75A1A5-9646-4226-8723-46B7C2609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A7BF4-7813-4C2D-A5DC-7117C03AB4B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8390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796F57-DE87-4BE5-8CA9-210281C0E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Methods: Participants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DD515B-4145-4754-BA6B-8F436927E3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Purposive sampling </a:t>
            </a:r>
          </a:p>
          <a:p>
            <a:endParaRPr lang="en-US" dirty="0"/>
          </a:p>
          <a:p>
            <a:r>
              <a:rPr lang="en-US" dirty="0"/>
              <a:t>356 female undergraduate students</a:t>
            </a:r>
          </a:p>
          <a:p>
            <a:pPr marL="739775" indent="-392113">
              <a:buFont typeface="Courier New" panose="02070309020205020404" pitchFamily="49" charset="0"/>
              <a:buChar char="o"/>
            </a:pPr>
            <a:r>
              <a:rPr lang="en-US" dirty="0"/>
              <a:t>199 students in STEM fields</a:t>
            </a:r>
          </a:p>
          <a:p>
            <a:pPr marL="739775" indent="-392113">
              <a:buFont typeface="Courier New" panose="02070309020205020404" pitchFamily="49" charset="0"/>
              <a:buChar char="o"/>
            </a:pPr>
            <a:r>
              <a:rPr lang="en-US" dirty="0"/>
              <a:t>157 students in non-STEM fields</a:t>
            </a:r>
          </a:p>
          <a:p>
            <a:endParaRPr lang="en-US" dirty="0"/>
          </a:p>
          <a:p>
            <a:r>
              <a:rPr lang="en-US" dirty="0"/>
              <a:t>Ages: 18–28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Language</a:t>
            </a:r>
          </a:p>
          <a:p>
            <a:pPr marL="739775" indent="-336550">
              <a:buFont typeface="Courier New" panose="02070309020205020404" pitchFamily="49" charset="0"/>
              <a:buChar char="o"/>
            </a:pPr>
            <a:r>
              <a:rPr lang="en-US" dirty="0"/>
              <a:t>First Language: Arabic </a:t>
            </a:r>
          </a:p>
          <a:p>
            <a:pPr marL="739775" indent="-336550">
              <a:buFont typeface="Courier New" panose="02070309020205020404" pitchFamily="49" charset="0"/>
              <a:buChar char="o"/>
            </a:pPr>
            <a:r>
              <a:rPr lang="en-US" dirty="0"/>
              <a:t>Second language: English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reeform 7">
            <a:extLst>
              <a:ext uri="{FF2B5EF4-FFF2-40B4-BE49-F238E27FC236}">
                <a16:creationId xmlns:a16="http://schemas.microsoft.com/office/drawing/2014/main" id="{6423DB0C-9369-497E-AEFC-255BEE0B011E}"/>
              </a:ext>
            </a:extLst>
          </p:cNvPr>
          <p:cNvSpPr/>
          <p:nvPr/>
        </p:nvSpPr>
        <p:spPr>
          <a:xfrm>
            <a:off x="9103359" y="4907280"/>
            <a:ext cx="2929733" cy="1950720"/>
          </a:xfrm>
          <a:custGeom>
            <a:avLst/>
            <a:gdLst/>
            <a:ahLst/>
            <a:cxnLst/>
            <a:rect l="l" t="t" r="r" b="b"/>
            <a:pathLst>
              <a:path w="5856498" h="4114800">
                <a:moveTo>
                  <a:pt x="0" y="0"/>
                </a:moveTo>
                <a:lnTo>
                  <a:pt x="5856498" y="0"/>
                </a:lnTo>
                <a:lnTo>
                  <a:pt x="585649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S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0AF79C-FB17-4943-8B7F-6AD55F68F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A7BF4-7813-4C2D-A5DC-7117C03AB4B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3917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ED406-ED0A-4CEC-B681-DD27CD545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Methods: Instructional Context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4D001C-5478-44ED-981E-1273245F46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Courses: </a:t>
            </a:r>
          </a:p>
          <a:p>
            <a:pPr marL="630238" indent="-346075">
              <a:buFont typeface="Courier New" panose="02070309020205020404" pitchFamily="49" charset="0"/>
              <a:buChar char="o"/>
            </a:pPr>
            <a:r>
              <a:rPr lang="en-US" dirty="0"/>
              <a:t>Intro to Psychology</a:t>
            </a:r>
          </a:p>
          <a:p>
            <a:pPr marL="630238" indent="-346075">
              <a:buFont typeface="Courier New" panose="02070309020205020404" pitchFamily="49" charset="0"/>
              <a:buChar char="o"/>
            </a:pPr>
            <a:r>
              <a:rPr lang="en-US" dirty="0"/>
              <a:t>Critical Thinking</a:t>
            </a:r>
          </a:p>
          <a:p>
            <a:pPr marL="630238" indent="-346075">
              <a:buFont typeface="Courier New" panose="02070309020205020404" pitchFamily="49" charset="0"/>
              <a:buChar char="o"/>
            </a:pPr>
            <a:r>
              <a:rPr lang="en-US" dirty="0"/>
              <a:t>Written Communication</a:t>
            </a:r>
          </a:p>
          <a:p>
            <a:pPr marL="284163" indent="0">
              <a:buNone/>
            </a:pPr>
            <a:endParaRPr lang="en-US" dirty="0"/>
          </a:p>
          <a:p>
            <a:pPr marL="233363" indent="-233363"/>
            <a:r>
              <a:rPr lang="en-US" dirty="0"/>
              <a:t>English-medium university in Saudi Arabia </a:t>
            </a:r>
          </a:p>
          <a:p>
            <a:pPr marL="233363" indent="-233363"/>
            <a:endParaRPr lang="en-US" dirty="0"/>
          </a:p>
          <a:p>
            <a:pPr marL="233363" indent="-233363"/>
            <a:r>
              <a:rPr lang="en-US" dirty="0"/>
              <a:t>The participation 96%</a:t>
            </a:r>
          </a:p>
          <a:p>
            <a:pPr marL="233363" indent="-233363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00D930-21CF-4A82-AC4A-96DB3405F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A7BF4-7813-4C2D-A5DC-7117C03AB4B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1471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A3B7B-894B-4343-98DA-47DDF9461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Methods: Materials and Procedure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65D936-FDF1-48BF-819D-47DAE62E2B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Data collected during high academic pressure period</a:t>
            </a:r>
          </a:p>
          <a:p>
            <a:endParaRPr lang="en-US" dirty="0"/>
          </a:p>
          <a:p>
            <a:r>
              <a:rPr lang="en-US" b="1" dirty="0">
                <a:solidFill>
                  <a:srgbClr val="002060"/>
                </a:solidFill>
              </a:rPr>
              <a:t>Social media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/>
              <a:t>as technological applications to share content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 self-reflection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>
                <a:solidFill>
                  <a:srgbClr val="002060"/>
                </a:solidFill>
              </a:rPr>
              <a:t>Three scales: </a:t>
            </a:r>
          </a:p>
          <a:p>
            <a:pPr marL="630238" indent="-284163">
              <a:buFont typeface="Courier New" panose="02070309020205020404" pitchFamily="49" charset="0"/>
              <a:buChar char="o"/>
            </a:pPr>
            <a:r>
              <a:rPr lang="en-US" dirty="0"/>
              <a:t>Bergen Social Media Addiction Scale (BSMAS)</a:t>
            </a:r>
          </a:p>
          <a:p>
            <a:pPr marL="630238" indent="-284163">
              <a:buFont typeface="Courier New" panose="02070309020205020404" pitchFamily="49" charset="0"/>
              <a:buChar char="o"/>
            </a:pPr>
            <a:r>
              <a:rPr lang="en-US" dirty="0"/>
              <a:t>Prospective and Retrospective Memory Questionnaire (PRMQ)</a:t>
            </a:r>
          </a:p>
          <a:p>
            <a:pPr marL="630238" indent="-284163">
              <a:buFont typeface="Courier New" panose="02070309020205020404" pitchFamily="49" charset="0"/>
              <a:buChar char="o"/>
            </a:pPr>
            <a:r>
              <a:rPr lang="en-US" dirty="0"/>
              <a:t>Self-Efficacy Scale (SES)</a:t>
            </a:r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0999154B-C269-4574-B8C6-A501533FF542}"/>
              </a:ext>
            </a:extLst>
          </p:cNvPr>
          <p:cNvSpPr/>
          <p:nvPr/>
        </p:nvSpPr>
        <p:spPr>
          <a:xfrm>
            <a:off x="10328622" y="3616960"/>
            <a:ext cx="1743635" cy="3241040"/>
          </a:xfrm>
          <a:custGeom>
            <a:avLst/>
            <a:gdLst/>
            <a:ahLst/>
            <a:cxnLst/>
            <a:rect l="l" t="t" r="r" b="b"/>
            <a:pathLst>
              <a:path w="2850434" h="4114800">
                <a:moveTo>
                  <a:pt x="0" y="0"/>
                </a:moveTo>
                <a:lnTo>
                  <a:pt x="2850434" y="0"/>
                </a:lnTo>
                <a:lnTo>
                  <a:pt x="285043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S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464C78-B882-403A-9AFD-1D651EEBE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A7BF4-7813-4C2D-A5DC-7117C03AB4B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5269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23041-A0A1-4C2B-8982-B5A2F5D9E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Bergen Social Media Addiction Scale (BSMAS)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9CB027-1D09-436E-875E-944799D65F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Measures addictive social media behavior</a:t>
            </a:r>
          </a:p>
          <a:p>
            <a:endParaRPr lang="en-US" dirty="0"/>
          </a:p>
          <a:p>
            <a:r>
              <a:rPr lang="en-US" dirty="0"/>
              <a:t>Six components of addiction:</a:t>
            </a:r>
          </a:p>
          <a:p>
            <a:pPr marL="739775" indent="-336550">
              <a:buFont typeface="Courier New" panose="02070309020205020404" pitchFamily="49" charset="0"/>
              <a:buChar char="o"/>
            </a:pPr>
            <a:r>
              <a:rPr lang="en-US" dirty="0"/>
              <a:t>Salience</a:t>
            </a:r>
          </a:p>
          <a:p>
            <a:pPr marL="739775" indent="-336550">
              <a:buFont typeface="Courier New" panose="02070309020205020404" pitchFamily="49" charset="0"/>
              <a:buChar char="o"/>
            </a:pPr>
            <a:r>
              <a:rPr lang="en-US" dirty="0"/>
              <a:t>Tolerance </a:t>
            </a:r>
          </a:p>
          <a:p>
            <a:pPr marL="739775" indent="-336550">
              <a:buFont typeface="Courier New" panose="02070309020205020404" pitchFamily="49" charset="0"/>
              <a:buChar char="o"/>
            </a:pPr>
            <a:r>
              <a:rPr lang="en-US" dirty="0"/>
              <a:t>Mood modification</a:t>
            </a:r>
          </a:p>
          <a:p>
            <a:pPr marL="739775" indent="-336550">
              <a:buFont typeface="Courier New" panose="02070309020205020404" pitchFamily="49" charset="0"/>
              <a:buChar char="o"/>
            </a:pPr>
            <a:r>
              <a:rPr lang="en-US" dirty="0"/>
              <a:t>Relapse</a:t>
            </a:r>
          </a:p>
          <a:p>
            <a:pPr marL="739775" indent="-336550">
              <a:buFont typeface="Courier New" panose="02070309020205020404" pitchFamily="49" charset="0"/>
              <a:buChar char="o"/>
            </a:pPr>
            <a:r>
              <a:rPr lang="en-US" dirty="0"/>
              <a:t>Withdrawal </a:t>
            </a:r>
          </a:p>
          <a:p>
            <a:pPr marL="739775" indent="-336550">
              <a:buFont typeface="Courier New" panose="02070309020205020404" pitchFamily="49" charset="0"/>
              <a:buChar char="o"/>
            </a:pPr>
            <a:r>
              <a:rPr lang="en-US" dirty="0"/>
              <a:t>Conflict </a:t>
            </a:r>
          </a:p>
          <a:p>
            <a:endParaRPr lang="en-US" dirty="0"/>
          </a:p>
          <a:p>
            <a:r>
              <a:rPr lang="en-US" dirty="0"/>
              <a:t>Rated on 5-point Likert scale</a:t>
            </a:r>
          </a:p>
        </p:txBody>
      </p:sp>
      <p:sp>
        <p:nvSpPr>
          <p:cNvPr id="5" name="Freeform 9">
            <a:extLst>
              <a:ext uri="{FF2B5EF4-FFF2-40B4-BE49-F238E27FC236}">
                <a16:creationId xmlns:a16="http://schemas.microsoft.com/office/drawing/2014/main" id="{1B1BBDC0-41ED-421E-8E5D-E67EE636AA98}"/>
              </a:ext>
            </a:extLst>
          </p:cNvPr>
          <p:cNvSpPr/>
          <p:nvPr/>
        </p:nvSpPr>
        <p:spPr>
          <a:xfrm>
            <a:off x="10159492" y="3678923"/>
            <a:ext cx="2032508" cy="3179077"/>
          </a:xfrm>
          <a:custGeom>
            <a:avLst/>
            <a:gdLst/>
            <a:ahLst/>
            <a:cxnLst/>
            <a:rect l="l" t="t" r="r" b="b"/>
            <a:pathLst>
              <a:path w="2551176" h="4114800">
                <a:moveTo>
                  <a:pt x="0" y="0"/>
                </a:moveTo>
                <a:lnTo>
                  <a:pt x="2551176" y="0"/>
                </a:lnTo>
                <a:lnTo>
                  <a:pt x="255117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S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3C4B60-6343-4796-8CC6-69C927036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A7BF4-7813-4C2D-A5DC-7117C03AB4B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1020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C27FD-CE04-4482-B2DF-1929D7974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Prospective and Retrospective Memory Questionnaire (PRMQ)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CCB69-8495-46E5-8779-47037A180E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Captures holistic memory concerns</a:t>
            </a:r>
          </a:p>
          <a:p>
            <a:pPr marL="457200"/>
            <a:r>
              <a:rPr lang="en-US" dirty="0"/>
              <a:t>Prospective</a:t>
            </a:r>
          </a:p>
          <a:p>
            <a:pPr marL="457200"/>
            <a:r>
              <a:rPr lang="en-US" dirty="0"/>
              <a:t>Retrospective</a:t>
            </a:r>
          </a:p>
          <a:p>
            <a:endParaRPr lang="en-US" dirty="0"/>
          </a:p>
          <a:p>
            <a:r>
              <a:rPr lang="en-US" dirty="0"/>
              <a:t>16 statements, rated 5-point Likert scale</a:t>
            </a:r>
          </a:p>
          <a:p>
            <a:endParaRPr lang="en-US" dirty="0"/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9DBDB845-8167-4622-BD2F-D5EEA2536321}"/>
              </a:ext>
            </a:extLst>
          </p:cNvPr>
          <p:cNvSpPr/>
          <p:nvPr/>
        </p:nvSpPr>
        <p:spPr>
          <a:xfrm>
            <a:off x="10159492" y="3678923"/>
            <a:ext cx="2032508" cy="3179077"/>
          </a:xfrm>
          <a:custGeom>
            <a:avLst/>
            <a:gdLst/>
            <a:ahLst/>
            <a:cxnLst/>
            <a:rect l="l" t="t" r="r" b="b"/>
            <a:pathLst>
              <a:path w="2551176" h="4114800">
                <a:moveTo>
                  <a:pt x="0" y="0"/>
                </a:moveTo>
                <a:lnTo>
                  <a:pt x="2551176" y="0"/>
                </a:lnTo>
                <a:lnTo>
                  <a:pt x="255117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S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E05712-6B9B-47E3-8860-EE24BE3D0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A7BF4-7813-4C2D-A5DC-7117C03AB4B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872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64E3C-480C-4DB8-9DA1-7F1A4CD75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BFC981-68F6-4C66-9DFC-8863AACC5B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 positive response to environmental change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 characteristic of learning </a:t>
            </a:r>
          </a:p>
          <a:p>
            <a:endParaRPr lang="en-US" dirty="0"/>
          </a:p>
          <a:p>
            <a:r>
              <a:rPr lang="en-US" dirty="0"/>
              <a:t>A key outcome of the learning process</a:t>
            </a:r>
          </a:p>
          <a:p>
            <a:endParaRPr lang="en-US" dirty="0"/>
          </a:p>
          <a:p>
            <a:r>
              <a:rPr lang="en-US" dirty="0"/>
              <a:t>Adaptation to social media can be ambiguous</a:t>
            </a:r>
          </a:p>
          <a:p>
            <a:endParaRPr lang="en-US" dirty="0"/>
          </a:p>
          <a:p>
            <a:r>
              <a:rPr lang="en-US" dirty="0"/>
              <a:t>Evident of social media use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1320E5-59C5-4F19-8544-296E95F47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A7BF4-7813-4C2D-A5DC-7117C03AB4B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1012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60C7F-06DD-4E3C-BA27-40C01A95E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Self-Efficacy Scale (SES)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70893C-B263-4ACA-8D33-F17196F619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Assesses self-efficacy</a:t>
            </a:r>
          </a:p>
          <a:p>
            <a:endParaRPr lang="en-US" dirty="0"/>
          </a:p>
          <a:p>
            <a:r>
              <a:rPr lang="en-US" dirty="0"/>
              <a:t>8 statements of confidence rated 1–5</a:t>
            </a:r>
          </a:p>
          <a:p>
            <a:endParaRPr lang="en-US" dirty="0"/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5E12055E-26B2-4A0E-BE15-580914A6CF73}"/>
              </a:ext>
            </a:extLst>
          </p:cNvPr>
          <p:cNvSpPr/>
          <p:nvPr/>
        </p:nvSpPr>
        <p:spPr>
          <a:xfrm>
            <a:off x="10159492" y="3678923"/>
            <a:ext cx="2032508" cy="3179077"/>
          </a:xfrm>
          <a:custGeom>
            <a:avLst/>
            <a:gdLst/>
            <a:ahLst/>
            <a:cxnLst/>
            <a:rect l="l" t="t" r="r" b="b"/>
            <a:pathLst>
              <a:path w="2551176" h="4114800">
                <a:moveTo>
                  <a:pt x="0" y="0"/>
                </a:moveTo>
                <a:lnTo>
                  <a:pt x="2551176" y="0"/>
                </a:lnTo>
                <a:lnTo>
                  <a:pt x="255117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S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00111A-CB73-4E6E-A63A-CDC14905B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A7BF4-7813-4C2D-A5DC-7117C03AB4B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9788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87F43-468C-4620-8D4F-D0D820F29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Cognitive Functioning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F44319-D872-43EF-8BFA-645887CB0C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GPA used as measure of cognitive functioning</a:t>
            </a:r>
          </a:p>
          <a:p>
            <a:endParaRPr lang="en-US" dirty="0"/>
          </a:p>
          <a:p>
            <a:r>
              <a:rPr lang="en-US" dirty="0"/>
              <a:t>End-of-first-year data collected from registrar</a:t>
            </a:r>
          </a:p>
          <a:p>
            <a:endParaRPr lang="en-US" dirty="0"/>
          </a:p>
          <a:p>
            <a:r>
              <a:rPr lang="en-US" dirty="0"/>
              <a:t>Links with memory, self-efficacy, and social media use</a:t>
            </a:r>
          </a:p>
        </p:txBody>
      </p:sp>
      <p:sp>
        <p:nvSpPr>
          <p:cNvPr id="4" name="Freeform 9">
            <a:extLst>
              <a:ext uri="{FF2B5EF4-FFF2-40B4-BE49-F238E27FC236}">
                <a16:creationId xmlns:a16="http://schemas.microsoft.com/office/drawing/2014/main" id="{AB9AB113-613E-4290-84A4-739BC69D5F9E}"/>
              </a:ext>
            </a:extLst>
          </p:cNvPr>
          <p:cNvSpPr/>
          <p:nvPr/>
        </p:nvSpPr>
        <p:spPr>
          <a:xfrm>
            <a:off x="8564880" y="4744720"/>
            <a:ext cx="3627120" cy="2113280"/>
          </a:xfrm>
          <a:custGeom>
            <a:avLst/>
            <a:gdLst/>
            <a:ahLst/>
            <a:cxnLst/>
            <a:rect l="l" t="t" r="r" b="b"/>
            <a:pathLst>
              <a:path w="9070688" h="6547388">
                <a:moveTo>
                  <a:pt x="0" y="0"/>
                </a:moveTo>
                <a:lnTo>
                  <a:pt x="9070688" y="0"/>
                </a:lnTo>
                <a:lnTo>
                  <a:pt x="9070688" y="6547388"/>
                </a:lnTo>
                <a:lnTo>
                  <a:pt x="0" y="65473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S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0C65AA-A3F1-47B6-9F02-F48847FAC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A7BF4-7813-4C2D-A5DC-7117C03AB4B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9622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F3C3C0-D933-4468-AB0A-3BE382092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8ED3E4-BB99-45C8-A480-BCC31784A9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Lower GPA → Higher social media addiction</a:t>
            </a:r>
          </a:p>
          <a:p>
            <a:endParaRPr lang="en-US" dirty="0"/>
          </a:p>
          <a:p>
            <a:r>
              <a:rPr lang="en-US" dirty="0"/>
              <a:t>Lower GPA → Higher prospective memory concerns</a:t>
            </a:r>
          </a:p>
          <a:p>
            <a:endParaRPr lang="en-US" dirty="0"/>
          </a:p>
          <a:p>
            <a:r>
              <a:rPr lang="en-US" dirty="0"/>
              <a:t>Lower GPA → Higher retrospective memory concerns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Higher GPA → Higher self-efficacy</a:t>
            </a:r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4340F884-F03B-47A3-BA26-A0EE3CB7A3F7}"/>
              </a:ext>
            </a:extLst>
          </p:cNvPr>
          <p:cNvSpPr/>
          <p:nvPr/>
        </p:nvSpPr>
        <p:spPr>
          <a:xfrm>
            <a:off x="9341566" y="2654840"/>
            <a:ext cx="2850434" cy="4114800"/>
          </a:xfrm>
          <a:custGeom>
            <a:avLst/>
            <a:gdLst/>
            <a:ahLst/>
            <a:cxnLst/>
            <a:rect l="l" t="t" r="r" b="b"/>
            <a:pathLst>
              <a:path w="2850434" h="4114800">
                <a:moveTo>
                  <a:pt x="0" y="0"/>
                </a:moveTo>
                <a:lnTo>
                  <a:pt x="2850434" y="0"/>
                </a:lnTo>
                <a:lnTo>
                  <a:pt x="285043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S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6AD320-04C7-4FBA-9700-9C58E4ECC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A7BF4-7813-4C2D-A5DC-7117C03AB4B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5502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841237-75E7-86A6-D717-7BD5B60D5E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4D0DD-A97F-2259-A51C-21DEF1E97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4325"/>
            <a:ext cx="10515600" cy="1325563"/>
          </a:xfrm>
        </p:spPr>
        <p:txBody>
          <a:bodyPr/>
          <a:lstStyle/>
          <a:p>
            <a:r>
              <a:rPr lang="en-US" dirty="0"/>
              <a:t>Results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12CB47D-BAEB-4396-A5BC-9C06124B00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0770515"/>
              </p:ext>
            </p:extLst>
          </p:nvPr>
        </p:nvGraphicFramePr>
        <p:xfrm>
          <a:off x="642257" y="2348229"/>
          <a:ext cx="11001103" cy="33449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77558">
                  <a:extLst>
                    <a:ext uri="{9D8B030D-6E8A-4147-A177-3AD203B41FA5}">
                      <a16:colId xmlns:a16="http://schemas.microsoft.com/office/drawing/2014/main" val="397474432"/>
                    </a:ext>
                  </a:extLst>
                </a:gridCol>
                <a:gridCol w="1432343">
                  <a:extLst>
                    <a:ext uri="{9D8B030D-6E8A-4147-A177-3AD203B41FA5}">
                      <a16:colId xmlns:a16="http://schemas.microsoft.com/office/drawing/2014/main" val="1187256678"/>
                    </a:ext>
                  </a:extLst>
                </a:gridCol>
                <a:gridCol w="1430144">
                  <a:extLst>
                    <a:ext uri="{9D8B030D-6E8A-4147-A177-3AD203B41FA5}">
                      <a16:colId xmlns:a16="http://schemas.microsoft.com/office/drawing/2014/main" val="806929020"/>
                    </a:ext>
                  </a:extLst>
                </a:gridCol>
                <a:gridCol w="1575358">
                  <a:extLst>
                    <a:ext uri="{9D8B030D-6E8A-4147-A177-3AD203B41FA5}">
                      <a16:colId xmlns:a16="http://schemas.microsoft.com/office/drawing/2014/main" val="310095597"/>
                    </a:ext>
                  </a:extLst>
                </a:gridCol>
                <a:gridCol w="1665568">
                  <a:extLst>
                    <a:ext uri="{9D8B030D-6E8A-4147-A177-3AD203B41FA5}">
                      <a16:colId xmlns:a16="http://schemas.microsoft.com/office/drawing/2014/main" val="2603790607"/>
                    </a:ext>
                  </a:extLst>
                </a:gridCol>
                <a:gridCol w="1320132">
                  <a:extLst>
                    <a:ext uri="{9D8B030D-6E8A-4147-A177-3AD203B41FA5}">
                      <a16:colId xmlns:a16="http://schemas.microsoft.com/office/drawing/2014/main" val="2318255121"/>
                    </a:ext>
                  </a:extLst>
                </a:gridCol>
              </a:tblGrid>
              <a:tr h="983822"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 b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Beta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2680179422"/>
                  </a:ext>
                </a:extLst>
              </a:tr>
              <a:tr h="590294"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Constant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4.035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0.198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4150076839"/>
                  </a:ext>
                </a:extLst>
              </a:tr>
              <a:tr h="590294"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BSMAS *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-0.393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0.029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-0.576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-13.438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 0.001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646308734"/>
                  </a:ext>
                </a:extLst>
              </a:tr>
              <a:tr h="590294"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PRMQ-Pro. Mem.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-0.049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0.034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-0.065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-1.454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ns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536592208"/>
                  </a:ext>
                </a:extLst>
              </a:tr>
              <a:tr h="590294"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SES *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0.087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0.026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0.151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3.407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 0.001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680529241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8AEB421-C955-4701-AFA9-5AAB4808F7D0}"/>
              </a:ext>
            </a:extLst>
          </p:cNvPr>
          <p:cNvSpPr txBox="1"/>
          <p:nvPr/>
        </p:nvSpPr>
        <p:spPr>
          <a:xfrm>
            <a:off x="1987550" y="1731328"/>
            <a:ext cx="84429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Table 1.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Regression Analysis with GPA as the outcome variable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72CF180-C291-4B35-A8B2-B43CE0CA5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A7BF4-7813-4C2D-A5DC-7117C03AB4B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9378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2CA72-A677-CF3A-D824-A3D663932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A6153-DA67-C163-A526-84FD970B5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D5F3985-AECE-490A-BF76-E1B39955DD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286331"/>
              </p:ext>
            </p:extLst>
          </p:nvPr>
        </p:nvGraphicFramePr>
        <p:xfrm>
          <a:off x="622300" y="2475230"/>
          <a:ext cx="11000740" cy="313308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77440">
                  <a:extLst>
                    <a:ext uri="{9D8B030D-6E8A-4147-A177-3AD203B41FA5}">
                      <a16:colId xmlns:a16="http://schemas.microsoft.com/office/drawing/2014/main" val="574022528"/>
                    </a:ext>
                  </a:extLst>
                </a:gridCol>
                <a:gridCol w="1432296">
                  <a:extLst>
                    <a:ext uri="{9D8B030D-6E8A-4147-A177-3AD203B41FA5}">
                      <a16:colId xmlns:a16="http://schemas.microsoft.com/office/drawing/2014/main" val="994071703"/>
                    </a:ext>
                  </a:extLst>
                </a:gridCol>
                <a:gridCol w="1430096">
                  <a:extLst>
                    <a:ext uri="{9D8B030D-6E8A-4147-A177-3AD203B41FA5}">
                      <a16:colId xmlns:a16="http://schemas.microsoft.com/office/drawing/2014/main" val="1719107278"/>
                    </a:ext>
                  </a:extLst>
                </a:gridCol>
                <a:gridCol w="1575306">
                  <a:extLst>
                    <a:ext uri="{9D8B030D-6E8A-4147-A177-3AD203B41FA5}">
                      <a16:colId xmlns:a16="http://schemas.microsoft.com/office/drawing/2014/main" val="613686090"/>
                    </a:ext>
                  </a:extLst>
                </a:gridCol>
                <a:gridCol w="1665513">
                  <a:extLst>
                    <a:ext uri="{9D8B030D-6E8A-4147-A177-3AD203B41FA5}">
                      <a16:colId xmlns:a16="http://schemas.microsoft.com/office/drawing/2014/main" val="21752538"/>
                    </a:ext>
                  </a:extLst>
                </a:gridCol>
                <a:gridCol w="1320089">
                  <a:extLst>
                    <a:ext uri="{9D8B030D-6E8A-4147-A177-3AD203B41FA5}">
                      <a16:colId xmlns:a16="http://schemas.microsoft.com/office/drawing/2014/main" val="110867235"/>
                    </a:ext>
                  </a:extLst>
                </a:gridCol>
              </a:tblGrid>
              <a:tr h="921497"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 b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Beta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678571416"/>
                  </a:ext>
                </a:extLst>
              </a:tr>
              <a:tr h="552898"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Constant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4.060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0.174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23.399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666248684"/>
                  </a:ext>
                </a:extLst>
              </a:tr>
              <a:tr h="552898"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BSMAS *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-0.395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0.029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-0.579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-13.839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 0.001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2654302413"/>
                  </a:ext>
                </a:extLst>
              </a:tr>
              <a:tr h="552898"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PRMQ-Retro. Mem. *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-0.065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0.028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-0.099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-2.282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 0.023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025630339"/>
                  </a:ext>
                </a:extLst>
              </a:tr>
              <a:tr h="552898"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SES *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0.080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0.026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0.138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3.125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 0.002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463523760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01A62DCC-44D8-4713-93BB-24E0284F314A}"/>
              </a:ext>
            </a:extLst>
          </p:cNvPr>
          <p:cNvSpPr txBox="1"/>
          <p:nvPr/>
        </p:nvSpPr>
        <p:spPr>
          <a:xfrm>
            <a:off x="1871617" y="1871617"/>
            <a:ext cx="10515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Table 2.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Regression Analysis with GPA as the outcome variable</a:t>
            </a:r>
          </a:p>
          <a:p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A3DB6B-9C0D-4369-8265-E22C4821A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A7BF4-7813-4C2D-A5DC-7117C03AB4B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1121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5C57EE-3494-9272-43DA-9C675F9705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02C551-B9A4-2566-9F1A-82070C366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4325"/>
            <a:ext cx="10515600" cy="1325563"/>
          </a:xfrm>
        </p:spPr>
        <p:txBody>
          <a:bodyPr/>
          <a:lstStyle/>
          <a:p>
            <a:r>
              <a:rPr lang="en-US" dirty="0"/>
              <a:t>Results 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67C9463-71FE-466D-B01B-8480F2B474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9218232"/>
              </p:ext>
            </p:extLst>
          </p:nvPr>
        </p:nvGraphicFramePr>
        <p:xfrm>
          <a:off x="838200" y="2346960"/>
          <a:ext cx="10246361" cy="36576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10403">
                  <a:extLst>
                    <a:ext uri="{9D8B030D-6E8A-4147-A177-3AD203B41FA5}">
                      <a16:colId xmlns:a16="http://schemas.microsoft.com/office/drawing/2014/main" val="114692227"/>
                    </a:ext>
                  </a:extLst>
                </a:gridCol>
                <a:gridCol w="1682452">
                  <a:extLst>
                    <a:ext uri="{9D8B030D-6E8A-4147-A177-3AD203B41FA5}">
                      <a16:colId xmlns:a16="http://schemas.microsoft.com/office/drawing/2014/main" val="1027091054"/>
                    </a:ext>
                  </a:extLst>
                </a:gridCol>
                <a:gridCol w="1684502">
                  <a:extLst>
                    <a:ext uri="{9D8B030D-6E8A-4147-A177-3AD203B41FA5}">
                      <a16:colId xmlns:a16="http://schemas.microsoft.com/office/drawing/2014/main" val="3831632549"/>
                    </a:ext>
                  </a:extLst>
                </a:gridCol>
                <a:gridCol w="1684502">
                  <a:extLst>
                    <a:ext uri="{9D8B030D-6E8A-4147-A177-3AD203B41FA5}">
                      <a16:colId xmlns:a16="http://schemas.microsoft.com/office/drawing/2014/main" val="4223524283"/>
                    </a:ext>
                  </a:extLst>
                </a:gridCol>
                <a:gridCol w="1684502">
                  <a:extLst>
                    <a:ext uri="{9D8B030D-6E8A-4147-A177-3AD203B41FA5}">
                      <a16:colId xmlns:a16="http://schemas.microsoft.com/office/drawing/2014/main" val="3862042395"/>
                    </a:ext>
                  </a:extLst>
                </a:gridCol>
              </a:tblGrid>
              <a:tr h="914401">
                <a:tc>
                  <a:txBody>
                    <a:bodyPr/>
                    <a:lstStyle/>
                    <a:p>
                      <a:pPr marL="0" marR="0" indent="0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Performance Category</a:t>
                      </a:r>
                      <a:endParaRPr lang="en-US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indent="0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Under Perf.</a:t>
                      </a:r>
                    </a:p>
                    <a:p>
                      <a:pPr marL="0" marR="0" indent="0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</a:t>
                      </a:r>
                      <a:endParaRPr lang="en-US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indent="0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indent="0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SD</a:t>
                      </a:r>
                      <a:endParaRPr lang="en-US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indent="0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High Perf.</a:t>
                      </a:r>
                    </a:p>
                    <a:p>
                      <a:pPr marL="0" marR="0" indent="0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</a:t>
                      </a:r>
                      <a:endParaRPr lang="en-US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indent="0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indent="0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SD</a:t>
                      </a:r>
                      <a:endParaRPr lang="en-US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65678432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 indent="0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BSMAS</a:t>
                      </a:r>
                      <a:endParaRPr lang="en-US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indent="144145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144145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3.31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indent="144145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144145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0.77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indent="144145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144145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2.76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indent="144145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144145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0.77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525835357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 indent="0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PRMQ-Prospective Mem.</a:t>
                      </a:r>
                      <a:endParaRPr lang="en-US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indent="144145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144145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4.18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indent="144145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144145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0.54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indent="144145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144145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3.11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indent="144145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144145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0.48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07566513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 indent="0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PRMQ-Retrospective Mem.</a:t>
                      </a:r>
                      <a:endParaRPr lang="en-US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indent="144145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144145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3.26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indent="144145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144145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0.63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indent="144145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144145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2.03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indent="144145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144145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0.56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623249389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 indent="0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SES</a:t>
                      </a:r>
                      <a:endParaRPr lang="en-US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indent="144145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144145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3.18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indent="144145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144145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0.95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indent="144145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144145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4.34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indent="144145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144145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0.57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8086566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 indent="0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GPA</a:t>
                      </a:r>
                      <a:endParaRPr lang="en-US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indent="144145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144145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2.79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indent="144145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144145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0.55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indent="144145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144145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3.19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indent="144145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144145" algn="l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66091696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04A446D-DEED-441F-89DF-98B7F5A7F2E5}"/>
              </a:ext>
            </a:extLst>
          </p:cNvPr>
          <p:cNvSpPr txBox="1"/>
          <p:nvPr/>
        </p:nvSpPr>
        <p:spPr>
          <a:xfrm>
            <a:off x="2413000" y="1735574"/>
            <a:ext cx="73660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Table 3.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Descriptive statistics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6A2058-F3AD-4DEF-B091-7AEC93BEB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A7BF4-7813-4C2D-A5DC-7117C03AB4B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6518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83A6D-63E7-46D0-B365-F5342A64A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EDB8D5-7668-4F53-AF6F-C52E8DBACD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High performers (n=163)</a:t>
            </a:r>
          </a:p>
          <a:p>
            <a:pPr marL="517525"/>
            <a:r>
              <a:rPr lang="en-US" dirty="0"/>
              <a:t>Lower addictive social media use and fewer memory concerns</a:t>
            </a:r>
          </a:p>
          <a:p>
            <a:pPr marL="517525"/>
            <a:r>
              <a:rPr lang="en-US" dirty="0"/>
              <a:t>Higher self-efficacy and grades</a:t>
            </a:r>
          </a:p>
          <a:p>
            <a:pPr marL="517525"/>
            <a:endParaRPr lang="en-US" dirty="0"/>
          </a:p>
          <a:p>
            <a:r>
              <a:rPr lang="en-US" b="1" dirty="0">
                <a:solidFill>
                  <a:srgbClr val="002060"/>
                </a:solidFill>
              </a:rPr>
              <a:t>Under-performers (n=193)</a:t>
            </a:r>
          </a:p>
          <a:p>
            <a:pPr marL="517525"/>
            <a:r>
              <a:rPr lang="en-US" dirty="0"/>
              <a:t>Higher addictive social media use and more memory concerns</a:t>
            </a:r>
          </a:p>
          <a:p>
            <a:pPr marL="517525"/>
            <a:r>
              <a:rPr lang="en-US" dirty="0"/>
              <a:t>Lower self-efficacy and grades</a:t>
            </a:r>
          </a:p>
          <a:p>
            <a:pPr marL="517525"/>
            <a:endParaRPr lang="en-US" dirty="0"/>
          </a:p>
          <a:p>
            <a:r>
              <a:rPr lang="en-US" dirty="0"/>
              <a:t>High- and low-performing students differ in social media use, memory concerns, and self-efficacy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BEBAAC35-8D74-469B-84A9-5F84D2ECC85F}"/>
              </a:ext>
            </a:extLst>
          </p:cNvPr>
          <p:cNvSpPr/>
          <p:nvPr/>
        </p:nvSpPr>
        <p:spPr>
          <a:xfrm>
            <a:off x="10332719" y="5161280"/>
            <a:ext cx="1768799" cy="1720685"/>
          </a:xfrm>
          <a:custGeom>
            <a:avLst/>
            <a:gdLst/>
            <a:ahLst/>
            <a:cxnLst/>
            <a:rect l="l" t="t" r="r" b="b"/>
            <a:pathLst>
              <a:path w="8573048" h="7123424">
                <a:moveTo>
                  <a:pt x="0" y="0"/>
                </a:moveTo>
                <a:lnTo>
                  <a:pt x="8573048" y="0"/>
                </a:lnTo>
                <a:lnTo>
                  <a:pt x="8573048" y="7123424"/>
                </a:lnTo>
                <a:lnTo>
                  <a:pt x="0" y="71234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S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606122-F4CE-4ADF-BFBB-C49490084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A7BF4-7813-4C2D-A5DC-7117C03AB4B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7808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7ED47-2B56-412C-A36A-3C5F1828B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0683C5-B763-4A94-95CA-19D8960A63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Targeting social media addiction may improve GPA</a:t>
            </a:r>
          </a:p>
          <a:p>
            <a:endParaRPr lang="en-US" dirty="0"/>
          </a:p>
          <a:p>
            <a:r>
              <a:rPr lang="en-US" dirty="0"/>
              <a:t>Public awareness campaigns through: </a:t>
            </a:r>
          </a:p>
          <a:p>
            <a:pPr marL="511175"/>
            <a:r>
              <a:rPr lang="en-US" dirty="0"/>
              <a:t>Individualized training</a:t>
            </a:r>
          </a:p>
          <a:p>
            <a:pPr marL="511175"/>
            <a:r>
              <a:rPr lang="en-US" dirty="0"/>
              <a:t>Screening tools (e.g., BSMAS)</a:t>
            </a:r>
          </a:p>
          <a:p>
            <a:pPr marL="511175"/>
            <a:r>
              <a:rPr lang="en-US" dirty="0"/>
              <a:t>Screen-time monitoring applications</a:t>
            </a:r>
          </a:p>
          <a:p>
            <a:pPr marL="282575" indent="0">
              <a:buNone/>
            </a:pPr>
            <a:endParaRPr lang="en-US" dirty="0"/>
          </a:p>
          <a:p>
            <a:r>
              <a:rPr lang="en-US" dirty="0"/>
              <a:t>Promote students’ psychological well-being </a:t>
            </a:r>
          </a:p>
          <a:p>
            <a:endParaRPr lang="en-US" dirty="0"/>
          </a:p>
        </p:txBody>
      </p:sp>
      <p:sp>
        <p:nvSpPr>
          <p:cNvPr id="4" name="Freeform 2">
            <a:extLst>
              <a:ext uri="{FF2B5EF4-FFF2-40B4-BE49-F238E27FC236}">
                <a16:creationId xmlns:a16="http://schemas.microsoft.com/office/drawing/2014/main" id="{5169E89B-D350-4173-B9C7-242D9D9EF093}"/>
              </a:ext>
            </a:extLst>
          </p:cNvPr>
          <p:cNvSpPr/>
          <p:nvPr/>
        </p:nvSpPr>
        <p:spPr>
          <a:xfrm>
            <a:off x="10382008" y="4257040"/>
            <a:ext cx="1794752" cy="2600960"/>
          </a:xfrm>
          <a:custGeom>
            <a:avLst/>
            <a:gdLst/>
            <a:ahLst/>
            <a:cxnLst/>
            <a:rect l="l" t="t" r="r" b="b"/>
            <a:pathLst>
              <a:path w="7316863" h="8229600">
                <a:moveTo>
                  <a:pt x="0" y="0"/>
                </a:moveTo>
                <a:lnTo>
                  <a:pt x="7316863" y="0"/>
                </a:lnTo>
                <a:lnTo>
                  <a:pt x="7316863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S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D5F16C-15F4-4CD8-8CFB-EADDB1278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A7BF4-7813-4C2D-A5DC-7117C03AB4B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686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7ED47-2B56-412C-A36A-3C5F1828B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0683C5-B763-4A94-95CA-19D8960A63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Workshops to enhance students' confidence</a:t>
            </a:r>
          </a:p>
          <a:p>
            <a:endParaRPr lang="en-US" dirty="0"/>
          </a:p>
          <a:p>
            <a:r>
              <a:rPr lang="en-US" dirty="0"/>
              <a:t>Training in organizational strategies and memory aids</a:t>
            </a:r>
          </a:p>
          <a:p>
            <a:endParaRPr lang="en-US" dirty="0"/>
          </a:p>
          <a:p>
            <a:r>
              <a:rPr lang="en-US" dirty="0"/>
              <a:t>Quality of attention is the primary driver of academic success</a:t>
            </a:r>
          </a:p>
          <a:p>
            <a:endParaRPr lang="en-US" dirty="0"/>
          </a:p>
          <a:p>
            <a:r>
              <a:rPr lang="en-US" dirty="0"/>
              <a:t>Educating students on how multitasking might prevents the deep processing required for complex learning</a:t>
            </a:r>
          </a:p>
          <a:p>
            <a:endParaRPr lang="en-US" dirty="0"/>
          </a:p>
        </p:txBody>
      </p:sp>
      <p:sp>
        <p:nvSpPr>
          <p:cNvPr id="4" name="Freeform 2">
            <a:extLst>
              <a:ext uri="{FF2B5EF4-FFF2-40B4-BE49-F238E27FC236}">
                <a16:creationId xmlns:a16="http://schemas.microsoft.com/office/drawing/2014/main" id="{5169E89B-D350-4173-B9C7-242D9D9EF093}"/>
              </a:ext>
            </a:extLst>
          </p:cNvPr>
          <p:cNvSpPr/>
          <p:nvPr/>
        </p:nvSpPr>
        <p:spPr>
          <a:xfrm>
            <a:off x="10382008" y="4257040"/>
            <a:ext cx="1794752" cy="2600960"/>
          </a:xfrm>
          <a:custGeom>
            <a:avLst/>
            <a:gdLst/>
            <a:ahLst/>
            <a:cxnLst/>
            <a:rect l="l" t="t" r="r" b="b"/>
            <a:pathLst>
              <a:path w="7316863" h="8229600">
                <a:moveTo>
                  <a:pt x="0" y="0"/>
                </a:moveTo>
                <a:lnTo>
                  <a:pt x="7316863" y="0"/>
                </a:lnTo>
                <a:lnTo>
                  <a:pt x="7316863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S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D5F16C-15F4-4CD8-8CFB-EADDB1278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A7BF4-7813-4C2D-A5DC-7117C03AB4B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4649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8422A-26FA-42C0-BC4B-2F147F4C8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0A0346-CF26-402F-8627-ED8937DEDE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Generalizability to other populations </a:t>
            </a:r>
          </a:p>
          <a:p>
            <a:endParaRPr lang="en-US" dirty="0"/>
          </a:p>
          <a:p>
            <a:r>
              <a:rPr lang="en-US" dirty="0"/>
              <a:t>Male students in Saudi Arabia may differ in outcomes</a:t>
            </a:r>
          </a:p>
          <a:p>
            <a:endParaRPr lang="en-US" dirty="0"/>
          </a:p>
          <a:p>
            <a:r>
              <a:rPr lang="en-US" dirty="0"/>
              <a:t>Targeting specific major groups</a:t>
            </a:r>
          </a:p>
          <a:p>
            <a:endParaRPr lang="en-US" dirty="0"/>
          </a:p>
          <a:p>
            <a:r>
              <a:rPr lang="en-US" dirty="0"/>
              <a:t>Further research needed on gendered educational contexts</a:t>
            </a: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782CF412-D6BC-4093-9F69-DF647516DCF8}"/>
              </a:ext>
            </a:extLst>
          </p:cNvPr>
          <p:cNvSpPr/>
          <p:nvPr/>
        </p:nvSpPr>
        <p:spPr>
          <a:xfrm>
            <a:off x="9095847" y="4582095"/>
            <a:ext cx="3096153" cy="2275905"/>
          </a:xfrm>
          <a:custGeom>
            <a:avLst/>
            <a:gdLst/>
            <a:ahLst/>
            <a:cxnLst/>
            <a:rect l="l" t="t" r="r" b="b"/>
            <a:pathLst>
              <a:path w="4618653" h="4114800">
                <a:moveTo>
                  <a:pt x="0" y="0"/>
                </a:moveTo>
                <a:lnTo>
                  <a:pt x="4618653" y="0"/>
                </a:lnTo>
                <a:lnTo>
                  <a:pt x="461865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S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195ECE-A126-431C-A8C8-927A8B70F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A7BF4-7813-4C2D-A5DC-7117C03AB4B7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805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594A5B-A9E1-3E69-74D7-C1C95FF59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2193A-3684-8945-834B-07447BC29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Maladaptive Social Media 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F5CDC-F5CE-8387-CD77-1A9995C85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6285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Excessive concern about social media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Lack of self-regulatory control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It takes different forms </a:t>
            </a:r>
          </a:p>
          <a:p>
            <a:pPr marL="576263" indent="-293688">
              <a:buFont typeface="Courier New" panose="02070309020205020404" pitchFamily="49" charset="0"/>
              <a:buChar char="o"/>
            </a:pPr>
            <a:r>
              <a:rPr lang="en-US" dirty="0"/>
              <a:t>User purpose</a:t>
            </a:r>
          </a:p>
          <a:p>
            <a:pPr marL="576263" indent="-293688">
              <a:buFont typeface="Courier New" panose="02070309020205020404" pitchFamily="49" charset="0"/>
              <a:buChar char="o"/>
            </a:pPr>
            <a:r>
              <a:rPr lang="en-US" dirty="0"/>
              <a:t>Context of use</a:t>
            </a:r>
          </a:p>
        </p:txBody>
      </p:sp>
      <p:sp>
        <p:nvSpPr>
          <p:cNvPr id="5" name="Freeform 31">
            <a:extLst>
              <a:ext uri="{FF2B5EF4-FFF2-40B4-BE49-F238E27FC236}">
                <a16:creationId xmlns:a16="http://schemas.microsoft.com/office/drawing/2014/main" id="{250D1B11-5A57-B453-12CC-D956A56C3F44}"/>
              </a:ext>
            </a:extLst>
          </p:cNvPr>
          <p:cNvSpPr/>
          <p:nvPr/>
        </p:nvSpPr>
        <p:spPr>
          <a:xfrm>
            <a:off x="9976512" y="4763068"/>
            <a:ext cx="2083407" cy="2038099"/>
          </a:xfrm>
          <a:custGeom>
            <a:avLst/>
            <a:gdLst/>
            <a:ahLst/>
            <a:cxnLst/>
            <a:rect l="l" t="t" r="r" b="b"/>
            <a:pathLst>
              <a:path w="4609246" h="4114800">
                <a:moveTo>
                  <a:pt x="0" y="0"/>
                </a:moveTo>
                <a:lnTo>
                  <a:pt x="4609246" y="0"/>
                </a:lnTo>
                <a:lnTo>
                  <a:pt x="460924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S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A3631D-C0EA-45DA-A789-13FA40B0B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A7BF4-7813-4C2D-A5DC-7117C03AB4B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2553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A447F-D333-453B-8A3F-9CB90B2A5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Authors Contact Information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037D63-B6E8-49C2-86BC-74551DA15C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</a:rPr>
              <a:t>Maryam </a:t>
            </a:r>
            <a:r>
              <a:rPr lang="en-US" b="1" dirty="0" err="1">
                <a:solidFill>
                  <a:schemeClr val="tx2"/>
                </a:solidFill>
              </a:rPr>
              <a:t>BoJulaia</a:t>
            </a:r>
            <a:r>
              <a:rPr lang="en-US" b="1" dirty="0">
                <a:solidFill>
                  <a:schemeClr val="tx2"/>
                </a:solidFill>
              </a:rPr>
              <a:t>	</a:t>
            </a:r>
            <a:r>
              <a:rPr lang="en-US" dirty="0"/>
              <a:t>		</a:t>
            </a:r>
            <a:r>
              <a:rPr lang="en-US" b="1" dirty="0">
                <a:solidFill>
                  <a:schemeClr val="tx2"/>
                </a:solidFill>
              </a:rPr>
              <a:t>	</a:t>
            </a:r>
            <a:r>
              <a:rPr lang="en-US" b="1" dirty="0" err="1">
                <a:solidFill>
                  <a:schemeClr val="tx2"/>
                </a:solidFill>
              </a:rPr>
              <a:t>Renad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Alshaykhahmed</a:t>
            </a:r>
            <a:endParaRPr lang="en-US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dirty="0"/>
              <a:t>mbojulaia@pmu.edu.sa 				202200373@pmu.edu.sa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err="1">
                <a:solidFill>
                  <a:schemeClr val="tx2"/>
                </a:solidFill>
              </a:rPr>
              <a:t>Beshaier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Alqahtani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dirty="0"/>
              <a:t>				</a:t>
            </a:r>
            <a:r>
              <a:rPr lang="en-US" b="1" dirty="0">
                <a:solidFill>
                  <a:schemeClr val="tx2"/>
                </a:solidFill>
              </a:rPr>
              <a:t>Maura </a:t>
            </a:r>
            <a:r>
              <a:rPr lang="en-US" b="1" dirty="0" err="1">
                <a:solidFill>
                  <a:schemeClr val="tx2"/>
                </a:solidFill>
              </a:rPr>
              <a:t>Pilotti</a:t>
            </a:r>
            <a:endParaRPr lang="en-US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dirty="0"/>
              <a:t>balqahtani@pmu.edu.sa 				mpilotti@pmu.edu.sa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D0A1C5-4968-469B-9575-3A06AA17F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A7BF4-7813-4C2D-A5DC-7117C03AB4B7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525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791E8-32C6-4A60-ABD3-71FA76D53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Maladaptive Social Media 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51DB96-C2E4-4C51-BD45-DCDDE08E7D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9167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Spending a lot of time and energy on social media applications </a:t>
            </a:r>
          </a:p>
          <a:p>
            <a:pPr marL="631825" indent="-349250">
              <a:buFont typeface="Courier New" panose="02070309020205020404" pitchFamily="49" charset="0"/>
              <a:buChar char="o"/>
              <a:tabLst>
                <a:tab pos="174625" algn="l"/>
              </a:tabLst>
            </a:pPr>
            <a:r>
              <a:rPr lang="en-US" dirty="0"/>
              <a:t>Personal relationships</a:t>
            </a:r>
          </a:p>
          <a:p>
            <a:pPr marL="631825" indent="-349250">
              <a:buFont typeface="Courier New" panose="02070309020205020404" pitchFamily="49" charset="0"/>
              <a:buChar char="o"/>
              <a:tabLst>
                <a:tab pos="174625" algn="l"/>
              </a:tabLst>
            </a:pPr>
            <a:r>
              <a:rPr lang="en-US" dirty="0"/>
              <a:t>Academic performance and learning</a:t>
            </a:r>
          </a:p>
          <a:p>
            <a:pPr marL="631825" indent="-349250">
              <a:buFont typeface="Courier New" panose="02070309020205020404" pitchFamily="49" charset="0"/>
              <a:buChar char="o"/>
              <a:tabLst>
                <a:tab pos="174625" algn="l"/>
              </a:tabLst>
            </a:pPr>
            <a:r>
              <a:rPr lang="en-US" dirty="0"/>
              <a:t>Work productivity </a:t>
            </a:r>
          </a:p>
          <a:p>
            <a:pPr marL="631825" indent="-349250">
              <a:buFont typeface="Courier New" panose="02070309020205020404" pitchFamily="49" charset="0"/>
              <a:buChar char="o"/>
              <a:tabLst>
                <a:tab pos="174625" algn="l"/>
              </a:tabLst>
            </a:pPr>
            <a:r>
              <a:rPr lang="en-US" dirty="0"/>
              <a:t>Overall well being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It has both positive and negative impacts on users</a:t>
            </a:r>
          </a:p>
          <a:p>
            <a:endParaRPr lang="en-US" dirty="0"/>
          </a:p>
          <a:p>
            <a:r>
              <a:rPr lang="en-US" dirty="0"/>
              <a:t>Excessive use classified as addictive behavior</a:t>
            </a:r>
          </a:p>
        </p:txBody>
      </p:sp>
      <p:sp>
        <p:nvSpPr>
          <p:cNvPr id="5" name="Freeform 31">
            <a:extLst>
              <a:ext uri="{FF2B5EF4-FFF2-40B4-BE49-F238E27FC236}">
                <a16:creationId xmlns:a16="http://schemas.microsoft.com/office/drawing/2014/main" id="{6BE9E959-A6B0-4AEF-B24B-0D6F4239C2DD}"/>
              </a:ext>
            </a:extLst>
          </p:cNvPr>
          <p:cNvSpPr/>
          <p:nvPr/>
        </p:nvSpPr>
        <p:spPr>
          <a:xfrm>
            <a:off x="9976512" y="4763068"/>
            <a:ext cx="2083407" cy="2038099"/>
          </a:xfrm>
          <a:custGeom>
            <a:avLst/>
            <a:gdLst/>
            <a:ahLst/>
            <a:cxnLst/>
            <a:rect l="l" t="t" r="r" b="b"/>
            <a:pathLst>
              <a:path w="4609246" h="4114800">
                <a:moveTo>
                  <a:pt x="0" y="0"/>
                </a:moveTo>
                <a:lnTo>
                  <a:pt x="4609246" y="0"/>
                </a:lnTo>
                <a:lnTo>
                  <a:pt x="460924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S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3273D1-FAA1-4298-98FF-04C3DDA6E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A7BF4-7813-4C2D-A5DC-7117C03AB4B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07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9D412-6089-4D37-9010-A7B5EB8EB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Social Media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5E5196-06E3-4627-8C38-F5AA99FE49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1161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en-US" b="1" dirty="0">
                <a:solidFill>
                  <a:srgbClr val="002060"/>
                </a:solidFill>
              </a:rPr>
              <a:t>Salience: </a:t>
            </a:r>
            <a:r>
              <a:rPr lang="en-US" dirty="0"/>
              <a:t>Social media becoming the most important activity </a:t>
            </a:r>
          </a:p>
          <a:p>
            <a:pPr lvl="0"/>
            <a:endParaRPr lang="en-US" dirty="0"/>
          </a:p>
          <a:p>
            <a:pPr lvl="0"/>
            <a:r>
              <a:rPr lang="en-US" b="1" dirty="0">
                <a:solidFill>
                  <a:srgbClr val="002060"/>
                </a:solidFill>
              </a:rPr>
              <a:t>Tolerance: </a:t>
            </a:r>
            <a:r>
              <a:rPr lang="en-US" dirty="0"/>
              <a:t>The need for increasing amounts of time spent on social media</a:t>
            </a:r>
          </a:p>
          <a:p>
            <a:pPr lvl="0"/>
            <a:endParaRPr lang="en-US" dirty="0"/>
          </a:p>
          <a:p>
            <a:pPr lvl="0"/>
            <a:r>
              <a:rPr lang="en-US" b="1" dirty="0">
                <a:solidFill>
                  <a:srgbClr val="002060"/>
                </a:solidFill>
              </a:rPr>
              <a:t>Mood modification: </a:t>
            </a:r>
            <a:r>
              <a:rPr lang="en-US" dirty="0"/>
              <a:t>Cope with undesirable mental states</a:t>
            </a:r>
          </a:p>
          <a:p>
            <a:pPr lvl="0"/>
            <a:endParaRPr lang="en-US" dirty="0"/>
          </a:p>
          <a:p>
            <a:pPr lvl="0"/>
            <a:r>
              <a:rPr lang="en-US" b="1" dirty="0">
                <a:solidFill>
                  <a:srgbClr val="002060"/>
                </a:solidFill>
              </a:rPr>
              <a:t> Relapse:</a:t>
            </a:r>
            <a:r>
              <a:rPr lang="en-US" dirty="0">
                <a:solidFill>
                  <a:srgbClr val="002060"/>
                </a:solidFill>
              </a:rPr>
              <a:t> O</a:t>
            </a:r>
            <a:r>
              <a:rPr lang="en-US" dirty="0"/>
              <a:t>ccurs when the activity is no longer under control</a:t>
            </a:r>
          </a:p>
          <a:p>
            <a:pPr lvl="0"/>
            <a:endParaRPr lang="en-US" dirty="0"/>
          </a:p>
          <a:p>
            <a:pPr lvl="0"/>
            <a:r>
              <a:rPr lang="en-US" b="1" dirty="0">
                <a:solidFill>
                  <a:srgbClr val="002060"/>
                </a:solidFill>
              </a:rPr>
              <a:t>Withdrawal: </a:t>
            </a:r>
            <a:r>
              <a:rPr lang="en-US" dirty="0"/>
              <a:t>Unpleasant mental states and physical</a:t>
            </a:r>
          </a:p>
          <a:p>
            <a:pPr marL="0" lvl="0" indent="0">
              <a:buNone/>
            </a:pPr>
            <a:endParaRPr lang="en-US" dirty="0"/>
          </a:p>
          <a:p>
            <a:pPr lvl="0"/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Conflict: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N</a:t>
            </a:r>
            <a:r>
              <a:rPr lang="en-US" dirty="0"/>
              <a:t>eglecting responsibilities and relationships due to SMA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0BD4BE-915E-48F4-A15B-63522F856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A7BF4-7813-4C2D-A5DC-7117C03AB4B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0777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0A39E-EE3F-4FBB-9270-6933EC72B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942" y="365125"/>
            <a:ext cx="10515600" cy="1325563"/>
          </a:xfrm>
        </p:spPr>
        <p:txBody>
          <a:bodyPr/>
          <a:lstStyle/>
          <a:p>
            <a:r>
              <a:rPr lang="it-IT" dirty="0"/>
              <a:t>Social Media Use in Saudi Arabia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26517B-CF87-4DBC-9772-A7A0413E5E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428" y="1803854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Maladaptive social media use is a social and health issue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Users unaware of negative effects</a:t>
            </a:r>
          </a:p>
          <a:p>
            <a:endParaRPr lang="en-US" dirty="0"/>
          </a:p>
          <a:p>
            <a:r>
              <a:rPr lang="en-US" dirty="0"/>
              <a:t>Literature highlighted mixed findings:</a:t>
            </a:r>
          </a:p>
          <a:p>
            <a:pPr marL="974725" indent="-457200">
              <a:buFont typeface="Courier New" panose="02070309020205020404" pitchFamily="49" charset="0"/>
              <a:buChar char="o"/>
            </a:pPr>
            <a:r>
              <a:rPr lang="en-US" dirty="0"/>
              <a:t>Higher social media use often linked to lower GPA </a:t>
            </a:r>
          </a:p>
          <a:p>
            <a:pPr marL="974725" indent="-457200">
              <a:buFont typeface="Courier New" panose="02070309020205020404" pitchFamily="49" charset="0"/>
              <a:buChar char="o"/>
            </a:pPr>
            <a:r>
              <a:rPr lang="en-US" dirty="0"/>
              <a:t>Students don’t recognize the the negative impact</a:t>
            </a:r>
          </a:p>
          <a:p>
            <a:pPr marL="974725" indent="-457200">
              <a:buFont typeface="Courier New" panose="02070309020205020404" pitchFamily="49" charset="0"/>
              <a:buChar char="o"/>
            </a:pPr>
            <a:r>
              <a:rPr lang="en-US" dirty="0"/>
              <a:t>Reported positive attitudes</a:t>
            </a:r>
          </a:p>
          <a:p>
            <a:pPr marL="974725" indent="-457200">
              <a:buFont typeface="Courier New" panose="02070309020205020404" pitchFamily="49" charset="0"/>
              <a:buChar char="o"/>
            </a:pPr>
            <a:r>
              <a:rPr lang="en-US" dirty="0"/>
              <a:t>Social media addiction and academic procrastination </a:t>
            </a:r>
          </a:p>
        </p:txBody>
      </p:sp>
      <p:sp>
        <p:nvSpPr>
          <p:cNvPr id="4" name="Freeform 30">
            <a:extLst>
              <a:ext uri="{FF2B5EF4-FFF2-40B4-BE49-F238E27FC236}">
                <a16:creationId xmlns:a16="http://schemas.microsoft.com/office/drawing/2014/main" id="{1F1C100E-3580-4C15-A6EC-101AF9416F7B}"/>
              </a:ext>
            </a:extLst>
          </p:cNvPr>
          <p:cNvSpPr/>
          <p:nvPr/>
        </p:nvSpPr>
        <p:spPr>
          <a:xfrm>
            <a:off x="10341428" y="5268686"/>
            <a:ext cx="1755527" cy="1572492"/>
          </a:xfrm>
          <a:custGeom>
            <a:avLst/>
            <a:gdLst/>
            <a:ahLst/>
            <a:cxnLst/>
            <a:rect l="l" t="t" r="r" b="b"/>
            <a:pathLst>
              <a:path w="4724718" h="4114800">
                <a:moveTo>
                  <a:pt x="0" y="0"/>
                </a:moveTo>
                <a:lnTo>
                  <a:pt x="4724718" y="0"/>
                </a:lnTo>
                <a:lnTo>
                  <a:pt x="47247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S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6813B3-05AF-4D4C-B206-16EB9C514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A7BF4-7813-4C2D-A5DC-7117C03AB4B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130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8F8348-F08C-D02F-439C-C92DF2A1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66E18-805F-28F8-AE07-4AA42B184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942" y="365125"/>
            <a:ext cx="10515600" cy="1325563"/>
          </a:xfrm>
        </p:spPr>
        <p:txBody>
          <a:bodyPr/>
          <a:lstStyle/>
          <a:p>
            <a:r>
              <a:rPr lang="it-IT" dirty="0"/>
              <a:t>Social Media Use in Saudi Arabia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778195-0F80-C284-316E-BE67071703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3591" y="1981239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No direct relationship between time spent on social media and GPA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Key to academic impact is distraction, not time spent</a:t>
            </a:r>
          </a:p>
        </p:txBody>
      </p:sp>
      <p:sp>
        <p:nvSpPr>
          <p:cNvPr id="4" name="Freeform 30">
            <a:extLst>
              <a:ext uri="{FF2B5EF4-FFF2-40B4-BE49-F238E27FC236}">
                <a16:creationId xmlns:a16="http://schemas.microsoft.com/office/drawing/2014/main" id="{0ED22CA7-9DB8-97A4-C36D-EC2427C9F04A}"/>
              </a:ext>
            </a:extLst>
          </p:cNvPr>
          <p:cNvSpPr/>
          <p:nvPr/>
        </p:nvSpPr>
        <p:spPr>
          <a:xfrm>
            <a:off x="10341428" y="5268686"/>
            <a:ext cx="1755527" cy="1572492"/>
          </a:xfrm>
          <a:custGeom>
            <a:avLst/>
            <a:gdLst/>
            <a:ahLst/>
            <a:cxnLst/>
            <a:rect l="l" t="t" r="r" b="b"/>
            <a:pathLst>
              <a:path w="4724718" h="4114800">
                <a:moveTo>
                  <a:pt x="0" y="0"/>
                </a:moveTo>
                <a:lnTo>
                  <a:pt x="4724718" y="0"/>
                </a:lnTo>
                <a:lnTo>
                  <a:pt x="47247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S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A18A90-8206-452B-836D-9E89B2C55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A7BF4-7813-4C2D-A5DC-7117C03AB4B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292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49819-D75B-4721-B971-488728EB3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Cognitive Load Theory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189DE-1FF8-43BD-AA9F-0F3EFBE091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22475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Distraction reduces working memory capacity</a:t>
            </a:r>
          </a:p>
          <a:p>
            <a:endParaRPr lang="en-US" dirty="0"/>
          </a:p>
          <a:p>
            <a:r>
              <a:rPr lang="en-US" dirty="0"/>
              <a:t>Limited-capacity system process information</a:t>
            </a:r>
          </a:p>
          <a:p>
            <a:endParaRPr lang="en-US" dirty="0"/>
          </a:p>
          <a:p>
            <a:r>
              <a:rPr lang="en-US" dirty="0"/>
              <a:t>Engaging in demanding learning tasks</a:t>
            </a:r>
          </a:p>
          <a:p>
            <a:endParaRPr lang="en-US" dirty="0"/>
          </a:p>
          <a:p>
            <a:r>
              <a:rPr lang="en-US" dirty="0"/>
              <a:t>Distractions reduce mental resources for learning </a:t>
            </a:r>
          </a:p>
          <a:p>
            <a:endParaRPr lang="en-US" dirty="0"/>
          </a:p>
          <a:p>
            <a:r>
              <a:rPr lang="en-US" dirty="0"/>
              <a:t>Reduce understanding and compromised learning</a:t>
            </a:r>
          </a:p>
        </p:txBody>
      </p:sp>
      <p:sp>
        <p:nvSpPr>
          <p:cNvPr id="5" name="Freeform 9">
            <a:extLst>
              <a:ext uri="{FF2B5EF4-FFF2-40B4-BE49-F238E27FC236}">
                <a16:creationId xmlns:a16="http://schemas.microsoft.com/office/drawing/2014/main" id="{8A030208-4177-446A-B49C-DFEDEAA145CD}"/>
              </a:ext>
            </a:extLst>
          </p:cNvPr>
          <p:cNvSpPr/>
          <p:nvPr/>
        </p:nvSpPr>
        <p:spPr>
          <a:xfrm>
            <a:off x="9509759" y="3738880"/>
            <a:ext cx="2594145" cy="3119120"/>
          </a:xfrm>
          <a:custGeom>
            <a:avLst/>
            <a:gdLst/>
            <a:ahLst/>
            <a:cxnLst/>
            <a:rect l="l" t="t" r="r" b="b"/>
            <a:pathLst>
              <a:path w="3351692" h="4114800">
                <a:moveTo>
                  <a:pt x="0" y="0"/>
                </a:moveTo>
                <a:lnTo>
                  <a:pt x="3351692" y="0"/>
                </a:lnTo>
                <a:lnTo>
                  <a:pt x="335169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S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10C1BF-7AE8-4929-AD66-69C6AC0AC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A7BF4-7813-4C2D-A5DC-7117C03AB4B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3022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2680A2-E40B-6EC9-4FE1-D8393DFA8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5E69B7-CBA9-CDAB-B18A-547852838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Cognitive Load Theory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6655DF-CEDE-27DE-36A3-4577B55D9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22475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Multitasking with media impairs learning</a:t>
            </a:r>
          </a:p>
          <a:p>
            <a:pPr marL="511175" indent="-282575">
              <a:buFont typeface="Courier New" panose="02070309020205020404" pitchFamily="49" charset="0"/>
              <a:buChar char="o"/>
            </a:pPr>
            <a:r>
              <a:rPr lang="en-US" dirty="0"/>
              <a:t>Attention switching </a:t>
            </a:r>
          </a:p>
          <a:p>
            <a:pPr marL="511175" indent="-282575">
              <a:buFont typeface="Courier New" panose="02070309020205020404" pitchFamily="49" charset="0"/>
              <a:buChar char="o"/>
            </a:pPr>
            <a:r>
              <a:rPr lang="en-US" dirty="0"/>
              <a:t>Tasks coordination </a:t>
            </a:r>
          </a:p>
          <a:p>
            <a:pPr marL="511175" indent="-282575">
              <a:buFont typeface="Courier New" panose="02070309020205020404" pitchFamily="49" charset="0"/>
              <a:buChar char="o"/>
            </a:pPr>
            <a:r>
              <a:rPr lang="en-US" dirty="0"/>
              <a:t>Integration information &amp; long-term memory</a:t>
            </a:r>
          </a:p>
          <a:p>
            <a:pPr>
              <a:buFont typeface="Courier New" panose="02070309020205020404" pitchFamily="49" charset="0"/>
              <a:buChar char="o"/>
            </a:pPr>
            <a:endParaRPr lang="en-US" dirty="0"/>
          </a:p>
          <a:p>
            <a:r>
              <a:rPr lang="en-US" dirty="0"/>
              <a:t>Addictive social media use:</a:t>
            </a:r>
          </a:p>
          <a:p>
            <a:pPr marL="511175" indent="-282575">
              <a:buFont typeface="Courier New" panose="02070309020205020404" pitchFamily="49" charset="0"/>
              <a:buChar char="o"/>
            </a:pPr>
            <a:r>
              <a:rPr lang="en-US" dirty="0"/>
              <a:t>Significant diversion </a:t>
            </a:r>
          </a:p>
          <a:p>
            <a:pPr marL="511175" indent="-282575">
              <a:buFont typeface="Courier New" panose="02070309020205020404" pitchFamily="49" charset="0"/>
              <a:buChar char="o"/>
            </a:pPr>
            <a:r>
              <a:rPr lang="en-US" dirty="0"/>
              <a:t>Impairment in performance </a:t>
            </a:r>
          </a:p>
          <a:p>
            <a:endParaRPr lang="en-US" dirty="0"/>
          </a:p>
        </p:txBody>
      </p:sp>
      <p:sp>
        <p:nvSpPr>
          <p:cNvPr id="5" name="Freeform 9">
            <a:extLst>
              <a:ext uri="{FF2B5EF4-FFF2-40B4-BE49-F238E27FC236}">
                <a16:creationId xmlns:a16="http://schemas.microsoft.com/office/drawing/2014/main" id="{B38D2284-D00A-065E-9422-FE9B1AD2F989}"/>
              </a:ext>
            </a:extLst>
          </p:cNvPr>
          <p:cNvSpPr/>
          <p:nvPr/>
        </p:nvSpPr>
        <p:spPr>
          <a:xfrm>
            <a:off x="9509759" y="3738880"/>
            <a:ext cx="2594145" cy="3119120"/>
          </a:xfrm>
          <a:custGeom>
            <a:avLst/>
            <a:gdLst/>
            <a:ahLst/>
            <a:cxnLst/>
            <a:rect l="l" t="t" r="r" b="b"/>
            <a:pathLst>
              <a:path w="3351692" h="4114800">
                <a:moveTo>
                  <a:pt x="0" y="0"/>
                </a:moveTo>
                <a:lnTo>
                  <a:pt x="3351692" y="0"/>
                </a:lnTo>
                <a:lnTo>
                  <a:pt x="335169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S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C9B324-B8FB-4C5B-AC01-FA19784B2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A7BF4-7813-4C2D-A5DC-7117C03AB4B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4020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1032</TotalTime>
  <Words>1090</Words>
  <Application>Microsoft Macintosh PowerPoint</Application>
  <PresentationFormat>Widescreen</PresentationFormat>
  <Paragraphs>467</Paragraphs>
  <Slides>30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Calibri</vt:lpstr>
      <vt:lpstr>Courier New</vt:lpstr>
      <vt:lpstr>Times New Roman</vt:lpstr>
      <vt:lpstr>Office Theme</vt:lpstr>
      <vt:lpstr>Social Media Addiction and Academic Attainment in an Underrepresented Student Population </vt:lpstr>
      <vt:lpstr>Adaptation</vt:lpstr>
      <vt:lpstr>Maladaptive Social Media Use</vt:lpstr>
      <vt:lpstr>Maladaptive Social Media Use</vt:lpstr>
      <vt:lpstr>Social Media </vt:lpstr>
      <vt:lpstr>Social Media Use in Saudi Arabia</vt:lpstr>
      <vt:lpstr>Social Media Use in Saudi Arabia</vt:lpstr>
      <vt:lpstr>Cognitive Load Theory</vt:lpstr>
      <vt:lpstr>Cognitive Load Theory</vt:lpstr>
      <vt:lpstr>Cognitive Load Theory</vt:lpstr>
      <vt:lpstr>Prospective and Retrospective Memory</vt:lpstr>
      <vt:lpstr>Self-Efficacy</vt:lpstr>
      <vt:lpstr>Research Purpose</vt:lpstr>
      <vt:lpstr>Research Hypotheses</vt:lpstr>
      <vt:lpstr>Methods: Participants</vt:lpstr>
      <vt:lpstr>Methods: Instructional Context</vt:lpstr>
      <vt:lpstr>Methods: Materials and Procedure</vt:lpstr>
      <vt:lpstr>Bergen Social Media Addiction Scale (BSMAS)</vt:lpstr>
      <vt:lpstr>Prospective and Retrospective Memory Questionnaire (PRMQ)</vt:lpstr>
      <vt:lpstr>Self-Efficacy Scale (SES) </vt:lpstr>
      <vt:lpstr>Cognitive Functioning</vt:lpstr>
      <vt:lpstr>Results</vt:lpstr>
      <vt:lpstr>Results </vt:lpstr>
      <vt:lpstr>Results </vt:lpstr>
      <vt:lpstr>Results </vt:lpstr>
      <vt:lpstr>Results </vt:lpstr>
      <vt:lpstr>Discussion </vt:lpstr>
      <vt:lpstr>Discussion </vt:lpstr>
      <vt:lpstr>Future Work</vt:lpstr>
      <vt:lpstr>Authors Contact Information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 Media Addiction and Academic Attainment in an Underrepresented Student Population </dc:title>
  <dc:creator>Dr. Maryam Salman M Bo Julaia</dc:creator>
  <cp:lastModifiedBy>Renad Hussain A Alshaykhahmed</cp:lastModifiedBy>
  <cp:revision>84</cp:revision>
  <dcterms:created xsi:type="dcterms:W3CDTF">2026-03-09T12:31:25Z</dcterms:created>
  <dcterms:modified xsi:type="dcterms:W3CDTF">2026-05-28T13:50:07Z</dcterms:modified>
</cp:coreProperties>
</file>