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59" r:id="rId6"/>
    <p:sldId id="499" r:id="rId7"/>
    <p:sldId id="346" r:id="rId8"/>
    <p:sldId id="289" r:id="rId9"/>
    <p:sldId id="273" r:id="rId10"/>
    <p:sldId id="271" r:id="rId11"/>
    <p:sldId id="265" r:id="rId12"/>
    <p:sldId id="258" r:id="rId13"/>
    <p:sldId id="504" r:id="rId14"/>
    <p:sldId id="507" r:id="rId15"/>
    <p:sldId id="502" r:id="rId16"/>
    <p:sldId id="501" r:id="rId17"/>
    <p:sldId id="309" r:id="rId18"/>
    <p:sldId id="50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F87"/>
    <a:srgbClr val="002FC3"/>
    <a:srgbClr val="004E38"/>
    <a:srgbClr val="E46F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77BEF2-E763-4BCF-91E3-BA9AC079614D}" v="25" dt="2026-05-30T21:53:45.9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33" autoAdjust="0"/>
    <p:restoredTop sz="94660"/>
  </p:normalViewPr>
  <p:slideViewPr>
    <p:cSldViewPr snapToGrid="0">
      <p:cViewPr varScale="1">
        <p:scale>
          <a:sx n="105" d="100"/>
          <a:sy n="105" d="100"/>
        </p:scale>
        <p:origin x="816"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818097-A07F-48AD-ABDF-80B68E7DE236}"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72F52E-9671-4102-8B64-A641B2155C64}" type="slidenum">
              <a:rPr lang="en-US" smtClean="0"/>
              <a:t>‹#›</a:t>
            </a:fld>
            <a:endParaRPr lang="en-US"/>
          </a:p>
        </p:txBody>
      </p:sp>
    </p:spTree>
    <p:extLst>
      <p:ext uri="{BB962C8B-B14F-4D97-AF65-F5344CB8AC3E}">
        <p14:creationId xmlns:p14="http://schemas.microsoft.com/office/powerpoint/2010/main" val="19345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AoL</a:t>
            </a:r>
          </a:p>
        </p:txBody>
      </p:sp>
    </p:spTree>
    <p:extLst>
      <p:ext uri="{BB962C8B-B14F-4D97-AF65-F5344CB8AC3E}">
        <p14:creationId xmlns:p14="http://schemas.microsoft.com/office/powerpoint/2010/main" val="629708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23ADA-07B1-D547-2CF8-6227C1AA3B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EAA6E8-31D9-EB01-AF11-A8634E2728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7A4F41-8707-2463-4DD0-AEEF428317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B24549-116B-1FE1-450F-436EE8C88617}"/>
              </a:ext>
            </a:extLst>
          </p:cNvPr>
          <p:cNvSpPr>
            <a:spLocks noGrp="1"/>
          </p:cNvSpPr>
          <p:nvPr>
            <p:ph type="sldNum" sz="quarter" idx="5"/>
          </p:nvPr>
        </p:nvSpPr>
        <p:spPr/>
        <p:txBody>
          <a:bodyPr/>
          <a:lstStyle/>
          <a:p>
            <a:fld id="{C0C31996-FE2E-423D-B0D6-1B47C3A330F4}" type="slidenum">
              <a:rPr lang="en-US" smtClean="0"/>
              <a:t>4</a:t>
            </a:fld>
            <a:endParaRPr lang="en-US"/>
          </a:p>
        </p:txBody>
      </p:sp>
    </p:spTree>
    <p:extLst>
      <p:ext uri="{BB962C8B-B14F-4D97-AF65-F5344CB8AC3E}">
        <p14:creationId xmlns:p14="http://schemas.microsoft.com/office/powerpoint/2010/main" val="4135546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a:extLst>
            <a:ext uri="{FF2B5EF4-FFF2-40B4-BE49-F238E27FC236}">
              <a16:creationId xmlns:a16="http://schemas.microsoft.com/office/drawing/2014/main" id="{E2ABEDBD-A9C4-36ED-352A-DB475C5FEB0B}"/>
            </a:ext>
          </a:extLst>
        </p:cNvPr>
        <p:cNvGrpSpPr/>
        <p:nvPr/>
      </p:nvGrpSpPr>
      <p:grpSpPr>
        <a:xfrm>
          <a:off x="0" y="0"/>
          <a:ext cx="0" cy="0"/>
          <a:chOff x="0" y="0"/>
          <a:chExt cx="0" cy="0"/>
        </a:xfrm>
      </p:grpSpPr>
      <p:sp>
        <p:nvSpPr>
          <p:cNvPr id="116" name="Google Shape;116;p5:notes">
            <a:extLst>
              <a:ext uri="{FF2B5EF4-FFF2-40B4-BE49-F238E27FC236}">
                <a16:creationId xmlns:a16="http://schemas.microsoft.com/office/drawing/2014/main" id="{6985782E-A962-334B-CD8C-1B692887EE8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p5:notes">
            <a:extLst>
              <a:ext uri="{FF2B5EF4-FFF2-40B4-BE49-F238E27FC236}">
                <a16:creationId xmlns:a16="http://schemas.microsoft.com/office/drawing/2014/main" id="{4BCD8729-4C8B-1227-35FA-D18D7D12DB2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181652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a:extLst>
            <a:ext uri="{FF2B5EF4-FFF2-40B4-BE49-F238E27FC236}">
              <a16:creationId xmlns:a16="http://schemas.microsoft.com/office/drawing/2014/main" id="{093CC853-6F88-2490-78DD-6B56866A160B}"/>
            </a:ext>
          </a:extLst>
        </p:cNvPr>
        <p:cNvGrpSpPr/>
        <p:nvPr/>
      </p:nvGrpSpPr>
      <p:grpSpPr>
        <a:xfrm>
          <a:off x="0" y="0"/>
          <a:ext cx="0" cy="0"/>
          <a:chOff x="0" y="0"/>
          <a:chExt cx="0" cy="0"/>
        </a:xfrm>
      </p:grpSpPr>
      <p:sp>
        <p:nvSpPr>
          <p:cNvPr id="116" name="Google Shape;116;p5:notes">
            <a:extLst>
              <a:ext uri="{FF2B5EF4-FFF2-40B4-BE49-F238E27FC236}">
                <a16:creationId xmlns:a16="http://schemas.microsoft.com/office/drawing/2014/main" id="{C56719B0-0198-E791-5609-EA618EC2F06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p5:notes">
            <a:extLst>
              <a:ext uri="{FF2B5EF4-FFF2-40B4-BE49-F238E27FC236}">
                <a16:creationId xmlns:a16="http://schemas.microsoft.com/office/drawing/2014/main" id="{9D20652E-4771-9CEA-3A14-ACAE8A67F6E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099978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a:extLst>
            <a:ext uri="{FF2B5EF4-FFF2-40B4-BE49-F238E27FC236}">
              <a16:creationId xmlns:a16="http://schemas.microsoft.com/office/drawing/2014/main" id="{0FB9848A-0509-51DD-F07E-D5B8E980B6BE}"/>
            </a:ext>
          </a:extLst>
        </p:cNvPr>
        <p:cNvGrpSpPr/>
        <p:nvPr/>
      </p:nvGrpSpPr>
      <p:grpSpPr>
        <a:xfrm>
          <a:off x="0" y="0"/>
          <a:ext cx="0" cy="0"/>
          <a:chOff x="0" y="0"/>
          <a:chExt cx="0" cy="0"/>
        </a:xfrm>
      </p:grpSpPr>
      <p:sp>
        <p:nvSpPr>
          <p:cNvPr id="94" name="Google Shape;94;p4:notes">
            <a:extLst>
              <a:ext uri="{FF2B5EF4-FFF2-40B4-BE49-F238E27FC236}">
                <a16:creationId xmlns:a16="http://schemas.microsoft.com/office/drawing/2014/main" id="{63E3CDEC-04E8-3A3F-4D1F-87F084C9EE0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4:notes">
            <a:extLst>
              <a:ext uri="{FF2B5EF4-FFF2-40B4-BE49-F238E27FC236}">
                <a16:creationId xmlns:a16="http://schemas.microsoft.com/office/drawing/2014/main" id="{E4F016AA-D4D7-C3E5-8F1A-C7BB8A8BB7D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extLst>
      <p:ext uri="{BB962C8B-B14F-4D97-AF65-F5344CB8AC3E}">
        <p14:creationId xmlns:p14="http://schemas.microsoft.com/office/powerpoint/2010/main" val="2433540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F97ED-E9EA-57AA-DC16-9503228409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588CE8-1FCF-BD7C-FA70-E2599D0AF1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6C834B-C072-059A-C69F-ECECC30C2D1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74462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rtl="0" fontAlgn="base">
              <a:buFont typeface="Wingdings" pitchFamily="2" charset="2"/>
              <a:buChar char="§"/>
            </a:pPr>
            <a:r>
              <a:rPr lang="en-US" sz="1200" b="0" i="0" u="none" strike="noStrike" dirty="0">
                <a:solidFill>
                  <a:schemeClr val="tx1">
                    <a:lumMod val="65000"/>
                    <a:lumOff val="35000"/>
                  </a:schemeClr>
                </a:solidFill>
                <a:effectLst/>
                <a:latin typeface="Arial" panose="020B0604020202020204" pitchFamily="34" charset="0"/>
              </a:rPr>
              <a:t>Engagement outside of the classroom is critical.</a:t>
            </a:r>
            <a:r>
              <a:rPr lang="en-US" sz="1200" b="0" i="0" dirty="0">
                <a:solidFill>
                  <a:schemeClr val="tx1">
                    <a:lumMod val="65000"/>
                    <a:lumOff val="35000"/>
                  </a:schemeClr>
                </a:solidFill>
                <a:effectLst/>
                <a:latin typeface="Arial" panose="020B0604020202020204" pitchFamily="34" charset="0"/>
              </a:rPr>
              <a:t>​</a:t>
            </a:r>
            <a:endParaRPr lang="en-US" b="0" i="0" dirty="0">
              <a:solidFill>
                <a:schemeClr val="tx1">
                  <a:lumMod val="65000"/>
                  <a:lumOff val="35000"/>
                </a:schemeClr>
              </a:solidFill>
              <a:effectLst/>
              <a:latin typeface="Arial" panose="020B0604020202020204" pitchFamily="34" charset="0"/>
            </a:endParaRPr>
          </a:p>
          <a:p>
            <a:pPr algn="l" rtl="0" fontAlgn="base"/>
            <a:r>
              <a:rPr lang="en-US" sz="1200" b="0" i="0" dirty="0">
                <a:solidFill>
                  <a:schemeClr val="tx1">
                    <a:lumMod val="65000"/>
                    <a:lumOff val="35000"/>
                  </a:schemeClr>
                </a:solidFill>
                <a:effectLst/>
                <a:latin typeface="Arial" panose="020B0604020202020204" pitchFamily="34" charset="0"/>
              </a:rPr>
              <a:t>​</a:t>
            </a:r>
            <a:endParaRPr lang="en-US" b="0" i="0" dirty="0">
              <a:solidFill>
                <a:schemeClr val="tx1">
                  <a:lumMod val="65000"/>
                  <a:lumOff val="35000"/>
                </a:schemeClr>
              </a:solidFill>
              <a:effectLst/>
              <a:latin typeface="Segoe UI" panose="020B0502040204020203" pitchFamily="34" charset="0"/>
            </a:endParaRPr>
          </a:p>
          <a:p>
            <a:pPr marL="285750" indent="-285750" algn="l" rtl="0" fontAlgn="base">
              <a:buFont typeface="Wingdings" pitchFamily="2" charset="2"/>
              <a:buChar char="§"/>
            </a:pPr>
            <a:r>
              <a:rPr lang="en-US" sz="1200" b="0" i="0" u="none" strike="noStrike" dirty="0">
                <a:solidFill>
                  <a:schemeClr val="tx1">
                    <a:lumMod val="65000"/>
                    <a:lumOff val="35000"/>
                  </a:schemeClr>
                </a:solidFill>
                <a:effectLst/>
                <a:latin typeface="Arial" panose="020B0604020202020204" pitchFamily="34" charset="0"/>
              </a:rPr>
              <a:t>Student Organizations are perfectly suited to handle this task.</a:t>
            </a:r>
            <a:r>
              <a:rPr lang="en-US" sz="1200" b="0" i="0" dirty="0">
                <a:solidFill>
                  <a:schemeClr val="tx1">
                    <a:lumMod val="65000"/>
                    <a:lumOff val="35000"/>
                  </a:schemeClr>
                </a:solidFill>
                <a:effectLst/>
                <a:latin typeface="Arial" panose="020B0604020202020204" pitchFamily="34" charset="0"/>
              </a:rPr>
              <a:t>​</a:t>
            </a:r>
            <a:endParaRPr lang="en-US" b="0" i="0" dirty="0">
              <a:solidFill>
                <a:schemeClr val="tx1">
                  <a:lumMod val="65000"/>
                  <a:lumOff val="35000"/>
                </a:schemeClr>
              </a:solidFill>
              <a:effectLst/>
              <a:latin typeface="Arial" panose="020B0604020202020204" pitchFamily="34" charset="0"/>
            </a:endParaRPr>
          </a:p>
          <a:p>
            <a:pPr algn="l" rtl="0" fontAlgn="base"/>
            <a:endParaRPr lang="en-US" b="0" i="0" dirty="0">
              <a:solidFill>
                <a:schemeClr val="tx1">
                  <a:lumMod val="65000"/>
                  <a:lumOff val="35000"/>
                </a:schemeClr>
              </a:solidFill>
              <a:effectLst/>
              <a:latin typeface="Arial" panose="020B0604020202020204" pitchFamily="34" charset="0"/>
            </a:endParaRPr>
          </a:p>
          <a:p>
            <a:pPr marL="285750" indent="-285750" algn="l" rtl="0" fontAlgn="base">
              <a:buFont typeface="Wingdings" pitchFamily="2" charset="2"/>
              <a:buChar char="§"/>
            </a:pPr>
            <a:r>
              <a:rPr lang="en-US" sz="1200" b="0" i="0" u="none" strike="noStrike" dirty="0">
                <a:solidFill>
                  <a:schemeClr val="tx1">
                    <a:lumMod val="65000"/>
                    <a:lumOff val="35000"/>
                  </a:schemeClr>
                </a:solidFill>
                <a:effectLst/>
                <a:latin typeface="Arial" panose="020B0604020202020204" pitchFamily="34" charset="0"/>
              </a:rPr>
              <a:t>21 Organizations (519 students, over 7700 hours) engaged the community.</a:t>
            </a:r>
            <a:r>
              <a:rPr lang="en-US" sz="1200" b="0" i="0" dirty="0">
                <a:solidFill>
                  <a:schemeClr val="tx1">
                    <a:lumMod val="65000"/>
                    <a:lumOff val="35000"/>
                  </a:schemeClr>
                </a:solidFill>
                <a:effectLst/>
                <a:latin typeface="Arial" panose="020B0604020202020204" pitchFamily="34" charset="0"/>
              </a:rPr>
              <a:t>​</a:t>
            </a:r>
            <a:endParaRPr lang="en-US" b="0" i="0" dirty="0">
              <a:solidFill>
                <a:schemeClr val="tx1">
                  <a:lumMod val="65000"/>
                  <a:lumOff val="35000"/>
                </a:schemeClr>
              </a:solidFill>
              <a:effectLst/>
              <a:latin typeface="Arial" panose="020B0604020202020204" pitchFamily="34" charset="0"/>
            </a:endParaRPr>
          </a:p>
          <a:p>
            <a:pPr algn="l" rtl="0" fontAlgn="base"/>
            <a:r>
              <a:rPr lang="en-US" sz="1200" b="0" i="0" dirty="0">
                <a:solidFill>
                  <a:schemeClr val="tx1">
                    <a:lumMod val="65000"/>
                    <a:lumOff val="35000"/>
                  </a:schemeClr>
                </a:solidFill>
                <a:effectLst/>
                <a:latin typeface="Arial" panose="020B0604020202020204" pitchFamily="34" charset="0"/>
              </a:rPr>
              <a:t>​</a:t>
            </a:r>
            <a:endParaRPr lang="en-US" b="0" i="0" dirty="0">
              <a:solidFill>
                <a:schemeClr val="tx1">
                  <a:lumMod val="65000"/>
                  <a:lumOff val="35000"/>
                </a:schemeClr>
              </a:solidFill>
              <a:effectLst/>
              <a:latin typeface="Segoe UI" panose="020B0502040204020203" pitchFamily="34" charset="0"/>
            </a:endParaRPr>
          </a:p>
          <a:p>
            <a:pPr marL="285750" indent="-285750" algn="l" rtl="0" fontAlgn="base">
              <a:buFont typeface="Wingdings" pitchFamily="2" charset="2"/>
              <a:buChar char="§"/>
            </a:pPr>
            <a:r>
              <a:rPr lang="en-US" sz="1200" b="0" i="0" u="none" strike="noStrike" dirty="0">
                <a:solidFill>
                  <a:schemeClr val="tx1">
                    <a:lumMod val="65000"/>
                    <a:lumOff val="35000"/>
                  </a:schemeClr>
                </a:solidFill>
                <a:effectLst/>
                <a:latin typeface="Arial" panose="020B0604020202020204" pitchFamily="34" charset="0"/>
              </a:rPr>
              <a:t>Indirect measures (community hours and school outreach) are sustainable, replicable, and promote mindfulness. </a:t>
            </a:r>
            <a:r>
              <a:rPr lang="en-US" sz="1200" b="0" i="0" dirty="0">
                <a:solidFill>
                  <a:schemeClr val="tx1">
                    <a:lumMod val="65000"/>
                    <a:lumOff val="35000"/>
                  </a:schemeClr>
                </a:solidFill>
                <a:effectLst/>
                <a:latin typeface="Arial" panose="020B0604020202020204" pitchFamily="34" charset="0"/>
              </a:rPr>
              <a:t>​</a:t>
            </a:r>
            <a:endParaRPr lang="en-US" b="0" i="0" dirty="0">
              <a:solidFill>
                <a:schemeClr val="tx1">
                  <a:lumMod val="65000"/>
                  <a:lumOff val="35000"/>
                </a:schemeClr>
              </a:solidFill>
              <a:effectLst/>
              <a:latin typeface="Arial" panose="020B0604020202020204" pitchFamily="34" charset="0"/>
            </a:endParaRPr>
          </a:p>
          <a:p>
            <a:pPr algn="l" rtl="0" fontAlgn="base"/>
            <a:r>
              <a:rPr lang="en-US" sz="1200" b="0" i="0" dirty="0">
                <a:solidFill>
                  <a:schemeClr val="tx1">
                    <a:lumMod val="65000"/>
                    <a:lumOff val="35000"/>
                  </a:schemeClr>
                </a:solidFill>
                <a:effectLst/>
                <a:latin typeface="Arial" panose="020B0604020202020204" pitchFamily="34" charset="0"/>
              </a:rPr>
              <a:t>​</a:t>
            </a:r>
            <a:endParaRPr lang="en-US" b="0" i="0" dirty="0">
              <a:solidFill>
                <a:schemeClr val="tx1">
                  <a:lumMod val="65000"/>
                  <a:lumOff val="35000"/>
                </a:schemeClr>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E272F52E-9671-4102-8B64-A641B2155C64}" type="slidenum">
              <a:rPr lang="en-US" smtClean="0"/>
              <a:t>12</a:t>
            </a:fld>
            <a:endParaRPr lang="en-US"/>
          </a:p>
        </p:txBody>
      </p:sp>
    </p:spTree>
    <p:extLst>
      <p:ext uri="{BB962C8B-B14F-4D97-AF65-F5344CB8AC3E}">
        <p14:creationId xmlns:p14="http://schemas.microsoft.com/office/powerpoint/2010/main" val="4238452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9937DF84-0C46-538F-D691-F0F9678B8B70}"/>
            </a:ext>
          </a:extLst>
        </p:cNvPr>
        <p:cNvGrpSpPr/>
        <p:nvPr/>
      </p:nvGrpSpPr>
      <p:grpSpPr>
        <a:xfrm>
          <a:off x="0" y="0"/>
          <a:ext cx="0" cy="0"/>
          <a:chOff x="0" y="0"/>
          <a:chExt cx="0" cy="0"/>
        </a:xfrm>
      </p:grpSpPr>
      <p:sp>
        <p:nvSpPr>
          <p:cNvPr id="159" name="Google Shape;159;p10:notes">
            <a:extLst>
              <a:ext uri="{FF2B5EF4-FFF2-40B4-BE49-F238E27FC236}">
                <a16:creationId xmlns:a16="http://schemas.microsoft.com/office/drawing/2014/main" id="{AD7D6799-ED73-91AA-26A0-8848498720E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p10:notes">
            <a:extLst>
              <a:ext uri="{FF2B5EF4-FFF2-40B4-BE49-F238E27FC236}">
                <a16:creationId xmlns:a16="http://schemas.microsoft.com/office/drawing/2014/main" id="{A38E81EB-7062-C451-FB28-D2FB7F1903F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971140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B4F9C89-F2BD-48AA-87F4-7F194FC73D91}"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DA1BA-C2EA-4EC0-8BCC-817C7F684E10}" type="slidenum">
              <a:rPr lang="en-US" smtClean="0"/>
              <a:t>‹#›</a:t>
            </a:fld>
            <a:endParaRPr lang="en-US"/>
          </a:p>
        </p:txBody>
      </p:sp>
    </p:spTree>
    <p:extLst>
      <p:ext uri="{BB962C8B-B14F-4D97-AF65-F5344CB8AC3E}">
        <p14:creationId xmlns:p14="http://schemas.microsoft.com/office/powerpoint/2010/main" val="938723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4F9C89-F2BD-48AA-87F4-7F194FC73D91}"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DA1BA-C2EA-4EC0-8BCC-817C7F684E10}" type="slidenum">
              <a:rPr lang="en-US" smtClean="0"/>
              <a:t>‹#›</a:t>
            </a:fld>
            <a:endParaRPr lang="en-US"/>
          </a:p>
        </p:txBody>
      </p:sp>
    </p:spTree>
    <p:extLst>
      <p:ext uri="{BB962C8B-B14F-4D97-AF65-F5344CB8AC3E}">
        <p14:creationId xmlns:p14="http://schemas.microsoft.com/office/powerpoint/2010/main" val="2714504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4F9C89-F2BD-48AA-87F4-7F194FC73D91}"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DA1BA-C2EA-4EC0-8BCC-817C7F684E10}" type="slidenum">
              <a:rPr lang="en-US" smtClean="0"/>
              <a:t>‹#›</a:t>
            </a:fld>
            <a:endParaRPr lang="en-US"/>
          </a:p>
        </p:txBody>
      </p:sp>
    </p:spTree>
    <p:extLst>
      <p:ext uri="{BB962C8B-B14F-4D97-AF65-F5344CB8AC3E}">
        <p14:creationId xmlns:p14="http://schemas.microsoft.com/office/powerpoint/2010/main" val="2298883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71"/>
        <p:cNvGrpSpPr/>
        <p:nvPr/>
      </p:nvGrpSpPr>
      <p:grpSpPr>
        <a:xfrm>
          <a:off x="0" y="0"/>
          <a:ext cx="0" cy="0"/>
          <a:chOff x="0" y="0"/>
          <a:chExt cx="0" cy="0"/>
        </a:xfrm>
      </p:grpSpPr>
      <p:grpSp>
        <p:nvGrpSpPr>
          <p:cNvPr id="72" name="Google Shape;72;p7"/>
          <p:cNvGrpSpPr/>
          <p:nvPr/>
        </p:nvGrpSpPr>
        <p:grpSpPr>
          <a:xfrm>
            <a:off x="-159" y="-141"/>
            <a:ext cx="12191761" cy="6857756"/>
            <a:chOff x="2973586" y="2777133"/>
            <a:chExt cx="2856819" cy="1606935"/>
          </a:xfrm>
        </p:grpSpPr>
        <p:sp>
          <p:nvSpPr>
            <p:cNvPr id="73" name="Google Shape;73;p7"/>
            <p:cNvSpPr/>
            <p:nvPr/>
          </p:nvSpPr>
          <p:spPr>
            <a:xfrm>
              <a:off x="2973586" y="2944901"/>
              <a:ext cx="2856819" cy="1439167"/>
            </a:xfrm>
            <a:custGeom>
              <a:avLst/>
              <a:gdLst/>
              <a:ahLst/>
              <a:cxnLst/>
              <a:rect l="l" t="t" r="r" b="b"/>
              <a:pathLst>
                <a:path w="2856819" h="1439167" extrusionOk="0">
                  <a:moveTo>
                    <a:pt x="0" y="1439576"/>
                  </a:moveTo>
                  <a:lnTo>
                    <a:pt x="2856819" y="1439576"/>
                  </a:lnTo>
                  <a:lnTo>
                    <a:pt x="2856819" y="0"/>
                  </a:lnTo>
                  <a:lnTo>
                    <a:pt x="0" y="503855"/>
                  </a:lnTo>
                  <a:lnTo>
                    <a:pt x="0" y="143957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74" name="Google Shape;74;p7"/>
            <p:cNvSpPr/>
            <p:nvPr/>
          </p:nvSpPr>
          <p:spPr>
            <a:xfrm>
              <a:off x="3669936" y="2777133"/>
              <a:ext cx="1203732" cy="211335"/>
            </a:xfrm>
            <a:custGeom>
              <a:avLst/>
              <a:gdLst/>
              <a:ahLst/>
              <a:cxnLst/>
              <a:rect l="l" t="t" r="r" b="b"/>
              <a:pathLst>
                <a:path w="1203732" h="211335" extrusionOk="0">
                  <a:moveTo>
                    <a:pt x="251070" y="0"/>
                  </a:moveTo>
                  <a:lnTo>
                    <a:pt x="0" y="44281"/>
                  </a:lnTo>
                  <a:lnTo>
                    <a:pt x="0" y="212457"/>
                  </a:lnTo>
                  <a:lnTo>
                    <a:pt x="1204612" y="0"/>
                  </a:lnTo>
                  <a:lnTo>
                    <a:pt x="251070" y="0"/>
                  </a:lnTo>
                  <a:close/>
                </a:path>
              </a:pathLst>
            </a:custGeom>
            <a:gradFill>
              <a:gsLst>
                <a:gs pos="0">
                  <a:srgbClr val="FFFFFF">
                    <a:alpha val="11764"/>
                  </a:srgbClr>
                </a:gs>
                <a:gs pos="100000">
                  <a:srgbClr val="FFFFFF">
                    <a:alpha val="4705"/>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75" name="Google Shape;75;p7"/>
            <p:cNvSpPr/>
            <p:nvPr/>
          </p:nvSpPr>
          <p:spPr>
            <a:xfrm>
              <a:off x="2973586" y="2900141"/>
              <a:ext cx="249971" cy="211335"/>
            </a:xfrm>
            <a:custGeom>
              <a:avLst/>
              <a:gdLst/>
              <a:ahLst/>
              <a:cxnLst/>
              <a:rect l="l" t="t" r="r" b="b"/>
              <a:pathLst>
                <a:path w="249971" h="211335" extrusionOk="0">
                  <a:moveTo>
                    <a:pt x="0" y="44087"/>
                  </a:moveTo>
                  <a:lnTo>
                    <a:pt x="0" y="212263"/>
                  </a:lnTo>
                  <a:lnTo>
                    <a:pt x="249972" y="168176"/>
                  </a:lnTo>
                  <a:lnTo>
                    <a:pt x="249972" y="0"/>
                  </a:lnTo>
                  <a:lnTo>
                    <a:pt x="0" y="44087"/>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76" name="Google Shape;76;p7"/>
            <p:cNvSpPr/>
            <p:nvPr/>
          </p:nvSpPr>
          <p:spPr>
            <a:xfrm>
              <a:off x="2973586" y="3176135"/>
              <a:ext cx="592194" cy="272355"/>
            </a:xfrm>
            <a:custGeom>
              <a:avLst/>
              <a:gdLst/>
              <a:ahLst/>
              <a:cxnLst/>
              <a:rect l="l" t="t" r="r" b="b"/>
              <a:pathLst>
                <a:path w="592194" h="272355" extrusionOk="0">
                  <a:moveTo>
                    <a:pt x="0" y="104445"/>
                  </a:moveTo>
                  <a:lnTo>
                    <a:pt x="0" y="272620"/>
                  </a:lnTo>
                  <a:lnTo>
                    <a:pt x="592195" y="168176"/>
                  </a:lnTo>
                  <a:lnTo>
                    <a:pt x="592195" y="0"/>
                  </a:lnTo>
                  <a:lnTo>
                    <a:pt x="0" y="104445"/>
                  </a:lnTo>
                  <a:close/>
                </a:path>
              </a:pathLst>
            </a:custGeom>
            <a:gradFill>
              <a:gsLst>
                <a:gs pos="0">
                  <a:srgbClr val="00001A">
                    <a:alpha val="1960"/>
                  </a:srgbClr>
                </a:gs>
                <a:gs pos="100000">
                  <a:srgbClr val="00001A">
                    <a:alpha val="7843"/>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77" name="Google Shape;77;p7"/>
            <p:cNvSpPr/>
            <p:nvPr/>
          </p:nvSpPr>
          <p:spPr>
            <a:xfrm>
              <a:off x="5446520" y="2777133"/>
              <a:ext cx="383885" cy="235148"/>
            </a:xfrm>
            <a:custGeom>
              <a:avLst/>
              <a:gdLst/>
              <a:ahLst/>
              <a:cxnLst/>
              <a:rect l="l" t="t" r="r" b="b"/>
              <a:pathLst>
                <a:path w="383885" h="235148" extrusionOk="0">
                  <a:moveTo>
                    <a:pt x="383885" y="0"/>
                  </a:moveTo>
                  <a:lnTo>
                    <a:pt x="381571" y="0"/>
                  </a:lnTo>
                  <a:lnTo>
                    <a:pt x="0" y="67297"/>
                  </a:lnTo>
                  <a:lnTo>
                    <a:pt x="0" y="235473"/>
                  </a:lnTo>
                  <a:lnTo>
                    <a:pt x="383885" y="167768"/>
                  </a:lnTo>
                  <a:lnTo>
                    <a:pt x="383885" y="0"/>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78" name="Google Shape;78;p7"/>
            <p:cNvSpPr/>
            <p:nvPr/>
          </p:nvSpPr>
          <p:spPr>
            <a:xfrm>
              <a:off x="2973586" y="2964659"/>
              <a:ext cx="837702" cy="315515"/>
            </a:xfrm>
            <a:custGeom>
              <a:avLst/>
              <a:gdLst/>
              <a:ahLst/>
              <a:cxnLst/>
              <a:rect l="l" t="t" r="r" b="b"/>
              <a:pathLst>
                <a:path w="837702" h="315515" extrusionOk="0">
                  <a:moveTo>
                    <a:pt x="0" y="147745"/>
                  </a:moveTo>
                  <a:lnTo>
                    <a:pt x="0" y="315920"/>
                  </a:lnTo>
                  <a:lnTo>
                    <a:pt x="837703" y="168176"/>
                  </a:lnTo>
                  <a:lnTo>
                    <a:pt x="837703" y="0"/>
                  </a:lnTo>
                  <a:lnTo>
                    <a:pt x="0" y="147745"/>
                  </a:lnTo>
                  <a:close/>
                </a:path>
              </a:pathLst>
            </a:custGeom>
            <a:gradFill>
              <a:gsLst>
                <a:gs pos="0">
                  <a:srgbClr val="FFFFFF">
                    <a:alpha val="11764"/>
                  </a:srgbClr>
                </a:gs>
                <a:gs pos="100000">
                  <a:srgbClr val="FFFFFF">
                    <a:alpha val="4705"/>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grpSp>
      <p:sp>
        <p:nvSpPr>
          <p:cNvPr id="79" name="Google Shape;79;p7"/>
          <p:cNvSpPr txBox="1">
            <a:spLocks noGrp="1"/>
          </p:cNvSpPr>
          <p:nvPr>
            <p:ph type="title"/>
          </p:nvPr>
        </p:nvSpPr>
        <p:spPr>
          <a:xfrm>
            <a:off x="609600" y="-133"/>
            <a:ext cx="7315200" cy="2419200"/>
          </a:xfrm>
          <a:prstGeom prst="rect">
            <a:avLst/>
          </a:prstGeom>
        </p:spPr>
        <p:txBody>
          <a:bodyPr spcFirstLastPara="1" wrap="square" lIns="0" tIns="0" rIns="0" bIns="0" anchor="ctr"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80" name="Google Shape;80;p7"/>
          <p:cNvSpPr txBox="1">
            <a:spLocks noGrp="1"/>
          </p:cNvSpPr>
          <p:nvPr>
            <p:ph type="body" idx="1"/>
          </p:nvPr>
        </p:nvSpPr>
        <p:spPr>
          <a:xfrm>
            <a:off x="4267167" y="2545733"/>
            <a:ext cx="3324800" cy="4022000"/>
          </a:xfrm>
          <a:prstGeom prst="rect">
            <a:avLst/>
          </a:prstGeom>
        </p:spPr>
        <p:txBody>
          <a:bodyPr spcFirstLastPara="1" wrap="square" lIns="0" tIns="0" rIns="0" bIns="0" anchor="t" anchorCtr="0">
            <a:noAutofit/>
          </a:bodyPr>
          <a:lstStyle>
            <a:lvl1pPr marL="609585" lvl="0" indent="-457189">
              <a:spcBef>
                <a:spcPts val="800"/>
              </a:spcBef>
              <a:spcAft>
                <a:spcPts val="0"/>
              </a:spcAft>
              <a:buSzPts val="1800"/>
              <a:buChar char="▰"/>
              <a:defRPr sz="2400"/>
            </a:lvl1pPr>
            <a:lvl2pPr marL="1219170" lvl="1" indent="-457189">
              <a:spcBef>
                <a:spcPts val="0"/>
              </a:spcBef>
              <a:spcAft>
                <a:spcPts val="0"/>
              </a:spcAft>
              <a:buSzPts val="1800"/>
              <a:buChar char="▰"/>
              <a:defRPr sz="2400"/>
            </a:lvl2pPr>
            <a:lvl3pPr marL="1828754" lvl="2" indent="-457189">
              <a:spcBef>
                <a:spcPts val="0"/>
              </a:spcBef>
              <a:spcAft>
                <a:spcPts val="0"/>
              </a:spcAft>
              <a:buSzPts val="1800"/>
              <a:buChar char="▰"/>
              <a:defRPr sz="2400"/>
            </a:lvl3pPr>
            <a:lvl4pPr marL="2438339" lvl="3" indent="-457189">
              <a:spcBef>
                <a:spcPts val="0"/>
              </a:spcBef>
              <a:spcAft>
                <a:spcPts val="0"/>
              </a:spcAft>
              <a:buSzPts val="1800"/>
              <a:buChar char="▰"/>
              <a:defRPr sz="2400"/>
            </a:lvl4pPr>
            <a:lvl5pPr marL="3047924" lvl="4" indent="-457189">
              <a:spcBef>
                <a:spcPts val="0"/>
              </a:spcBef>
              <a:spcAft>
                <a:spcPts val="0"/>
              </a:spcAft>
              <a:buSzPts val="1800"/>
              <a:buChar char="▰"/>
              <a:defRPr sz="2400"/>
            </a:lvl5pPr>
            <a:lvl6pPr marL="3657509" lvl="5" indent="-457189">
              <a:spcBef>
                <a:spcPts val="0"/>
              </a:spcBef>
              <a:spcAft>
                <a:spcPts val="0"/>
              </a:spcAft>
              <a:buSzPts val="1800"/>
              <a:buChar char="▰"/>
              <a:defRPr sz="2400"/>
            </a:lvl6pPr>
            <a:lvl7pPr marL="4267093" lvl="6" indent="-457189">
              <a:spcBef>
                <a:spcPts val="0"/>
              </a:spcBef>
              <a:spcAft>
                <a:spcPts val="0"/>
              </a:spcAft>
              <a:buSzPts val="1800"/>
              <a:buChar char="▰"/>
              <a:defRPr sz="2400"/>
            </a:lvl7pPr>
            <a:lvl8pPr marL="4876678" lvl="7" indent="-457189">
              <a:spcBef>
                <a:spcPts val="0"/>
              </a:spcBef>
              <a:spcAft>
                <a:spcPts val="0"/>
              </a:spcAft>
              <a:buSzPts val="1800"/>
              <a:buChar char="▰"/>
              <a:defRPr sz="2400"/>
            </a:lvl8pPr>
            <a:lvl9pPr marL="5486263" lvl="8" indent="-457189">
              <a:spcBef>
                <a:spcPts val="0"/>
              </a:spcBef>
              <a:spcAft>
                <a:spcPts val="0"/>
              </a:spcAft>
              <a:buSzPts val="1800"/>
              <a:buChar char="▰"/>
              <a:defRPr sz="2400"/>
            </a:lvl9pPr>
          </a:lstStyle>
          <a:p>
            <a:endParaRPr/>
          </a:p>
        </p:txBody>
      </p:sp>
      <p:sp>
        <p:nvSpPr>
          <p:cNvPr id="81" name="Google Shape;81;p7"/>
          <p:cNvSpPr txBox="1">
            <a:spLocks noGrp="1"/>
          </p:cNvSpPr>
          <p:nvPr>
            <p:ph type="body" idx="2"/>
          </p:nvPr>
        </p:nvSpPr>
        <p:spPr>
          <a:xfrm>
            <a:off x="8257607" y="2545733"/>
            <a:ext cx="3324800" cy="4022000"/>
          </a:xfrm>
          <a:prstGeom prst="rect">
            <a:avLst/>
          </a:prstGeom>
        </p:spPr>
        <p:txBody>
          <a:bodyPr spcFirstLastPara="1" wrap="square" lIns="0" tIns="0" rIns="0" bIns="0" anchor="t" anchorCtr="0">
            <a:noAutofit/>
          </a:bodyPr>
          <a:lstStyle>
            <a:lvl1pPr marL="609585" lvl="0" indent="-457189">
              <a:spcBef>
                <a:spcPts val="800"/>
              </a:spcBef>
              <a:spcAft>
                <a:spcPts val="0"/>
              </a:spcAft>
              <a:buSzPts val="1800"/>
              <a:buChar char="▰"/>
              <a:defRPr sz="2400"/>
            </a:lvl1pPr>
            <a:lvl2pPr marL="1219170" lvl="1" indent="-457189">
              <a:spcBef>
                <a:spcPts val="0"/>
              </a:spcBef>
              <a:spcAft>
                <a:spcPts val="0"/>
              </a:spcAft>
              <a:buSzPts val="1800"/>
              <a:buChar char="▰"/>
              <a:defRPr sz="2400"/>
            </a:lvl2pPr>
            <a:lvl3pPr marL="1828754" lvl="2" indent="-457189">
              <a:spcBef>
                <a:spcPts val="0"/>
              </a:spcBef>
              <a:spcAft>
                <a:spcPts val="0"/>
              </a:spcAft>
              <a:buSzPts val="1800"/>
              <a:buChar char="▰"/>
              <a:defRPr sz="2400"/>
            </a:lvl3pPr>
            <a:lvl4pPr marL="2438339" lvl="3" indent="-457189">
              <a:spcBef>
                <a:spcPts val="0"/>
              </a:spcBef>
              <a:spcAft>
                <a:spcPts val="0"/>
              </a:spcAft>
              <a:buSzPts val="1800"/>
              <a:buChar char="▰"/>
              <a:defRPr sz="2400"/>
            </a:lvl4pPr>
            <a:lvl5pPr marL="3047924" lvl="4" indent="-457189">
              <a:spcBef>
                <a:spcPts val="0"/>
              </a:spcBef>
              <a:spcAft>
                <a:spcPts val="0"/>
              </a:spcAft>
              <a:buSzPts val="1800"/>
              <a:buChar char="▰"/>
              <a:defRPr sz="2400"/>
            </a:lvl5pPr>
            <a:lvl6pPr marL="3657509" lvl="5" indent="-457189">
              <a:spcBef>
                <a:spcPts val="0"/>
              </a:spcBef>
              <a:spcAft>
                <a:spcPts val="0"/>
              </a:spcAft>
              <a:buSzPts val="1800"/>
              <a:buChar char="▰"/>
              <a:defRPr sz="2400"/>
            </a:lvl6pPr>
            <a:lvl7pPr marL="4267093" lvl="6" indent="-457189">
              <a:spcBef>
                <a:spcPts val="0"/>
              </a:spcBef>
              <a:spcAft>
                <a:spcPts val="0"/>
              </a:spcAft>
              <a:buSzPts val="1800"/>
              <a:buChar char="▰"/>
              <a:defRPr sz="2400"/>
            </a:lvl7pPr>
            <a:lvl8pPr marL="4876678" lvl="7" indent="-457189">
              <a:spcBef>
                <a:spcPts val="0"/>
              </a:spcBef>
              <a:spcAft>
                <a:spcPts val="0"/>
              </a:spcAft>
              <a:buSzPts val="1800"/>
              <a:buChar char="▰"/>
              <a:defRPr sz="2400"/>
            </a:lvl8pPr>
            <a:lvl9pPr marL="5486263" lvl="8" indent="-457189">
              <a:spcBef>
                <a:spcPts val="0"/>
              </a:spcBef>
              <a:spcAft>
                <a:spcPts val="0"/>
              </a:spcAft>
              <a:buSzPts val="1800"/>
              <a:buChar char="▰"/>
              <a:defRPr sz="2400"/>
            </a:lvl9pPr>
          </a:lstStyle>
          <a:p>
            <a:endParaRPr/>
          </a:p>
        </p:txBody>
      </p:sp>
      <p:sp>
        <p:nvSpPr>
          <p:cNvPr id="82" name="Google Shape;82;p7"/>
          <p:cNvSpPr txBox="1">
            <a:spLocks noGrp="1"/>
          </p:cNvSpPr>
          <p:nvPr>
            <p:ph type="sldNum" idx="12"/>
          </p:nvPr>
        </p:nvSpPr>
        <p:spPr>
          <a:xfrm>
            <a:off x="345633" y="6232133"/>
            <a:ext cx="642000" cy="3268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l"/>
            <a:fld id="{00000000-1234-1234-1234-123412341234}" type="slidenum">
              <a:rPr lang="en" smtClean="0"/>
              <a:pPr algn="l"/>
              <a:t>‹#›</a:t>
            </a:fld>
            <a:endParaRPr lang="en"/>
          </a:p>
        </p:txBody>
      </p:sp>
    </p:spTree>
    <p:extLst>
      <p:ext uri="{BB962C8B-B14F-4D97-AF65-F5344CB8AC3E}">
        <p14:creationId xmlns:p14="http://schemas.microsoft.com/office/powerpoint/2010/main" val="367816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4F9C89-F2BD-48AA-87F4-7F194FC73D91}"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DA1BA-C2EA-4EC0-8BCC-817C7F684E10}" type="slidenum">
              <a:rPr lang="en-US" smtClean="0"/>
              <a:t>‹#›</a:t>
            </a:fld>
            <a:endParaRPr lang="en-US"/>
          </a:p>
        </p:txBody>
      </p:sp>
    </p:spTree>
    <p:extLst>
      <p:ext uri="{BB962C8B-B14F-4D97-AF65-F5344CB8AC3E}">
        <p14:creationId xmlns:p14="http://schemas.microsoft.com/office/powerpoint/2010/main" val="3732431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B4F9C89-F2BD-48AA-87F4-7F194FC73D91}"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DA1BA-C2EA-4EC0-8BCC-817C7F684E10}" type="slidenum">
              <a:rPr lang="en-US" smtClean="0"/>
              <a:t>‹#›</a:t>
            </a:fld>
            <a:endParaRPr lang="en-US"/>
          </a:p>
        </p:txBody>
      </p:sp>
    </p:spTree>
    <p:extLst>
      <p:ext uri="{BB962C8B-B14F-4D97-AF65-F5344CB8AC3E}">
        <p14:creationId xmlns:p14="http://schemas.microsoft.com/office/powerpoint/2010/main" val="1358978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B4F9C89-F2BD-48AA-87F4-7F194FC73D91}" type="datetimeFigureOut">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0DA1BA-C2EA-4EC0-8BCC-817C7F684E10}" type="slidenum">
              <a:rPr lang="en-US" smtClean="0"/>
              <a:t>‹#›</a:t>
            </a:fld>
            <a:endParaRPr lang="en-US"/>
          </a:p>
        </p:txBody>
      </p:sp>
    </p:spTree>
    <p:extLst>
      <p:ext uri="{BB962C8B-B14F-4D97-AF65-F5344CB8AC3E}">
        <p14:creationId xmlns:p14="http://schemas.microsoft.com/office/powerpoint/2010/main" val="953583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B4F9C89-F2BD-48AA-87F4-7F194FC73D91}" type="datetimeFigureOut">
              <a:rPr lang="en-US" smtClean="0"/>
              <a:t>6/16/2026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0DA1BA-C2EA-4EC0-8BCC-817C7F684E10}" type="slidenum">
              <a:rPr lang="en-US" smtClean="0"/>
              <a:t>‹#›</a:t>
            </a:fld>
            <a:endParaRPr lang="en-US"/>
          </a:p>
        </p:txBody>
      </p:sp>
    </p:spTree>
    <p:extLst>
      <p:ext uri="{BB962C8B-B14F-4D97-AF65-F5344CB8AC3E}">
        <p14:creationId xmlns:p14="http://schemas.microsoft.com/office/powerpoint/2010/main" val="2457426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FB4F9C89-F2BD-48AA-87F4-7F194FC73D91}" type="datetimeFigureOut">
              <a:rPr lang="en-US" smtClean="0"/>
              <a:t>6/16/2026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0DA1BA-C2EA-4EC0-8BCC-817C7F684E10}" type="slidenum">
              <a:rPr lang="en-US" smtClean="0"/>
              <a:t>‹#›</a:t>
            </a:fld>
            <a:endParaRPr lang="en-US"/>
          </a:p>
        </p:txBody>
      </p:sp>
    </p:spTree>
    <p:extLst>
      <p:ext uri="{BB962C8B-B14F-4D97-AF65-F5344CB8AC3E}">
        <p14:creationId xmlns:p14="http://schemas.microsoft.com/office/powerpoint/2010/main" val="1640620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4F9C89-F2BD-48AA-87F4-7F194FC73D91}" type="datetimeFigureOut">
              <a:rPr lang="en-US" smtClean="0"/>
              <a:t>6/16/2026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0DA1BA-C2EA-4EC0-8BCC-817C7F684E10}" type="slidenum">
              <a:rPr lang="en-US" smtClean="0"/>
              <a:t>‹#›</a:t>
            </a:fld>
            <a:endParaRPr lang="en-US"/>
          </a:p>
        </p:txBody>
      </p:sp>
    </p:spTree>
    <p:extLst>
      <p:ext uri="{BB962C8B-B14F-4D97-AF65-F5344CB8AC3E}">
        <p14:creationId xmlns:p14="http://schemas.microsoft.com/office/powerpoint/2010/main" val="817044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B4F9C89-F2BD-48AA-87F4-7F194FC73D91}" type="datetimeFigureOut">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0DA1BA-C2EA-4EC0-8BCC-817C7F684E10}" type="slidenum">
              <a:rPr lang="en-US" smtClean="0"/>
              <a:t>‹#›</a:t>
            </a:fld>
            <a:endParaRPr lang="en-US"/>
          </a:p>
        </p:txBody>
      </p:sp>
    </p:spTree>
    <p:extLst>
      <p:ext uri="{BB962C8B-B14F-4D97-AF65-F5344CB8AC3E}">
        <p14:creationId xmlns:p14="http://schemas.microsoft.com/office/powerpoint/2010/main" val="2105012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B4F9C89-F2BD-48AA-87F4-7F194FC73D91}" type="datetimeFigureOut">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0DA1BA-C2EA-4EC0-8BCC-817C7F684E10}" type="slidenum">
              <a:rPr lang="en-US" smtClean="0"/>
              <a:t>‹#›</a:t>
            </a:fld>
            <a:endParaRPr lang="en-US"/>
          </a:p>
        </p:txBody>
      </p:sp>
    </p:spTree>
    <p:extLst>
      <p:ext uri="{BB962C8B-B14F-4D97-AF65-F5344CB8AC3E}">
        <p14:creationId xmlns:p14="http://schemas.microsoft.com/office/powerpoint/2010/main" val="1922079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4F9C89-F2BD-48AA-87F4-7F194FC73D91}" type="datetimeFigureOut">
              <a:rPr lang="en-US" smtClean="0"/>
              <a:t>6/16/2026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0DA1BA-C2EA-4EC0-8BCC-817C7F684E10}" type="slidenum">
              <a:rPr lang="en-US" smtClean="0"/>
              <a:t>‹#›</a:t>
            </a:fld>
            <a:endParaRPr lang="en-US"/>
          </a:p>
        </p:txBody>
      </p:sp>
      <p:sp>
        <p:nvSpPr>
          <p:cNvPr id="7" name="Rectangle 6"/>
          <p:cNvSpPr/>
          <p:nvPr userDrawn="1"/>
        </p:nvSpPr>
        <p:spPr>
          <a:xfrm>
            <a:off x="0" y="0"/>
            <a:ext cx="12192000" cy="1095632"/>
          </a:xfrm>
          <a:prstGeom prst="rect">
            <a:avLst/>
          </a:prstGeom>
          <a:solidFill>
            <a:srgbClr val="E46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1143213"/>
            <a:ext cx="12192000" cy="263611"/>
          </a:xfrm>
          <a:prstGeom prst="rect">
            <a:avLst/>
          </a:prstGeom>
          <a:solidFill>
            <a:srgbClr val="004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40549" y="90565"/>
            <a:ext cx="4280372" cy="914501"/>
          </a:xfrm>
          <a:prstGeom prst="rect">
            <a:avLst/>
          </a:prstGeom>
        </p:spPr>
      </p:pic>
    </p:spTree>
    <p:extLst>
      <p:ext uri="{BB962C8B-B14F-4D97-AF65-F5344CB8AC3E}">
        <p14:creationId xmlns:p14="http://schemas.microsoft.com/office/powerpoint/2010/main" val="8829126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package" Target="../embeddings/Microsoft_Excel_Worksheet.xlsx"/><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02C06D2F-2EA8-2A47-7156-5202A29C69A8}"/>
              </a:ext>
            </a:extLst>
          </p:cNvPr>
          <p:cNvSpPr>
            <a:spLocks noGrp="1"/>
          </p:cNvSpPr>
          <p:nvPr/>
        </p:nvSpPr>
        <p:spPr>
          <a:xfrm>
            <a:off x="125564" y="1442326"/>
            <a:ext cx="6644352" cy="4764416"/>
          </a:xfrm>
          <a:prstGeom prst="rect">
            <a:avLst/>
          </a:prstGeom>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lang="en-US" sz="3200" b="1" i="0" u="none" strike="noStrike" cap="none" dirty="0" smtClean="0">
                <a:solidFill>
                  <a:schemeClr val="bg2"/>
                </a:solidFill>
                <a:latin typeface="Raleway" panose="020B0503030101060003" pitchFamily="34" charset="77"/>
                <a:ea typeface="Arial"/>
                <a:cs typeface="Arial"/>
                <a:sym typeface="Arial"/>
              </a:defRPr>
            </a:lvl1pPr>
            <a:lvl2pPr marR="0" lvl="1" algn="l" rtl="0">
              <a:lnSpc>
                <a:spcPct val="100000"/>
              </a:lnSpc>
              <a:spcBef>
                <a:spcPts val="0"/>
              </a:spcBef>
              <a:spcAft>
                <a:spcPts val="0"/>
              </a:spcAft>
              <a:buClr>
                <a:srgbClr val="000000"/>
              </a:buClr>
              <a:buFont typeface="Arial"/>
              <a:defRPr lang="en-US" sz="3200" b="1" i="0" u="none" strike="noStrike" cap="none" dirty="0" smtClean="0">
                <a:solidFill>
                  <a:schemeClr val="bg2"/>
                </a:solidFill>
                <a:latin typeface="Raleway" panose="020B0503030101060003" pitchFamily="34" charset="77"/>
                <a:ea typeface="Arial"/>
                <a:cs typeface="Arial"/>
                <a:sym typeface="Arial"/>
              </a:defRPr>
            </a:lvl2pPr>
            <a:lvl3pPr marR="0" lvl="2" algn="l" rtl="0">
              <a:lnSpc>
                <a:spcPct val="100000"/>
              </a:lnSpc>
              <a:spcBef>
                <a:spcPts val="0"/>
              </a:spcBef>
              <a:spcAft>
                <a:spcPts val="0"/>
              </a:spcAft>
              <a:buClr>
                <a:srgbClr val="000000"/>
              </a:buClr>
              <a:buFont typeface="Arial"/>
              <a:defRPr lang="en-US" sz="3200" b="1" i="0" u="none" strike="noStrike" cap="none" dirty="0" smtClean="0">
                <a:solidFill>
                  <a:schemeClr val="bg2"/>
                </a:solidFill>
                <a:latin typeface="Raleway" panose="020B0503030101060003" pitchFamily="34" charset="77"/>
                <a:ea typeface="Arial"/>
                <a:cs typeface="Arial"/>
                <a:sym typeface="Arial"/>
              </a:defRPr>
            </a:lvl3pPr>
            <a:lvl4pPr marR="0" lvl="3" algn="l" rtl="0">
              <a:lnSpc>
                <a:spcPct val="100000"/>
              </a:lnSpc>
              <a:spcBef>
                <a:spcPts val="0"/>
              </a:spcBef>
              <a:spcAft>
                <a:spcPts val="0"/>
              </a:spcAft>
              <a:buClr>
                <a:srgbClr val="000000"/>
              </a:buClr>
              <a:buFont typeface="Arial"/>
              <a:defRPr lang="en-US" sz="3200" b="1" i="0" u="none" strike="noStrike" cap="none" dirty="0" smtClean="0">
                <a:solidFill>
                  <a:schemeClr val="bg2"/>
                </a:solidFill>
                <a:latin typeface="Raleway" panose="020B0503030101060003" pitchFamily="34" charset="77"/>
                <a:ea typeface="Arial"/>
                <a:cs typeface="Arial"/>
                <a:sym typeface="Arial"/>
              </a:defRPr>
            </a:lvl4pPr>
            <a:lvl5pPr marR="0" lvl="4" algn="l" rtl="0">
              <a:lnSpc>
                <a:spcPct val="100000"/>
              </a:lnSpc>
              <a:spcBef>
                <a:spcPts val="0"/>
              </a:spcBef>
              <a:spcAft>
                <a:spcPts val="0"/>
              </a:spcAft>
              <a:buClr>
                <a:srgbClr val="000000"/>
              </a:buClr>
              <a:buFont typeface="Arial"/>
              <a:defRPr lang="en-LB" sz="3200" b="1" i="0" u="none" strike="noStrike" cap="none" dirty="0">
                <a:solidFill>
                  <a:schemeClr val="bg2"/>
                </a:solidFill>
                <a:latin typeface="Raleway" panose="020B0503030101060003" pitchFamily="34"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kumimoji="0" lang="en-US" sz="4000" b="1" i="0" u="none" strike="noStrike" kern="1200" cap="none" spc="0" normalizeH="0" baseline="0" noProof="0" dirty="0">
                <a:ln>
                  <a:noFill/>
                </a:ln>
                <a:solidFill>
                  <a:schemeClr val="tx1"/>
                </a:solidFill>
                <a:effectLst/>
                <a:uLnTx/>
                <a:uFillTx/>
                <a:latin typeface="Arial"/>
                <a:ea typeface="+mj-ea"/>
              </a:rPr>
              <a:t>New Directions in Assessment: Societal Impact and Artificial Intelligence</a:t>
            </a:r>
          </a:p>
          <a:p>
            <a:endParaRPr lang="en-LB" dirty="0">
              <a:latin typeface="+mj-lt"/>
            </a:endParaRPr>
          </a:p>
        </p:txBody>
      </p:sp>
      <p:pic>
        <p:nvPicPr>
          <p:cNvPr id="11" name="Picture 10">
            <a:extLst>
              <a:ext uri="{FF2B5EF4-FFF2-40B4-BE49-F238E27FC236}">
                <a16:creationId xmlns:a16="http://schemas.microsoft.com/office/drawing/2014/main" id="{A5C6579F-D780-4ED1-6167-CD1E273E8664}"/>
              </a:ext>
            </a:extLst>
          </p:cNvPr>
          <p:cNvPicPr>
            <a:picLocks noGrp="1" noChangeAspect="1"/>
          </p:cNvPicPr>
          <p:nvPr/>
        </p:nvPicPr>
        <p:blipFill>
          <a:blip r:embed="rId2" cstate="screen">
            <a:extLst>
              <a:ext uri="{28A0092B-C50C-407E-A947-70E740481C1C}">
                <a14:useLocalDpi xmlns:a14="http://schemas.microsoft.com/office/drawing/2010/main"/>
              </a:ext>
            </a:extLst>
          </a:blip>
          <a:srcRect/>
          <a:stretch/>
        </p:blipFill>
        <p:spPr>
          <a:xfrm>
            <a:off x="6624308" y="1400537"/>
            <a:ext cx="5567692" cy="5457463"/>
          </a:xfrm>
          <a:custGeom>
            <a:avLst/>
            <a:gdLst>
              <a:gd name="connsiteX0" fmla="*/ 7020591 w 7020591"/>
              <a:gd name="connsiteY0" fmla="*/ 0 h 6858000"/>
              <a:gd name="connsiteX1" fmla="*/ 7020591 w 7020591"/>
              <a:gd name="connsiteY1" fmla="*/ 6858000 h 6858000"/>
              <a:gd name="connsiteX2" fmla="*/ 0 w 7020591"/>
              <a:gd name="connsiteY2" fmla="*/ 6858000 h 6858000"/>
              <a:gd name="connsiteX3" fmla="*/ 2291906 w 7020591"/>
              <a:gd name="connsiteY3" fmla="*/ 1 h 6858000"/>
            </a:gdLst>
            <a:ahLst/>
            <a:cxnLst>
              <a:cxn ang="0">
                <a:pos x="connsiteX0" y="connsiteY0"/>
              </a:cxn>
              <a:cxn ang="0">
                <a:pos x="connsiteX1" y="connsiteY1"/>
              </a:cxn>
              <a:cxn ang="0">
                <a:pos x="connsiteX2" y="connsiteY2"/>
              </a:cxn>
              <a:cxn ang="0">
                <a:pos x="connsiteX3" y="connsiteY3"/>
              </a:cxn>
            </a:cxnLst>
            <a:rect l="l" t="t" r="r" b="b"/>
            <a:pathLst>
              <a:path w="7020591" h="6858000">
                <a:moveTo>
                  <a:pt x="7020591" y="0"/>
                </a:moveTo>
                <a:lnTo>
                  <a:pt x="7020591" y="6858000"/>
                </a:lnTo>
                <a:lnTo>
                  <a:pt x="0" y="6858000"/>
                </a:lnTo>
                <a:lnTo>
                  <a:pt x="2291906" y="1"/>
                </a:lnTo>
                <a:close/>
              </a:path>
            </a:pathLst>
          </a:custGeom>
          <a:pattFill prst="pct20">
            <a:fgClr>
              <a:schemeClr val="accent1"/>
            </a:fgClr>
            <a:bgClr>
              <a:schemeClr val="bg1"/>
            </a:bgClr>
          </a:pattFill>
        </p:spPr>
      </p:pic>
      <p:sp>
        <p:nvSpPr>
          <p:cNvPr id="2" name="Text Placeholder 1">
            <a:extLst>
              <a:ext uri="{FF2B5EF4-FFF2-40B4-BE49-F238E27FC236}">
                <a16:creationId xmlns:a16="http://schemas.microsoft.com/office/drawing/2014/main" id="{02D4C358-913F-680C-C6E6-4DE4CCB8930A}"/>
              </a:ext>
            </a:extLst>
          </p:cNvPr>
          <p:cNvSpPr txBox="1">
            <a:spLocks/>
          </p:cNvSpPr>
          <p:nvPr/>
        </p:nvSpPr>
        <p:spPr>
          <a:xfrm>
            <a:off x="125564" y="5098352"/>
            <a:ext cx="6821146" cy="171364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5100" b="1" dirty="0">
                <a:latin typeface="Arial" panose="020B0604020202020204" pitchFamily="34" charset="0"/>
                <a:cs typeface="Arial" panose="020B0604020202020204" pitchFamily="34" charset="0"/>
              </a:rPr>
              <a:t>Kent Seaver​</a:t>
            </a:r>
          </a:p>
          <a:p>
            <a:pPr marL="0" indent="0" fontAlgn="base">
              <a:buNone/>
            </a:pPr>
            <a:r>
              <a:rPr lang="en-US" sz="5100" b="1" dirty="0">
                <a:latin typeface="Arial" panose="020B0604020202020204" pitchFamily="34" charset="0"/>
                <a:cs typeface="Arial" panose="020B0604020202020204" pitchFamily="34" charset="0"/>
              </a:rPr>
              <a:t>University of Texas at Dallas – Naveen</a:t>
            </a:r>
          </a:p>
          <a:p>
            <a:pPr marL="0" indent="0" fontAlgn="base">
              <a:buNone/>
            </a:pPr>
            <a:r>
              <a:rPr lang="en-US" sz="5100" b="1" dirty="0">
                <a:latin typeface="Arial" panose="020B0604020202020204" pitchFamily="34" charset="0"/>
                <a:cs typeface="Arial" panose="020B0604020202020204" pitchFamily="34" charset="0"/>
              </a:rPr>
              <a:t>Jindal School of Management​</a:t>
            </a:r>
          </a:p>
          <a:p>
            <a:pPr marL="0" indent="0" fontAlgn="base">
              <a:buNone/>
            </a:pPr>
            <a:r>
              <a:rPr lang="en-US" sz="5100" b="1" dirty="0">
                <a:latin typeface="Arial" panose="020B0604020202020204" pitchFamily="34" charset="0"/>
                <a:cs typeface="Arial" panose="020B0604020202020204" pitchFamily="34" charset="0"/>
              </a:rPr>
              <a:t>Kenton.Seaver@utdallas.edu</a:t>
            </a:r>
            <a:r>
              <a:rPr lang="en-US" sz="5100" dirty="0">
                <a:latin typeface="Arial" panose="020B0604020202020204" pitchFamily="34" charset="0"/>
                <a:cs typeface="Arial" panose="020B0604020202020204" pitchFamily="34" charset="0"/>
              </a:rPr>
              <a:t>​</a:t>
            </a:r>
          </a:p>
          <a:p>
            <a:endParaRPr lang="en-US" dirty="0"/>
          </a:p>
        </p:txBody>
      </p:sp>
    </p:spTree>
    <p:extLst>
      <p:ext uri="{BB962C8B-B14F-4D97-AF65-F5344CB8AC3E}">
        <p14:creationId xmlns:p14="http://schemas.microsoft.com/office/powerpoint/2010/main" val="605235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C7460-7F60-7725-019F-7C64B3DEC236}"/>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4A2718C-2746-F5BF-90B5-967B4A42916A}"/>
              </a:ext>
            </a:extLst>
          </p:cNvPr>
          <p:cNvSpPr>
            <a:spLocks noGrp="1"/>
          </p:cNvSpPr>
          <p:nvPr>
            <p:ph type="sldNum" idx="12"/>
          </p:nvPr>
        </p:nvSpPr>
        <p:spPr/>
        <p:txBody>
          <a:bodyPr/>
          <a:lstStyle/>
          <a:p>
            <a:pPr algn="l"/>
            <a:fld id="{00000000-1234-1234-1234-123412341234}" type="slidenum">
              <a:rPr lang="en" smtClean="0"/>
              <a:pPr algn="l"/>
              <a:t>10</a:t>
            </a:fld>
            <a:endParaRPr lang="en"/>
          </a:p>
        </p:txBody>
      </p:sp>
      <p:pic>
        <p:nvPicPr>
          <p:cNvPr id="15" name="Picture 14">
            <a:extLst>
              <a:ext uri="{FF2B5EF4-FFF2-40B4-BE49-F238E27FC236}">
                <a16:creationId xmlns:a16="http://schemas.microsoft.com/office/drawing/2014/main" id="{8860C7C8-9517-E862-D86C-3B8ED2B6FFD3}"/>
              </a:ext>
            </a:extLst>
          </p:cNvPr>
          <p:cNvPicPr>
            <a:picLocks noChangeAspect="1"/>
          </p:cNvPicPr>
          <p:nvPr/>
        </p:nvPicPr>
        <p:blipFill>
          <a:blip r:embed="rId3"/>
          <a:stretch>
            <a:fillRect/>
          </a:stretch>
        </p:blipFill>
        <p:spPr>
          <a:xfrm>
            <a:off x="-93070" y="968991"/>
            <a:ext cx="12285069" cy="1529687"/>
          </a:xfrm>
          <a:prstGeom prst="rect">
            <a:avLst/>
          </a:prstGeom>
        </p:spPr>
      </p:pic>
      <p:pic>
        <p:nvPicPr>
          <p:cNvPr id="17" name="Picture 16">
            <a:extLst>
              <a:ext uri="{FF2B5EF4-FFF2-40B4-BE49-F238E27FC236}">
                <a16:creationId xmlns:a16="http://schemas.microsoft.com/office/drawing/2014/main" id="{0DE82A3D-23EC-CD44-F7B6-8E2D790C1B6D}"/>
              </a:ext>
            </a:extLst>
          </p:cNvPr>
          <p:cNvPicPr>
            <a:picLocks noChangeAspect="1"/>
          </p:cNvPicPr>
          <p:nvPr/>
        </p:nvPicPr>
        <p:blipFill>
          <a:blip r:embed="rId4"/>
          <a:stretch>
            <a:fillRect/>
          </a:stretch>
        </p:blipFill>
        <p:spPr>
          <a:xfrm>
            <a:off x="93069" y="2498678"/>
            <a:ext cx="12098931" cy="4359322"/>
          </a:xfrm>
          <a:prstGeom prst="rect">
            <a:avLst/>
          </a:prstGeom>
        </p:spPr>
      </p:pic>
    </p:spTree>
    <p:extLst>
      <p:ext uri="{BB962C8B-B14F-4D97-AF65-F5344CB8AC3E}">
        <p14:creationId xmlns:p14="http://schemas.microsoft.com/office/powerpoint/2010/main" val="4006991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57215590-F959-756F-5265-B1CB409C4AA6}"/>
              </a:ext>
            </a:extLst>
          </p:cNvPr>
          <p:cNvGraphicFramePr>
            <a:graphicFrameLocks noGrp="1"/>
          </p:cNvGraphicFramePr>
          <p:nvPr>
            <p:ph idx="1"/>
            <p:extLst>
              <p:ext uri="{D42A27DB-BD31-4B8C-83A1-F6EECF244321}">
                <p14:modId xmlns:p14="http://schemas.microsoft.com/office/powerpoint/2010/main" val="737899720"/>
              </p:ext>
            </p:extLst>
          </p:nvPr>
        </p:nvGraphicFramePr>
        <p:xfrm>
          <a:off x="66675" y="1428750"/>
          <a:ext cx="12118450" cy="5412827"/>
        </p:xfrm>
        <a:graphic>
          <a:graphicData uri="http://schemas.openxmlformats.org/drawingml/2006/table">
            <a:tbl>
              <a:tblPr firstRow="1" firstCol="1" bandRow="1">
                <a:tableStyleId>{5C22544A-7EE6-4342-B048-85BDC9FD1C3A}</a:tableStyleId>
              </a:tblPr>
              <a:tblGrid>
                <a:gridCol w="595781">
                  <a:extLst>
                    <a:ext uri="{9D8B030D-6E8A-4147-A177-3AD203B41FA5}">
                      <a16:colId xmlns:a16="http://schemas.microsoft.com/office/drawing/2014/main" val="555254376"/>
                    </a:ext>
                  </a:extLst>
                </a:gridCol>
                <a:gridCol w="2433831">
                  <a:extLst>
                    <a:ext uri="{9D8B030D-6E8A-4147-A177-3AD203B41FA5}">
                      <a16:colId xmlns:a16="http://schemas.microsoft.com/office/drawing/2014/main" val="75787159"/>
                    </a:ext>
                  </a:extLst>
                </a:gridCol>
                <a:gridCol w="2294393">
                  <a:extLst>
                    <a:ext uri="{9D8B030D-6E8A-4147-A177-3AD203B41FA5}">
                      <a16:colId xmlns:a16="http://schemas.microsoft.com/office/drawing/2014/main" val="1624750172"/>
                    </a:ext>
                  </a:extLst>
                </a:gridCol>
                <a:gridCol w="1635231">
                  <a:extLst>
                    <a:ext uri="{9D8B030D-6E8A-4147-A177-3AD203B41FA5}">
                      <a16:colId xmlns:a16="http://schemas.microsoft.com/office/drawing/2014/main" val="3891201844"/>
                    </a:ext>
                  </a:extLst>
                </a:gridCol>
                <a:gridCol w="2547917">
                  <a:extLst>
                    <a:ext uri="{9D8B030D-6E8A-4147-A177-3AD203B41FA5}">
                      <a16:colId xmlns:a16="http://schemas.microsoft.com/office/drawing/2014/main" val="2898684945"/>
                    </a:ext>
                  </a:extLst>
                </a:gridCol>
                <a:gridCol w="2611297">
                  <a:extLst>
                    <a:ext uri="{9D8B030D-6E8A-4147-A177-3AD203B41FA5}">
                      <a16:colId xmlns:a16="http://schemas.microsoft.com/office/drawing/2014/main" val="3663611396"/>
                    </a:ext>
                  </a:extLst>
                </a:gridCol>
              </a:tblGrid>
              <a:tr h="372381">
                <a:tc gridSpan="6">
                  <a:txBody>
                    <a:bodyPr/>
                    <a:lstStyle/>
                    <a:p>
                      <a:pPr>
                        <a:buNone/>
                      </a:pPr>
                      <a:r>
                        <a:rPr lang="en-US" sz="1600" b="1" i="1">
                          <a:solidFill>
                            <a:srgbClr val="000000"/>
                          </a:solidFill>
                          <a:effectLst/>
                        </a:rPr>
                        <a:t>IMS 4373 Global Strategy</a:t>
                      </a:r>
                      <a:r>
                        <a:rPr lang="en-US" sz="1600">
                          <a:solidFill>
                            <a:srgbClr val="000000"/>
                          </a:solidFill>
                          <a:effectLst/>
                        </a:rPr>
                        <a:t> </a:t>
                      </a:r>
                      <a:endParaRPr lang="en-US">
                        <a:effectLst/>
                      </a:endParaRP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77465784"/>
                  </a:ext>
                </a:extLst>
              </a:tr>
              <a:tr h="5040446">
                <a:tc>
                  <a:txBody>
                    <a:bodyPr/>
                    <a:lstStyle/>
                    <a:p>
                      <a:pPr>
                        <a:buNone/>
                      </a:pPr>
                      <a:r>
                        <a:rPr lang="en-US" b="1" i="1">
                          <a:effectLst/>
                        </a:rPr>
                        <a:t>CSLO 1</a:t>
                      </a:r>
                      <a:r>
                        <a:rPr lang="en-US">
                          <a:effectLst/>
                        </a:rPr>
                        <a:t> </a:t>
                      </a: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a:effectLst/>
                        </a:rPr>
                        <a:t>Students will be able to analyze a case study and provide strategy recommendations for a multinational corporation in a foreign market </a:t>
                      </a:r>
                      <a:endParaRPr lang="en-US">
                        <a:effectLst/>
                      </a:endParaRP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a:effectLst/>
                        </a:rPr>
                        <a:t>Students were expected to analyze a business case based on a business problem of a multinational corporation. Based on their analysis students were asked to provide a set of recommendations. </a:t>
                      </a:r>
                      <a:endParaRPr lang="en-US">
                        <a:effectLst/>
                      </a:endParaRP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Font typeface="Arial" panose="020B0604020202020204" pitchFamily="34" charset="0"/>
                        <a:buChar char="•"/>
                        <a:tabLst>
                          <a:tab pos="457200" algn="l"/>
                        </a:tabLst>
                      </a:pPr>
                      <a:r>
                        <a:rPr lang="en-US" sz="1600">
                          <a:effectLst/>
                        </a:rPr>
                        <a:t>80% of students will score at least 80% on the measures used </a:t>
                      </a:r>
                      <a:endParaRPr lang="en-US">
                        <a:effectLst/>
                      </a:endParaRPr>
                    </a:p>
                    <a:p>
                      <a:pPr marL="342900" lvl="0" indent="-342900">
                        <a:buFont typeface="Arial" panose="020B0604020202020204" pitchFamily="34" charset="0"/>
                        <a:buChar char="•"/>
                        <a:tabLst>
                          <a:tab pos="457200" algn="l"/>
                        </a:tabLst>
                      </a:pPr>
                      <a:r>
                        <a:rPr lang="en-US" sz="1600">
                          <a:effectLst/>
                        </a:rPr>
                        <a:t>Course is offered every spring semester </a:t>
                      </a:r>
                      <a:endParaRPr lang="en-US">
                        <a:effectLst/>
                      </a:endParaRP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a:effectLst/>
                        </a:rPr>
                        <a:t>40 students participated in this course in AY 24-25. 85% of the students were able to score 90% and above when making strategy recommendations for a multinational corporation in a foreign market. </a:t>
                      </a:r>
                      <a:endParaRPr lang="en-US">
                        <a:effectLst/>
                      </a:endParaRP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600">
                          <a:effectLst/>
                        </a:rPr>
                        <a:t>Every semester the instructor tries to improve the delivery of the course by bringing more industry speakers who led strategic transformation of their companies and are well versed in the subject matter. The format of this course includes a number of discussions, activities, speakers and case studies. The course is based on the Ethical Justice models of case study and seems to be gaining interest among students. The instructor will try to cover more material during the upcoming semester to ensure wider coverage of the topic. </a:t>
                      </a:r>
                      <a:endParaRPr lang="en-US">
                        <a:effectLst/>
                      </a:endParaRPr>
                    </a:p>
                  </a:txBody>
                  <a:tcPr marL="9525" marR="9525"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54179404"/>
                  </a:ext>
                </a:extLst>
              </a:tr>
            </a:tbl>
          </a:graphicData>
        </a:graphic>
      </p:graphicFrame>
    </p:spTree>
    <p:extLst>
      <p:ext uri="{BB962C8B-B14F-4D97-AF65-F5344CB8AC3E}">
        <p14:creationId xmlns:p14="http://schemas.microsoft.com/office/powerpoint/2010/main" val="4064698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FA086-DA3F-F39E-7073-0BBCA1536AE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D137DB8-002B-49F6-7AEA-E7F267E3C5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5289"/>
            <a:ext cx="5015345" cy="545271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D167FC7-A444-BA22-37A0-BF5E10B54F47}"/>
              </a:ext>
            </a:extLst>
          </p:cNvPr>
          <p:cNvSpPr txBox="1"/>
          <p:nvPr/>
        </p:nvSpPr>
        <p:spPr>
          <a:xfrm>
            <a:off x="6207250" y="1405289"/>
            <a:ext cx="5834625" cy="1323439"/>
          </a:xfrm>
          <a:prstGeom prst="rect">
            <a:avLst/>
          </a:prstGeom>
          <a:noFill/>
        </p:spPr>
        <p:txBody>
          <a:bodyPr wrap="square">
            <a:spAutoFit/>
          </a:bodyPr>
          <a:lstStyle/>
          <a:p>
            <a:r>
              <a:rPr lang="en-US" sz="4000" dirty="0">
                <a:latin typeface="Arial" panose="020B0604020202020204" pitchFamily="34" charset="0"/>
                <a:cs typeface="Arial" panose="020B0604020202020204" pitchFamily="34" charset="0"/>
              </a:rPr>
              <a:t>AI Needed for Student Organizations</a:t>
            </a:r>
          </a:p>
        </p:txBody>
      </p:sp>
      <p:sp>
        <p:nvSpPr>
          <p:cNvPr id="9" name="TextBox 8">
            <a:extLst>
              <a:ext uri="{FF2B5EF4-FFF2-40B4-BE49-F238E27FC236}">
                <a16:creationId xmlns:a16="http://schemas.microsoft.com/office/drawing/2014/main" id="{A0E8BE0D-0FC2-5EB7-B1F7-84169EF81323}"/>
              </a:ext>
            </a:extLst>
          </p:cNvPr>
          <p:cNvSpPr txBox="1"/>
          <p:nvPr/>
        </p:nvSpPr>
        <p:spPr>
          <a:xfrm>
            <a:off x="5230504" y="2828835"/>
            <a:ext cx="6093724" cy="1200329"/>
          </a:xfrm>
          <a:prstGeom prst="rect">
            <a:avLst/>
          </a:prstGeom>
          <a:noFill/>
        </p:spPr>
        <p:txBody>
          <a:bodyPr wrap="square">
            <a:spAutoFit/>
          </a:bodyPr>
          <a:lstStyle/>
          <a:p>
            <a:pPr marL="457189" indent="-457189">
              <a:buFont typeface="Arial" panose="020B0604020202020204" pitchFamily="34" charset="0"/>
              <a:buChar char="•"/>
            </a:pPr>
            <a:r>
              <a:rPr lang="en-US" b="0" dirty="0">
                <a:latin typeface="Arial" panose="020B0604020202020204" pitchFamily="34" charset="0"/>
                <a:cs typeface="Arial" panose="020B0604020202020204" pitchFamily="34" charset="0"/>
              </a:rPr>
              <a:t>Lack of metrics is a common problem that student organizations face when attempting to assess effectiveness and engagement of student-organized activities.</a:t>
            </a:r>
          </a:p>
        </p:txBody>
      </p:sp>
      <p:sp>
        <p:nvSpPr>
          <p:cNvPr id="11" name="TextBox 10">
            <a:extLst>
              <a:ext uri="{FF2B5EF4-FFF2-40B4-BE49-F238E27FC236}">
                <a16:creationId xmlns:a16="http://schemas.microsoft.com/office/drawing/2014/main" id="{B4C2059E-7084-2254-539C-A931059AEB37}"/>
              </a:ext>
            </a:extLst>
          </p:cNvPr>
          <p:cNvSpPr txBox="1"/>
          <p:nvPr/>
        </p:nvSpPr>
        <p:spPr>
          <a:xfrm>
            <a:off x="5230504" y="4252382"/>
            <a:ext cx="6093724" cy="1200329"/>
          </a:xfrm>
          <a:prstGeom prst="rect">
            <a:avLst/>
          </a:prstGeom>
          <a:noFill/>
        </p:spPr>
        <p:txBody>
          <a:bodyPr wrap="square">
            <a:spAutoFit/>
          </a:bodyPr>
          <a:lstStyle/>
          <a:p>
            <a:pPr marL="457189" indent="-457189">
              <a:buFont typeface="Arial" panose="020B0604020202020204" pitchFamily="34" charset="0"/>
              <a:buChar char="•"/>
            </a:pPr>
            <a:r>
              <a:rPr lang="en-US" sz="1800" b="0" dirty="0">
                <a:latin typeface="Arial" panose="020B0604020202020204" pitchFamily="34" charset="0"/>
                <a:cs typeface="Arial" panose="020B0604020202020204" pitchFamily="34" charset="0"/>
              </a:rPr>
              <a:t>Language and sentiment-based frameworks can be used by student organizations that are looking for an alternative to assess the effectiveness of student activities.</a:t>
            </a:r>
            <a:r>
              <a:rPr lang="en-US" baseline="30000" dirty="0">
                <a:latin typeface="Arial" panose="020B0604020202020204" pitchFamily="34" charset="0"/>
                <a:cs typeface="Arial" panose="020B0604020202020204" pitchFamily="34" charset="0"/>
              </a:rPr>
              <a:t>4</a:t>
            </a:r>
            <a:endParaRPr lang="en-US" sz="1800" b="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D44803A-BD6C-8C1D-9116-E668CF62BF71}"/>
              </a:ext>
            </a:extLst>
          </p:cNvPr>
          <p:cNvSpPr txBox="1"/>
          <p:nvPr/>
        </p:nvSpPr>
        <p:spPr>
          <a:xfrm>
            <a:off x="5230504" y="5809482"/>
            <a:ext cx="6093724" cy="923330"/>
          </a:xfrm>
          <a:prstGeom prst="rect">
            <a:avLst/>
          </a:prstGeom>
          <a:noFill/>
        </p:spPr>
        <p:txBody>
          <a:bodyPr wrap="square">
            <a:spAutoFit/>
          </a:bodyPr>
          <a:lstStyle/>
          <a:p>
            <a:r>
              <a:rPr lang="en-US" b="1" baseline="30000" dirty="0">
                <a:latin typeface="Arial" panose="020B0604020202020204" pitchFamily="34" charset="0"/>
                <a:cs typeface="Arial" panose="020B0604020202020204" pitchFamily="34" charset="0"/>
              </a:rPr>
              <a:t>4</a:t>
            </a:r>
            <a:r>
              <a:rPr lang="en-US" sz="1800" b="1" dirty="0">
                <a:latin typeface="Arial" panose="020B0604020202020204" pitchFamily="34" charset="0"/>
                <a:cs typeface="Arial" panose="020B0604020202020204" pitchFamily="34" charset="0"/>
              </a:rPr>
              <a:t>Quantifying the Effectiveness of Student Organization Activities using Natural Language Processing, 2024.</a:t>
            </a:r>
          </a:p>
        </p:txBody>
      </p:sp>
    </p:spTree>
    <p:extLst>
      <p:ext uri="{BB962C8B-B14F-4D97-AF65-F5344CB8AC3E}">
        <p14:creationId xmlns:p14="http://schemas.microsoft.com/office/powerpoint/2010/main" val="3334832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BEB0E-D79C-8F44-1E99-77281233C05E}"/>
            </a:ext>
          </a:extLst>
        </p:cNvPr>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3FF7B0AC-928E-A177-D2B5-7350EECE24C5}"/>
              </a:ext>
            </a:extLst>
          </p:cNvPr>
          <p:cNvGraphicFramePr>
            <a:graphicFrameLocks noChangeAspect="1"/>
          </p:cNvGraphicFramePr>
          <p:nvPr>
            <p:extLst>
              <p:ext uri="{D42A27DB-BD31-4B8C-83A1-F6EECF244321}">
                <p14:modId xmlns:p14="http://schemas.microsoft.com/office/powerpoint/2010/main" val="259042578"/>
              </p:ext>
            </p:extLst>
          </p:nvPr>
        </p:nvGraphicFramePr>
        <p:xfrm>
          <a:off x="0" y="1106424"/>
          <a:ext cx="12192000" cy="5980176"/>
        </p:xfrm>
        <a:graphic>
          <a:graphicData uri="http://schemas.openxmlformats.org/presentationml/2006/ole">
            <mc:AlternateContent xmlns:mc="http://schemas.openxmlformats.org/markup-compatibility/2006">
              <mc:Choice xmlns:v="urn:schemas-microsoft-com:vml" Requires="v">
                <p:oleObj name="Worksheet" r:id="rId2" imgW="14763655" imgH="16106971" progId="Excel.Sheet.12">
                  <p:embed/>
                </p:oleObj>
              </mc:Choice>
              <mc:Fallback>
                <p:oleObj name="Worksheet" r:id="rId2" imgW="14763655" imgH="16106971" progId="Excel.Sheet.12">
                  <p:embed/>
                  <p:pic>
                    <p:nvPicPr>
                      <p:cNvPr id="3" name="Object 2">
                        <a:extLst>
                          <a:ext uri="{FF2B5EF4-FFF2-40B4-BE49-F238E27FC236}">
                            <a16:creationId xmlns:a16="http://schemas.microsoft.com/office/drawing/2014/main" id="{3FF7B0AC-928E-A177-D2B5-7350EECE24C5}"/>
                          </a:ext>
                        </a:extLst>
                      </p:cNvPr>
                      <p:cNvPicPr/>
                      <p:nvPr/>
                    </p:nvPicPr>
                    <p:blipFill>
                      <a:blip r:embed="rId3"/>
                      <a:stretch>
                        <a:fillRect/>
                      </a:stretch>
                    </p:blipFill>
                    <p:spPr>
                      <a:xfrm>
                        <a:off x="0" y="1106424"/>
                        <a:ext cx="12192000" cy="5980176"/>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2C6FF910-EC67-4C6F-C2C9-4AAAD75CCDCE}"/>
              </a:ext>
            </a:extLst>
          </p:cNvPr>
          <p:cNvSpPr txBox="1"/>
          <p:nvPr/>
        </p:nvSpPr>
        <p:spPr>
          <a:xfrm>
            <a:off x="4912614" y="252449"/>
            <a:ext cx="6094476" cy="646331"/>
          </a:xfrm>
          <a:prstGeom prst="rect">
            <a:avLst/>
          </a:prstGeom>
          <a:noFill/>
        </p:spPr>
        <p:txBody>
          <a:bodyPr wrap="square">
            <a:spAutoFit/>
          </a:bodyPr>
          <a:lstStyle/>
          <a:p>
            <a:r>
              <a:rPr lang="en-US" sz="1800" dirty="0">
                <a:latin typeface="Arial" panose="020B0604020202020204" pitchFamily="34" charset="0"/>
                <a:cs typeface="Arial" panose="020B0604020202020204" pitchFamily="34" charset="0"/>
              </a:rPr>
              <a:t>Societal Impact Template: Curriculum and Indirect Measures Meet Students Organizations….with AI</a:t>
            </a:r>
          </a:p>
        </p:txBody>
      </p:sp>
    </p:spTree>
    <p:extLst>
      <p:ext uri="{BB962C8B-B14F-4D97-AF65-F5344CB8AC3E}">
        <p14:creationId xmlns:p14="http://schemas.microsoft.com/office/powerpoint/2010/main" val="2649628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1F11ED37-F141-E242-46DE-126DCB383852}"/>
            </a:ext>
          </a:extLst>
        </p:cNvPr>
        <p:cNvGrpSpPr/>
        <p:nvPr/>
      </p:nvGrpSpPr>
      <p:grpSpPr>
        <a:xfrm>
          <a:off x="0" y="0"/>
          <a:ext cx="0" cy="0"/>
          <a:chOff x="0" y="0"/>
          <a:chExt cx="0" cy="0"/>
        </a:xfrm>
      </p:grpSpPr>
      <p:sp>
        <p:nvSpPr>
          <p:cNvPr id="165" name="Google Shape;165;p10">
            <a:extLst>
              <a:ext uri="{FF2B5EF4-FFF2-40B4-BE49-F238E27FC236}">
                <a16:creationId xmlns:a16="http://schemas.microsoft.com/office/drawing/2014/main" id="{6B1CEB34-3F27-9218-1AF0-CE832DA59C7F}"/>
              </a:ext>
            </a:extLst>
          </p:cNvPr>
          <p:cNvSpPr txBox="1"/>
          <p:nvPr/>
        </p:nvSpPr>
        <p:spPr>
          <a:xfrm>
            <a:off x="91440" y="2411456"/>
            <a:ext cx="11658600" cy="5520033"/>
          </a:xfrm>
          <a:prstGeom prst="rect">
            <a:avLst/>
          </a:prstGeom>
          <a:noFill/>
          <a:ln>
            <a:noFill/>
          </a:ln>
        </p:spPr>
        <p:txBody>
          <a:bodyPr spcFirstLastPara="1" wrap="square" lIns="121900" tIns="60933" rIns="121900" bIns="60933" anchor="t" anchorCtr="0">
            <a:noAutofit/>
          </a:bodyPr>
          <a:lstStyle/>
          <a:p>
            <a:pPr marL="457189" indent="-457189">
              <a:buSzPts val="2400"/>
              <a:buFont typeface="Arial" panose="020B0604020202020204" pitchFamily="34" charset="0"/>
              <a:buChar char="•"/>
            </a:pPr>
            <a:r>
              <a:rPr lang="en-US" sz="3200" dirty="0">
                <a:latin typeface="Arial" panose="020B0604020202020204" pitchFamily="34" charset="0"/>
                <a:cs typeface="Arial" panose="020B0604020202020204" pitchFamily="34" charset="0"/>
              </a:rPr>
              <a:t>Indirect measures can help with curriculum changes.</a:t>
            </a:r>
          </a:p>
          <a:p>
            <a:pPr marL="457189" indent="-457189">
              <a:buSzPts val="2400"/>
              <a:buFont typeface="Arial" panose="020B0604020202020204" pitchFamily="34" charset="0"/>
              <a:buChar char="•"/>
            </a:pPr>
            <a:endParaRPr lang="en-US" sz="3200" dirty="0">
              <a:latin typeface="Arial" panose="020B0604020202020204" pitchFamily="34" charset="0"/>
              <a:cs typeface="Arial" panose="020B0604020202020204" pitchFamily="34" charset="0"/>
            </a:endParaRPr>
          </a:p>
          <a:p>
            <a:pPr marL="457189" indent="-457189">
              <a:buSzPts val="2400"/>
              <a:buFont typeface="Arial" panose="020B0604020202020204" pitchFamily="34" charset="0"/>
              <a:buChar char="•"/>
            </a:pPr>
            <a:r>
              <a:rPr lang="en-US" sz="3200" dirty="0">
                <a:latin typeface="Arial" panose="020B0604020202020204" pitchFamily="34" charset="0"/>
                <a:cs typeface="Arial" panose="020B0604020202020204" pitchFamily="34" charset="0"/>
              </a:rPr>
              <a:t>Indirect measures coupled with AI can create a stronger focus on academic assessment.</a:t>
            </a:r>
          </a:p>
          <a:p>
            <a:pPr marL="457189" indent="-457189">
              <a:buSzPts val="2400"/>
              <a:buFont typeface="Arial" panose="020B0604020202020204" pitchFamily="34" charset="0"/>
              <a:buChar char="•"/>
            </a:pPr>
            <a:endParaRPr lang="en-US" sz="3200" dirty="0">
              <a:latin typeface="Arial" panose="020B0604020202020204" pitchFamily="34" charset="0"/>
              <a:cs typeface="Arial" panose="020B0604020202020204" pitchFamily="34" charset="0"/>
            </a:endParaRPr>
          </a:p>
          <a:p>
            <a:pPr marL="457189" indent="-457189">
              <a:buSzPts val="2400"/>
              <a:buFont typeface="Arial" panose="020B0604020202020204" pitchFamily="34" charset="0"/>
              <a:buChar char="•"/>
            </a:pPr>
            <a:r>
              <a:rPr lang="en-US" sz="3200" dirty="0">
                <a:solidFill>
                  <a:schemeClr val="tx1">
                    <a:lumMod val="65000"/>
                    <a:lumOff val="35000"/>
                  </a:schemeClr>
                </a:solidFill>
                <a:latin typeface="Arial" panose="020B0604020202020204" pitchFamily="34" charset="0"/>
                <a:cs typeface="Arial" panose="020B0604020202020204" pitchFamily="34" charset="0"/>
              </a:rPr>
              <a:t>Societal Impact works in this settings because approaches that brings together parties with complementary skill sets can collectively address complex issues.</a:t>
            </a:r>
            <a:endParaRPr sz="3200" dirty="0">
              <a:solidFill>
                <a:srgbClr val="000000"/>
              </a:solidFill>
              <a:latin typeface="Arial" panose="020B0604020202020204" pitchFamily="34" charset="0"/>
              <a:ea typeface="Open Sans"/>
              <a:cs typeface="Arial" panose="020B0604020202020204" pitchFamily="34" charset="0"/>
              <a:sym typeface="Open Sans"/>
            </a:endParaRPr>
          </a:p>
          <a:p>
            <a:pPr>
              <a:spcBef>
                <a:spcPts val="640"/>
              </a:spcBef>
              <a:buClr>
                <a:srgbClr val="000000"/>
              </a:buClr>
              <a:buSzPts val="2400"/>
            </a:pPr>
            <a:endParaRPr sz="3200" dirty="0">
              <a:solidFill>
                <a:srgbClr val="000000"/>
              </a:solidFill>
              <a:latin typeface="Open Sans"/>
              <a:ea typeface="Open Sans"/>
              <a:cs typeface="Open Sans"/>
              <a:sym typeface="Open Sans"/>
            </a:endParaRPr>
          </a:p>
        </p:txBody>
      </p:sp>
      <p:sp>
        <p:nvSpPr>
          <p:cNvPr id="3" name="TextBox 2">
            <a:extLst>
              <a:ext uri="{FF2B5EF4-FFF2-40B4-BE49-F238E27FC236}">
                <a16:creationId xmlns:a16="http://schemas.microsoft.com/office/drawing/2014/main" id="{B8F92376-9BA8-DC41-1836-31CD4D00F127}"/>
              </a:ext>
            </a:extLst>
          </p:cNvPr>
          <p:cNvSpPr txBox="1"/>
          <p:nvPr/>
        </p:nvSpPr>
        <p:spPr>
          <a:xfrm>
            <a:off x="3032760" y="1484114"/>
            <a:ext cx="6126480" cy="707886"/>
          </a:xfrm>
          <a:prstGeom prst="rect">
            <a:avLst/>
          </a:prstGeom>
          <a:noFill/>
        </p:spPr>
        <p:txBody>
          <a:bodyPr wrap="square">
            <a:spAutoFit/>
          </a:bodyPr>
          <a:lstStyle/>
          <a:p>
            <a:r>
              <a:rPr lang="en-US" sz="4000" dirty="0">
                <a:latin typeface="Arial" panose="020B0604020202020204" pitchFamily="34" charset="0"/>
                <a:cs typeface="Arial" panose="020B0604020202020204" pitchFamily="34" charset="0"/>
              </a:rPr>
              <a:t>Conclusions/Analysis</a:t>
            </a:r>
          </a:p>
        </p:txBody>
      </p:sp>
    </p:spTree>
    <p:extLst>
      <p:ext uri="{BB962C8B-B14F-4D97-AF65-F5344CB8AC3E}">
        <p14:creationId xmlns:p14="http://schemas.microsoft.com/office/powerpoint/2010/main" val="1931995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D1A4A-E217-EAA6-F1AD-673F89619ED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7B5F967-B036-7212-6C6E-4F1FE8079CE7}"/>
              </a:ext>
            </a:extLst>
          </p:cNvPr>
          <p:cNvSpPr>
            <a:spLocks noGrp="1"/>
          </p:cNvSpPr>
          <p:nvPr>
            <p:ph idx="1"/>
          </p:nvPr>
        </p:nvSpPr>
        <p:spPr>
          <a:xfrm>
            <a:off x="838200" y="1825624"/>
            <a:ext cx="10515600" cy="5096383"/>
          </a:xfrm>
        </p:spPr>
        <p:txBody>
          <a:bodyPr>
            <a:normAutofit/>
          </a:bodyPr>
          <a:lstStyle/>
          <a:p>
            <a:pPr marL="0" marR="0">
              <a:buNone/>
            </a:pPr>
            <a:r>
              <a:rPr lang="en-US" sz="2000" dirty="0">
                <a:effectLst/>
                <a:latin typeface="Aptos" panose="020B0004020202020204" pitchFamily="34" charset="0"/>
                <a:ea typeface="Times New Roman" panose="02020603050405020304" pitchFamily="18" charset="0"/>
                <a:cs typeface="Aptos" panose="020B0004020202020204" pitchFamily="34" charset="0"/>
              </a:rPr>
              <a:t>Why need AI</a:t>
            </a:r>
            <a:endParaRPr lang="en-US" sz="2000" dirty="0">
              <a:latin typeface="Aptos" panose="020B0004020202020204" pitchFamily="34" charset="0"/>
              <a:ea typeface="Times New Roman" panose="02020603050405020304" pitchFamily="18" charset="0"/>
              <a:cs typeface="Aptos" panose="020B0004020202020204" pitchFamily="34" charset="0"/>
            </a:endParaRPr>
          </a:p>
          <a:p>
            <a:pPr marL="0" marR="0">
              <a:buNone/>
            </a:pPr>
            <a:endParaRPr lang="en-US" sz="2000" dirty="0">
              <a:effectLst/>
              <a:latin typeface="Aptos" panose="020B0004020202020204" pitchFamily="34" charset="0"/>
              <a:ea typeface="Times New Roman" panose="02020603050405020304" pitchFamily="18" charset="0"/>
              <a:cs typeface="Aptos" panose="020B0004020202020204" pitchFamily="34" charset="0"/>
            </a:endParaRPr>
          </a:p>
          <a:p>
            <a:pPr marL="0" marR="0">
              <a:buNone/>
            </a:pPr>
            <a:r>
              <a:rPr lang="en-US" sz="2000" dirty="0">
                <a:latin typeface="Aptos" panose="020B0004020202020204" pitchFamily="34" charset="0"/>
                <a:ea typeface="Times New Roman" panose="02020603050405020304" pitchFamily="18" charset="0"/>
                <a:cs typeface="Aptos" panose="020B0004020202020204" pitchFamily="34" charset="0"/>
              </a:rPr>
              <a:t>1. </a:t>
            </a:r>
            <a:r>
              <a:rPr lang="en-US" sz="2000" dirty="0">
                <a:effectLst/>
                <a:latin typeface="Aptos" panose="020B0004020202020204" pitchFamily="34" charset="0"/>
                <a:ea typeface="Times New Roman" panose="02020603050405020304" pitchFamily="18" charset="0"/>
                <a:cs typeface="Aptos" panose="020B0004020202020204" pitchFamily="34" charset="0"/>
              </a:rPr>
              <a:t>Not hitting mark </a:t>
            </a:r>
            <a:endParaRPr lang="en-US" sz="2000" dirty="0">
              <a:effectLst/>
              <a:latin typeface="Aptos" panose="020B0004020202020204" pitchFamily="34" charset="0"/>
              <a:ea typeface="Aptos" panose="020B0004020202020204" pitchFamily="34" charset="0"/>
              <a:cs typeface="Aptos" panose="020B0004020202020204" pitchFamily="34" charset="0"/>
            </a:endParaRPr>
          </a:p>
          <a:p>
            <a:pPr marL="0" marR="0">
              <a:buNone/>
            </a:pPr>
            <a:r>
              <a:rPr lang="en-US" sz="2000" dirty="0">
                <a:effectLst/>
                <a:latin typeface="Aptos" panose="020B0004020202020204" pitchFamily="34" charset="0"/>
                <a:ea typeface="Times New Roman" panose="02020603050405020304" pitchFamily="18" charset="0"/>
                <a:cs typeface="Aptos" panose="020B0004020202020204" pitchFamily="34" charset="0"/>
              </a:rPr>
              <a:t>2. Hit mark all the time... not AoL</a:t>
            </a:r>
            <a:endParaRPr lang="en-US" sz="2000" dirty="0">
              <a:effectLst/>
              <a:latin typeface="Aptos" panose="020B0004020202020204" pitchFamily="34" charset="0"/>
              <a:ea typeface="Aptos" panose="020B0004020202020204" pitchFamily="34" charset="0"/>
              <a:cs typeface="Aptos" panose="020B0004020202020204" pitchFamily="34" charset="0"/>
            </a:endParaRPr>
          </a:p>
          <a:p>
            <a:pPr marL="0" marR="0">
              <a:buNone/>
            </a:pPr>
            <a:r>
              <a:rPr lang="en-US" sz="2000">
                <a:effectLst/>
                <a:latin typeface="Aptos" panose="020B0004020202020204" pitchFamily="34" charset="0"/>
                <a:ea typeface="Times New Roman" panose="02020603050405020304" pitchFamily="18" charset="0"/>
                <a:cs typeface="Aptos" panose="020B0004020202020204" pitchFamily="34" charset="0"/>
              </a:rPr>
              <a:t>3. Need </a:t>
            </a:r>
            <a:r>
              <a:rPr lang="en-US" sz="2000" dirty="0">
                <a:effectLst/>
                <a:latin typeface="Aptos" panose="020B0004020202020204" pitchFamily="34" charset="0"/>
                <a:ea typeface="Times New Roman" panose="02020603050405020304" pitchFamily="18" charset="0"/>
                <a:cs typeface="Aptos" panose="020B0004020202020204" pitchFamily="34" charset="0"/>
              </a:rPr>
              <a:t>help with AoL...creativity...want to try</a:t>
            </a:r>
            <a:endParaRPr lang="en-US" sz="2000" dirty="0">
              <a:effectLst/>
              <a:latin typeface="Aptos" panose="020B0004020202020204" pitchFamily="34" charset="0"/>
              <a:ea typeface="Aptos" panose="020B0004020202020204" pitchFamily="34" charset="0"/>
              <a:cs typeface="Aptos" panose="020B0004020202020204" pitchFamily="34" charset="0"/>
            </a:endParaRPr>
          </a:p>
          <a:p>
            <a:pPr marL="0" marR="0">
              <a:buNone/>
            </a:pPr>
            <a:r>
              <a:rPr lang="en-US" sz="2000" dirty="0">
                <a:effectLst/>
                <a:latin typeface="Aptos" panose="020B0004020202020204" pitchFamily="34" charset="0"/>
                <a:ea typeface="Times New Roman" panose="02020603050405020304" pitchFamily="18" charset="0"/>
                <a:cs typeface="Aptos" panose="020B0004020202020204" pitchFamily="34" charset="0"/>
              </a:rPr>
              <a:t> </a:t>
            </a:r>
          </a:p>
          <a:p>
            <a:pPr marL="0">
              <a:buNone/>
            </a:pPr>
            <a:r>
              <a:rPr lang="en-US" sz="2000" dirty="0"/>
              <a:t>Critical Thinking and mindfulness...it equals mindfulness</a:t>
            </a:r>
          </a:p>
          <a:p>
            <a:pPr marL="0" marR="0">
              <a:buNone/>
            </a:pPr>
            <a:r>
              <a:rPr lang="en-US" sz="2000" dirty="0">
                <a:effectLst/>
                <a:latin typeface="inherit"/>
                <a:ea typeface="Times New Roman" panose="02020603050405020304" pitchFamily="18" charset="0"/>
                <a:cs typeface="Aptos" panose="020B0004020202020204" pitchFamily="34" charset="0"/>
              </a:rPr>
              <a:t>Bigger slide for 3350 vita-separate onto another slide</a:t>
            </a:r>
            <a:endParaRPr lang="en-US" sz="2000" dirty="0">
              <a:effectLst/>
              <a:latin typeface="Aptos" panose="020B0004020202020204" pitchFamily="34" charset="0"/>
              <a:ea typeface="Aptos" panose="020B0004020202020204" pitchFamily="34" charset="0"/>
              <a:cs typeface="Aptos" panose="020B0004020202020204" pitchFamily="34" charset="0"/>
            </a:endParaRPr>
          </a:p>
          <a:p>
            <a:pPr marL="0" marR="0">
              <a:buNone/>
            </a:pPr>
            <a:r>
              <a:rPr lang="en-US" sz="2000" dirty="0">
                <a:effectLst/>
                <a:latin typeface="inherit"/>
                <a:ea typeface="Times New Roman" panose="02020603050405020304" pitchFamily="18" charset="0"/>
                <a:cs typeface="Aptos" panose="020B0004020202020204" pitchFamily="34" charset="0"/>
              </a:rPr>
              <a:t> </a:t>
            </a:r>
            <a:endParaRPr lang="en-US" sz="2000" dirty="0">
              <a:effectLst/>
              <a:latin typeface="Aptos" panose="020B0004020202020204" pitchFamily="34" charset="0"/>
              <a:ea typeface="Aptos" panose="020B0004020202020204" pitchFamily="34" charset="0"/>
              <a:cs typeface="Aptos" panose="020B0004020202020204" pitchFamily="34" charset="0"/>
            </a:endParaRPr>
          </a:p>
          <a:p>
            <a:pPr marL="0" marR="0">
              <a:buNone/>
            </a:pPr>
            <a:r>
              <a:rPr lang="en-US" sz="2000" dirty="0">
                <a:effectLst/>
                <a:latin typeface="inherit"/>
                <a:ea typeface="Times New Roman" panose="02020603050405020304" pitchFamily="18" charset="0"/>
                <a:cs typeface="Aptos" panose="020B0004020202020204" pitchFamily="34" charset="0"/>
              </a:rPr>
              <a:t>What goes into the exit survey.... did you learn the skill in class? Employer feedback</a:t>
            </a:r>
            <a:endParaRPr lang="en-US" sz="2000" dirty="0">
              <a:effectLst/>
              <a:latin typeface="Aptos" panose="020B0004020202020204" pitchFamily="34" charset="0"/>
              <a:ea typeface="Aptos" panose="020B0004020202020204" pitchFamily="34" charset="0"/>
              <a:cs typeface="Aptos" panose="020B0004020202020204" pitchFamily="34" charset="0"/>
            </a:endParaRPr>
          </a:p>
          <a:p>
            <a:pPr marL="0" marR="0">
              <a:buNone/>
            </a:pPr>
            <a:r>
              <a:rPr lang="en-US" sz="2000" dirty="0">
                <a:effectLst/>
                <a:latin typeface="inherit"/>
                <a:ea typeface="Times New Roman" panose="02020603050405020304" pitchFamily="18" charset="0"/>
                <a:cs typeface="Aptos" panose="020B0004020202020204" pitchFamily="34" charset="0"/>
              </a:rPr>
              <a:t> </a:t>
            </a:r>
            <a:endParaRPr lang="en-US" sz="2000" dirty="0">
              <a:effectLst/>
              <a:latin typeface="Aptos" panose="020B0004020202020204" pitchFamily="34" charset="0"/>
              <a:ea typeface="Aptos" panose="020B0004020202020204" pitchFamily="34" charset="0"/>
              <a:cs typeface="Aptos" panose="020B0004020202020204" pitchFamily="34" charset="0"/>
            </a:endParaRPr>
          </a:p>
          <a:p>
            <a:pPr marL="0" marR="0">
              <a:buNone/>
            </a:pPr>
            <a:r>
              <a:rPr lang="en-US" sz="2000" dirty="0">
                <a:effectLst/>
                <a:latin typeface="inherit"/>
                <a:ea typeface="Times New Roman" panose="02020603050405020304" pitchFamily="18" charset="0"/>
                <a:cs typeface="Aptos" panose="020B0004020202020204" pitchFamily="34" charset="0"/>
              </a:rPr>
              <a:t>Alumni survey...societal impact....nonprofit focus....outreach.</a:t>
            </a:r>
            <a:endParaRPr lang="en-US" sz="2000" dirty="0">
              <a:effectLst/>
              <a:latin typeface="Aptos" panose="020B0004020202020204" pitchFamily="34" charset="0"/>
              <a:ea typeface="Aptos" panose="020B0004020202020204" pitchFamily="34" charset="0"/>
              <a:cs typeface="Aptos" panose="020B0004020202020204" pitchFamily="34" charset="0"/>
            </a:endParaRPr>
          </a:p>
          <a:p>
            <a:pPr marL="0" marR="0">
              <a:buNone/>
            </a:pPr>
            <a:endParaRPr lang="en-US" sz="2000" dirty="0">
              <a:effectLst/>
              <a:latin typeface="Aptos" panose="020B0004020202020204" pitchFamily="34" charset="0"/>
              <a:ea typeface="Aptos" panose="020B0004020202020204" pitchFamily="34" charset="0"/>
              <a:cs typeface="Aptos" panose="020B0004020202020204" pitchFamily="34" charset="0"/>
            </a:endParaRPr>
          </a:p>
          <a:p>
            <a:pPr marL="0" marR="0">
              <a:buNone/>
            </a:pPr>
            <a:endParaRPr lang="en-US" sz="2800" dirty="0">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Tree>
    <p:extLst>
      <p:ext uri="{BB962C8B-B14F-4D97-AF65-F5344CB8AC3E}">
        <p14:creationId xmlns:p14="http://schemas.microsoft.com/office/powerpoint/2010/main" val="3483522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D20648A9-8A5E-E3D8-CCAE-2B648C2D6D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2290" y="1394288"/>
            <a:ext cx="5299710" cy="546371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B56A090-A6BE-92BD-E47D-A6D2BF3B188F}"/>
              </a:ext>
            </a:extLst>
          </p:cNvPr>
          <p:cNvSpPr txBox="1"/>
          <p:nvPr/>
        </p:nvSpPr>
        <p:spPr>
          <a:xfrm>
            <a:off x="1786076" y="1502009"/>
            <a:ext cx="4309924" cy="707886"/>
          </a:xfrm>
          <a:prstGeom prst="rect">
            <a:avLst/>
          </a:prstGeom>
          <a:noFill/>
        </p:spPr>
        <p:txBody>
          <a:bodyPr wrap="square">
            <a:spAutoFit/>
          </a:bodyPr>
          <a:lstStyle/>
          <a:p>
            <a:r>
              <a:rPr lang="en-US" sz="4000" dirty="0">
                <a:latin typeface="Arial" panose="020B0604020202020204" pitchFamily="34" charset="0"/>
                <a:cs typeface="Arial" panose="020B0604020202020204" pitchFamily="34" charset="0"/>
              </a:rPr>
              <a:t>Key Takeaways</a:t>
            </a:r>
          </a:p>
        </p:txBody>
      </p:sp>
      <p:sp>
        <p:nvSpPr>
          <p:cNvPr id="4" name="TextBox 3">
            <a:extLst>
              <a:ext uri="{FF2B5EF4-FFF2-40B4-BE49-F238E27FC236}">
                <a16:creationId xmlns:a16="http://schemas.microsoft.com/office/drawing/2014/main" id="{71F567CD-802C-105C-6F23-91B392268B7C}"/>
              </a:ext>
            </a:extLst>
          </p:cNvPr>
          <p:cNvSpPr txBox="1"/>
          <p:nvPr/>
        </p:nvSpPr>
        <p:spPr>
          <a:xfrm>
            <a:off x="0" y="2464150"/>
            <a:ext cx="7165086" cy="3416320"/>
          </a:xfrm>
          <a:prstGeom prst="rect">
            <a:avLst/>
          </a:prstGeom>
          <a:noFill/>
        </p:spPr>
        <p:txBody>
          <a:bodyPr wrap="square" lIns="91440" tIns="45720" rIns="91440" bIns="45720" anchor="t">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Indirect Measures are the best way to determine the overall success of a school’s mission.</a:t>
            </a:r>
          </a:p>
          <a:p>
            <a:pPr marR="0" lvl="0" algn="l" defTabSz="914400" rtl="0" eaLnBrk="1" fontAlgn="auto" latinLnBrk="0" hangingPunct="1">
              <a:lnSpc>
                <a:spcPct val="100000"/>
              </a:lnSpc>
              <a:spcBef>
                <a:spcPts val="0"/>
              </a:spcBef>
              <a:spcAft>
                <a:spcPts val="0"/>
              </a:spcAft>
              <a:buClr>
                <a:srgbClr val="000000"/>
              </a:buClr>
              <a:buSzTx/>
              <a:tabLst/>
              <a:defRPr/>
            </a:pPr>
            <a:endParaRPr kumimoji="0" lang="en-US" sz="2400" b="0" i="0" u="none" strike="noStrike" kern="0" cap="none" spc="0" normalizeH="0" baseline="0" noProof="0" dirty="0">
              <a:ln>
                <a:noFill/>
              </a:ln>
              <a:solidFill>
                <a:srgbClr val="000000"/>
              </a:solidFill>
              <a:effectLst/>
              <a:uLnTx/>
              <a:uFillTx/>
              <a:latin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AI can be used to improve learning outcomes for students, as well as programs.</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2400" b="0" i="0" u="none" strike="noStrike" kern="0" cap="none" spc="0" normalizeH="0" baseline="0" noProof="0" dirty="0">
              <a:ln>
                <a:noFill/>
              </a:ln>
              <a:solidFill>
                <a:srgbClr val="000000"/>
              </a:solidFill>
              <a:effectLst/>
              <a:uLnTx/>
              <a:uFillTx/>
              <a:latin typeface="Arial"/>
              <a:cs typeface="Arial"/>
              <a:sym typeface="Arial"/>
            </a:endParaRPr>
          </a:p>
          <a:p>
            <a:pPr marL="285750" indent="-285750">
              <a:buClr>
                <a:srgbClr val="000000"/>
              </a:buClr>
              <a:buFont typeface="Arial" panose="020B0604020202020204" pitchFamily="34" charset="0"/>
              <a:buChar char="•"/>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Societal Impact is a critical component of</a:t>
            </a:r>
            <a:r>
              <a:rPr lang="en-US" sz="2400" kern="0" dirty="0">
                <a:solidFill>
                  <a:srgbClr val="000000"/>
                </a:solidFill>
                <a:latin typeface="Arial"/>
                <a:cs typeface="Arial"/>
                <a:sym typeface="Arial"/>
              </a:rPr>
              <a:t> </a:t>
            </a:r>
            <a:r>
              <a:rPr kumimoji="0" lang="en-US" sz="2400" b="0" i="0" u="none" strike="noStrike" kern="0" cap="none" spc="0" normalizeH="0" baseline="0" noProof="0" dirty="0">
                <a:ln>
                  <a:noFill/>
                </a:ln>
                <a:solidFill>
                  <a:srgbClr val="000000"/>
                </a:solidFill>
                <a:effectLst/>
                <a:uLnTx/>
                <a:uFillTx/>
                <a:latin typeface="Arial"/>
                <a:cs typeface="Arial"/>
                <a:sym typeface="Arial"/>
              </a:rPr>
              <a:t> assessment</a:t>
            </a:r>
            <a:r>
              <a:rPr lang="en-US" sz="2400" kern="0" dirty="0">
                <a:solidFill>
                  <a:srgbClr val="000000"/>
                </a:solidFill>
                <a:latin typeface="Arial"/>
                <a:cs typeface="Arial"/>
                <a:sym typeface="Arial"/>
              </a:rPr>
              <a:t>; schools</a:t>
            </a:r>
            <a:r>
              <a:rPr kumimoji="0" lang="en-US" sz="2400" b="0" i="0" u="none" strike="noStrike" kern="0" cap="none" spc="0" normalizeH="0" baseline="0" noProof="0" dirty="0">
                <a:ln>
                  <a:noFill/>
                </a:ln>
                <a:solidFill>
                  <a:srgbClr val="000000"/>
                </a:solidFill>
                <a:effectLst/>
                <a:uLnTx/>
                <a:uFillTx/>
                <a:latin typeface="Arial"/>
                <a:cs typeface="Arial"/>
                <a:sym typeface="Arial"/>
              </a:rPr>
              <a:t> </a:t>
            </a:r>
            <a:r>
              <a:rPr lang="en-US" sz="2400" kern="0" dirty="0">
                <a:solidFill>
                  <a:srgbClr val="000000"/>
                </a:solidFill>
                <a:latin typeface="Arial"/>
                <a:cs typeface="Arial"/>
                <a:sym typeface="Arial"/>
              </a:rPr>
              <a:t>can</a:t>
            </a:r>
            <a:r>
              <a:rPr kumimoji="0" lang="en-US" sz="2400" b="0" i="0" u="none" strike="noStrike" kern="0" cap="none" spc="0" normalizeH="0" baseline="0" noProof="0" dirty="0">
                <a:ln>
                  <a:noFill/>
                </a:ln>
                <a:solidFill>
                  <a:srgbClr val="000000"/>
                </a:solidFill>
                <a:effectLst/>
                <a:uLnTx/>
                <a:uFillTx/>
                <a:latin typeface="Arial"/>
                <a:cs typeface="Arial"/>
                <a:sym typeface="Arial"/>
              </a:rPr>
              <a:t> use data to tell their story in </a:t>
            </a:r>
            <a:r>
              <a:rPr lang="en-US" sz="2400" kern="0" dirty="0">
                <a:solidFill>
                  <a:srgbClr val="000000"/>
                </a:solidFill>
                <a:latin typeface="Arial"/>
                <a:cs typeface="Arial"/>
                <a:sym typeface="Arial"/>
              </a:rPr>
              <a:t>ways</a:t>
            </a:r>
            <a:r>
              <a:rPr kumimoji="0" lang="en-US" sz="2400" b="0" i="0" u="none" strike="noStrike" kern="0" cap="none" spc="0" normalizeH="0" baseline="0" noProof="0" dirty="0">
                <a:ln>
                  <a:noFill/>
                </a:ln>
                <a:solidFill>
                  <a:srgbClr val="000000"/>
                </a:solidFill>
                <a:effectLst/>
                <a:uLnTx/>
                <a:uFillTx/>
                <a:latin typeface="Arial"/>
                <a:cs typeface="Arial"/>
                <a:sym typeface="Arial"/>
              </a:rPr>
              <a:t> </a:t>
            </a:r>
            <a:r>
              <a:rPr lang="en-US" sz="2400" kern="0" dirty="0">
                <a:solidFill>
                  <a:srgbClr val="000000"/>
                </a:solidFill>
                <a:latin typeface="Arial"/>
                <a:cs typeface="Arial"/>
                <a:sym typeface="Arial"/>
              </a:rPr>
              <a:t>that stakeholders</a:t>
            </a:r>
            <a:r>
              <a:rPr kumimoji="0" lang="en-US" sz="2400" b="0" i="0" u="none" strike="noStrike" kern="0" cap="none" spc="0" normalizeH="0" baseline="0" noProof="0" dirty="0">
                <a:ln>
                  <a:noFill/>
                </a:ln>
                <a:solidFill>
                  <a:srgbClr val="000000"/>
                </a:solidFill>
                <a:effectLst/>
                <a:uLnTx/>
                <a:uFillTx/>
                <a:latin typeface="Arial"/>
                <a:cs typeface="Arial"/>
                <a:sym typeface="Arial"/>
              </a:rPr>
              <a:t> can understand.</a:t>
            </a:r>
          </a:p>
        </p:txBody>
      </p:sp>
    </p:spTree>
    <p:extLst>
      <p:ext uri="{BB962C8B-B14F-4D97-AF65-F5344CB8AC3E}">
        <p14:creationId xmlns:p14="http://schemas.microsoft.com/office/powerpoint/2010/main" val="2300029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776364D-DFFE-9FC3-8B1A-AC6A372A600B}"/>
              </a:ext>
            </a:extLst>
          </p:cNvPr>
          <p:cNvSpPr txBox="1"/>
          <p:nvPr/>
        </p:nvSpPr>
        <p:spPr>
          <a:xfrm>
            <a:off x="3048000" y="1510665"/>
            <a:ext cx="6096000" cy="707886"/>
          </a:xfrm>
          <a:prstGeom prst="rect">
            <a:avLst/>
          </a:prstGeom>
          <a:noFill/>
        </p:spPr>
        <p:txBody>
          <a:bodyPr wrap="square">
            <a:spAutoFit/>
          </a:bodyPr>
          <a:lstStyle/>
          <a:p>
            <a:r>
              <a:rPr lang="en-US" sz="4000" dirty="0">
                <a:latin typeface="Arial" panose="020B0604020202020204" pitchFamily="34" charset="0"/>
                <a:cs typeface="Arial" panose="020B0604020202020204" pitchFamily="34" charset="0"/>
              </a:rPr>
              <a:t>Why Assessment?</a:t>
            </a:r>
          </a:p>
        </p:txBody>
      </p:sp>
      <p:sp>
        <p:nvSpPr>
          <p:cNvPr id="12" name="TextBox 11">
            <a:extLst>
              <a:ext uri="{FF2B5EF4-FFF2-40B4-BE49-F238E27FC236}">
                <a16:creationId xmlns:a16="http://schemas.microsoft.com/office/drawing/2014/main" id="{9E26B741-2AC0-1B18-2CFE-A6D298DB59A2}"/>
              </a:ext>
            </a:extLst>
          </p:cNvPr>
          <p:cNvSpPr txBox="1"/>
          <p:nvPr/>
        </p:nvSpPr>
        <p:spPr>
          <a:xfrm>
            <a:off x="443344" y="2482349"/>
            <a:ext cx="9985992" cy="2708434"/>
          </a:xfrm>
          <a:prstGeom prst="rect">
            <a:avLst/>
          </a:prstGeom>
          <a:noFill/>
        </p:spPr>
        <p:txBody>
          <a:bodyPr wrap="square">
            <a:sp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Accreditation leads to assessment​.</a:t>
            </a:r>
          </a:p>
          <a:p>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Accreditation serves as both a quality assurance and accountability mechanism for our learning institutions.</a:t>
            </a:r>
            <a:r>
              <a:rPr lang="en-US" sz="16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Creates a living document where evidence is collected, and changes can be documented. </a:t>
            </a:r>
            <a:r>
              <a:rPr kumimoji="0" lang="en-US" sz="2600" b="1" i="0" u="none" strike="noStrike" kern="1200" cap="none" spc="0" normalizeH="0" baseline="30000" noProof="0" dirty="0">
                <a:ln>
                  <a:noFill/>
                </a:ln>
                <a:solidFill>
                  <a:prstClr val="black">
                    <a:lumMod val="65000"/>
                    <a:lumOff val="35000"/>
                  </a:prstClr>
                </a:solidFill>
                <a:effectLst/>
                <a:uLnTx/>
                <a:uFillTx/>
                <a:latin typeface="Arial"/>
                <a:ea typeface="Open Sans" panose="020B0606030504020204" pitchFamily="34" charset="0"/>
                <a:cs typeface="Open Sans" panose="020B0606030504020204" pitchFamily="34" charset="0"/>
                <a:sym typeface="Arial"/>
              </a:rPr>
              <a:t>1</a:t>
            </a:r>
            <a:endParaRPr lang="en-US" sz="2400" b="1"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C75AFDD2-616F-AD3F-6B76-1088F4554ABD}"/>
              </a:ext>
            </a:extLst>
          </p:cNvPr>
          <p:cNvSpPr txBox="1"/>
          <p:nvPr/>
        </p:nvSpPr>
        <p:spPr>
          <a:xfrm>
            <a:off x="4937631" y="5621197"/>
            <a:ext cx="6948857" cy="646331"/>
          </a:xfrm>
          <a:prstGeom prst="rect">
            <a:avLst/>
          </a:prstGeom>
          <a:noFill/>
        </p:spPr>
        <p:txBody>
          <a:bodyPr wrap="square" rtlCol="0">
            <a:spAutoFit/>
          </a:bodyPr>
          <a:lstStyle/>
          <a:p>
            <a:pPr algn="l" rtl="0" fontAlgn="base"/>
            <a:r>
              <a:rPr lang="en-US" sz="1200" b="1" i="0" u="none" strike="noStrike" baseline="30000" dirty="0">
                <a:solidFill>
                  <a:srgbClr val="382F2C"/>
                </a:solidFill>
                <a:effectLst/>
                <a:latin typeface="Arial" panose="020B0604020202020204" pitchFamily="34" charset="0"/>
              </a:rPr>
              <a:t>1</a:t>
            </a:r>
            <a:r>
              <a:rPr lang="en-US" sz="1200" b="1" i="0" u="none" strike="noStrike" dirty="0">
                <a:solidFill>
                  <a:srgbClr val="382F2C"/>
                </a:solidFill>
                <a:effectLst/>
                <a:latin typeface="Arial" panose="020B0604020202020204" pitchFamily="34" charset="0"/>
              </a:rPr>
              <a:t> </a:t>
            </a:r>
            <a:r>
              <a:rPr lang="en-US" sz="1200" b="0" i="0" u="none" strike="noStrike" dirty="0">
                <a:solidFill>
                  <a:srgbClr val="382F2C"/>
                </a:solidFill>
                <a:effectLst/>
                <a:latin typeface="Arial" panose="020B0604020202020204" pitchFamily="34" charset="0"/>
              </a:rPr>
              <a:t>Blaine T. </a:t>
            </a:r>
            <a:r>
              <a:rPr lang="en-US" sz="1200" b="0" i="0" u="none" strike="noStrike" dirty="0" err="1">
                <a:solidFill>
                  <a:srgbClr val="382F2C"/>
                </a:solidFill>
                <a:effectLst/>
                <a:latin typeface="Arial" panose="020B0604020202020204" pitchFamily="34" charset="0"/>
              </a:rPr>
              <a:t>Garfolo</a:t>
            </a:r>
            <a:r>
              <a:rPr lang="en-US" sz="1200" b="0" i="0" u="none" strike="noStrike" dirty="0">
                <a:solidFill>
                  <a:srgbClr val="382F2C"/>
                </a:solidFill>
                <a:effectLst/>
                <a:latin typeface="Arial" panose="020B0604020202020204" pitchFamily="34" charset="0"/>
              </a:rPr>
              <a:t>, Northwestern Polytechnic University, United States and Barbara L’Huillier, Prince Mohammad Bin Fahd University, Saudi Arabia</a:t>
            </a:r>
            <a:r>
              <a:rPr lang="en-US" sz="1200" b="0" i="0" dirty="0">
                <a:solidFill>
                  <a:srgbClr val="382F2C"/>
                </a:solidFill>
                <a:effectLst/>
                <a:latin typeface="Arial" panose="020B0604020202020204" pitchFamily="34" charset="0"/>
              </a:rPr>
              <a:t>​</a:t>
            </a:r>
            <a:r>
              <a:rPr lang="en-US" sz="1200" dirty="0">
                <a:solidFill>
                  <a:srgbClr val="382F2C"/>
                </a:solidFill>
                <a:latin typeface="Segoe UI" panose="020B0502040204020203" pitchFamily="34" charset="0"/>
              </a:rPr>
              <a:t> </a:t>
            </a:r>
            <a:r>
              <a:rPr lang="en-US" sz="1200" b="0" i="0" u="none" strike="noStrike" dirty="0">
                <a:solidFill>
                  <a:srgbClr val="382F2C"/>
                </a:solidFill>
                <a:effectLst/>
                <a:latin typeface="Arial" panose="020B0604020202020204" pitchFamily="34" charset="0"/>
              </a:rPr>
              <a:t>Demystifying Assessment: The Road To Accreditation</a:t>
            </a:r>
            <a:r>
              <a:rPr lang="en-US" sz="1200" b="0" i="0" dirty="0">
                <a:solidFill>
                  <a:srgbClr val="382F2C"/>
                </a:solidFill>
                <a:effectLst/>
                <a:latin typeface="Arial" panose="020B0604020202020204" pitchFamily="34" charset="0"/>
              </a:rPr>
              <a:t>​</a:t>
            </a:r>
            <a:r>
              <a:rPr lang="en-US" sz="1200" dirty="0">
                <a:solidFill>
                  <a:srgbClr val="382F2C"/>
                </a:solidFill>
                <a:latin typeface="Segoe UI" panose="020B0502040204020203" pitchFamily="34" charset="0"/>
              </a:rPr>
              <a:t> </a:t>
            </a:r>
            <a:r>
              <a:rPr lang="en-US" sz="1200" b="0" i="0" u="none" strike="noStrike" dirty="0">
                <a:solidFill>
                  <a:srgbClr val="382F2C"/>
                </a:solidFill>
                <a:effectLst/>
                <a:latin typeface="Arial" panose="020B0604020202020204" pitchFamily="34" charset="0"/>
              </a:rPr>
              <a:t>Journal of College Teaching &amp; Learning – Third Quarter 2015</a:t>
            </a:r>
            <a:endParaRPr lang="en-US" sz="1200" b="0" i="0" dirty="0">
              <a:solidFill>
                <a:srgbClr val="382F2C"/>
              </a:solidFill>
              <a:effectLst/>
              <a:latin typeface="Segoe UI" panose="020B0502040204020203" pitchFamily="34" charset="0"/>
            </a:endParaRPr>
          </a:p>
        </p:txBody>
      </p:sp>
    </p:spTree>
    <p:extLst>
      <p:ext uri="{BB962C8B-B14F-4D97-AF65-F5344CB8AC3E}">
        <p14:creationId xmlns:p14="http://schemas.microsoft.com/office/powerpoint/2010/main" val="4189485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262A6-F903-2A83-FDA7-2E0EB807F27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D6F3E4-3F77-DD3E-BFC2-B64C7FF4BCF5}"/>
              </a:ext>
            </a:extLst>
          </p:cNvPr>
          <p:cNvSpPr>
            <a:spLocks noGrp="1"/>
          </p:cNvSpPr>
          <p:nvPr>
            <p:ph idx="1"/>
          </p:nvPr>
        </p:nvSpPr>
        <p:spPr>
          <a:xfrm>
            <a:off x="511833" y="2794870"/>
            <a:ext cx="11575334" cy="5102442"/>
          </a:xfrm>
        </p:spPr>
        <p:txBody>
          <a:bodyPr vert="horz" lIns="0" tIns="0" rIns="0" bIns="0" rtlCol="0" anchor="t">
            <a:noAutofit/>
          </a:bodyPr>
          <a:lstStyle/>
          <a:p>
            <a:pPr>
              <a:spcBef>
                <a:spcPts val="0"/>
              </a:spcBef>
            </a:pPr>
            <a:r>
              <a:rPr lang="en-US" sz="2800" kern="100" dirty="0">
                <a:ea typeface="Aptos" panose="020B0004020202020204" pitchFamily="34" charset="0"/>
                <a:cs typeface="Times New Roman"/>
              </a:rPr>
              <a:t> </a:t>
            </a:r>
            <a:r>
              <a:rPr lang="en-US" sz="2800" kern="100" dirty="0">
                <a:effectLst/>
                <a:latin typeface="Arial" panose="020B0604020202020204" pitchFamily="34" charset="0"/>
                <a:ea typeface="Aptos" panose="020B0004020202020204" pitchFamily="34" charset="0"/>
                <a:cs typeface="Arial" panose="020B0604020202020204" pitchFamily="34" charset="0"/>
              </a:rPr>
              <a:t>Almost 10,000 students (BS, MS, MBA, PhD, Cert. EXEC ED).</a:t>
            </a:r>
            <a:endParaRPr lang="en-US" dirty="0">
              <a:latin typeface="Arial" panose="020B0604020202020204" pitchFamily="34" charset="0"/>
              <a:cs typeface="Arial" panose="020B0604020202020204" pitchFamily="34" charset="0"/>
            </a:endParaRPr>
          </a:p>
          <a:p>
            <a:pPr>
              <a:spcBef>
                <a:spcPts val="0"/>
              </a:spcBef>
            </a:pPr>
            <a:endParaRPr lang="en-US" sz="2800" kern="100" dirty="0">
              <a:effectLst/>
              <a:latin typeface="Arial" panose="020B0604020202020204" pitchFamily="34" charset="0"/>
              <a:ea typeface="Aptos" panose="020B0004020202020204" pitchFamily="34" charset="0"/>
              <a:cs typeface="Arial" panose="020B0604020202020204" pitchFamily="34" charset="0"/>
            </a:endParaRPr>
          </a:p>
          <a:p>
            <a:pPr>
              <a:spcBef>
                <a:spcPts val="0"/>
              </a:spcBef>
            </a:pPr>
            <a:r>
              <a:rPr lang="en-US" sz="2800" kern="100">
                <a:effectLst/>
                <a:latin typeface="Arial" panose="020B0604020202020204" pitchFamily="34" charset="0"/>
                <a:ea typeface="Aptos" panose="020B0004020202020204" pitchFamily="34" charset="0"/>
                <a:cs typeface="Arial" panose="020B0604020202020204" pitchFamily="34" charset="0"/>
              </a:rPr>
              <a:t> </a:t>
            </a:r>
            <a:r>
              <a:rPr lang="en-US" kern="100">
                <a:latin typeface="Arial" panose="020B0604020202020204" pitchFamily="34" charset="0"/>
                <a:ea typeface="Aptos" panose="020B0004020202020204" pitchFamily="34" charset="0"/>
                <a:cs typeface="Arial" panose="020B0604020202020204" pitchFamily="34" charset="0"/>
              </a:rPr>
              <a:t>210</a:t>
            </a:r>
            <a:r>
              <a:rPr lang="en-US" sz="2800" kern="100">
                <a:effectLst/>
                <a:latin typeface="Arial" panose="020B0604020202020204" pitchFamily="34" charset="0"/>
                <a:ea typeface="Aptos" panose="020B0004020202020204" pitchFamily="34" charset="0"/>
                <a:cs typeface="Arial" panose="020B0604020202020204" pitchFamily="34" charset="0"/>
              </a:rPr>
              <a:t> </a:t>
            </a:r>
            <a:r>
              <a:rPr lang="en-US" sz="2800" kern="100" dirty="0">
                <a:effectLst/>
                <a:latin typeface="Arial" panose="020B0604020202020204" pitchFamily="34" charset="0"/>
                <a:ea typeface="Aptos" panose="020B0004020202020204" pitchFamily="34" charset="0"/>
                <a:cs typeface="Arial" panose="020B0604020202020204" pitchFamily="34" charset="0"/>
              </a:rPr>
              <a:t>assessed courses </a:t>
            </a:r>
            <a:r>
              <a:rPr lang="en-US" sz="2800" kern="100">
                <a:effectLst/>
                <a:latin typeface="Arial" panose="020B0604020202020204" pitchFamily="34" charset="0"/>
                <a:ea typeface="Aptos" panose="020B0004020202020204" pitchFamily="34" charset="0"/>
                <a:cs typeface="Arial" panose="020B0604020202020204" pitchFamily="34" charset="0"/>
              </a:rPr>
              <a:t>across </a:t>
            </a:r>
            <a:r>
              <a:rPr lang="en-US" kern="100">
                <a:latin typeface="Arial" panose="020B0604020202020204" pitchFamily="34" charset="0"/>
                <a:ea typeface="Aptos" panose="020B0004020202020204" pitchFamily="34" charset="0"/>
                <a:cs typeface="Arial" panose="020B0604020202020204" pitchFamily="34" charset="0"/>
              </a:rPr>
              <a:t>82</a:t>
            </a:r>
            <a:r>
              <a:rPr lang="en-US" sz="2800" kern="100">
                <a:effectLst/>
                <a:latin typeface="Arial" panose="020B0604020202020204" pitchFamily="34" charset="0"/>
                <a:ea typeface="Aptos" panose="020B0004020202020204" pitchFamily="34" charset="0"/>
                <a:cs typeface="Arial" panose="020B0604020202020204" pitchFamily="34" charset="0"/>
              </a:rPr>
              <a:t>-degree </a:t>
            </a:r>
            <a:r>
              <a:rPr lang="en-US" sz="2800" kern="100" dirty="0">
                <a:effectLst/>
                <a:latin typeface="Arial" panose="020B0604020202020204" pitchFamily="34" charset="0"/>
                <a:ea typeface="Aptos" panose="020B0004020202020204" pitchFamily="34" charset="0"/>
                <a:cs typeface="Arial" panose="020B0604020202020204" pitchFamily="34" charset="0"/>
              </a:rPr>
              <a:t>programs; </a:t>
            </a:r>
            <a:r>
              <a:rPr lang="en-US" sz="2800" kern="100">
                <a:effectLst/>
                <a:latin typeface="Arial" panose="020B0604020202020204" pitchFamily="34" charset="0"/>
                <a:ea typeface="Aptos" panose="020B0004020202020204" pitchFamily="34" charset="0"/>
                <a:cs typeface="Arial" panose="020B0604020202020204" pitchFamily="34" charset="0"/>
              </a:rPr>
              <a:t>approximately 85 </a:t>
            </a:r>
            <a:r>
              <a:rPr lang="en-US" sz="2800" kern="100" dirty="0">
                <a:effectLst/>
                <a:latin typeface="Arial" panose="020B0604020202020204" pitchFamily="34" charset="0"/>
                <a:ea typeface="Aptos" panose="020B0004020202020204" pitchFamily="34" charset="0"/>
                <a:cs typeface="Arial" panose="020B0604020202020204" pitchFamily="34" charset="0"/>
              </a:rPr>
              <a:t>different coordinators.</a:t>
            </a:r>
          </a:p>
          <a:p>
            <a:pPr>
              <a:spcBef>
                <a:spcPts val="0"/>
              </a:spcBef>
            </a:pPr>
            <a:endParaRPr lang="en-US" sz="2800" kern="100" dirty="0">
              <a:latin typeface="Arial" panose="020B0604020202020204" pitchFamily="34" charset="0"/>
              <a:ea typeface="Aptos" panose="020B0004020202020204" pitchFamily="34" charset="0"/>
              <a:cs typeface="Arial" panose="020B0604020202020204" pitchFamily="34" charset="0"/>
            </a:endParaRPr>
          </a:p>
          <a:p>
            <a:pPr>
              <a:spcBef>
                <a:spcPts val="0"/>
              </a:spcBef>
            </a:pPr>
            <a:r>
              <a:rPr lang="en-US" sz="2800" kern="100" dirty="0">
                <a:latin typeface="Arial" panose="020B0604020202020204" pitchFamily="34" charset="0"/>
                <a:ea typeface="Aptos" panose="020B0004020202020204" pitchFamily="34" charset="0"/>
                <a:cs typeface="Arial" panose="020B0604020202020204" pitchFamily="34" charset="0"/>
              </a:rPr>
              <a:t> </a:t>
            </a:r>
            <a:r>
              <a:rPr lang="en-US" sz="2800" kern="100" dirty="0">
                <a:effectLst/>
                <a:latin typeface="Arial" panose="020B0604020202020204" pitchFamily="34" charset="0"/>
                <a:ea typeface="Aptos" panose="020B0004020202020204" pitchFamily="34" charset="0"/>
                <a:cs typeface="Arial" panose="020B0604020202020204" pitchFamily="34" charset="0"/>
              </a:rPr>
              <a:t>Some UGRD classes have 20+ sections.</a:t>
            </a:r>
            <a:endParaRPr lang="en-US" sz="2800" kern="100" dirty="0">
              <a:latin typeface="Arial" panose="020B0604020202020204" pitchFamily="34" charset="0"/>
              <a:ea typeface="Aptos" panose="020B0004020202020204" pitchFamily="34" charset="0"/>
              <a:cs typeface="Arial" panose="020B0604020202020204" pitchFamily="34" charset="0"/>
            </a:endParaRPr>
          </a:p>
          <a:p>
            <a:pPr marL="0" indent="0">
              <a:spcBef>
                <a:spcPts val="0"/>
              </a:spcBef>
              <a:buNone/>
            </a:pPr>
            <a:endParaRPr lang="en-US" sz="2800" kern="100" dirty="0">
              <a:latin typeface="Arial" panose="020B0604020202020204" pitchFamily="34" charset="0"/>
              <a:ea typeface="Aptos" panose="020B0004020202020204" pitchFamily="34" charset="0"/>
              <a:cs typeface="Arial" panose="020B0604020202020204" pitchFamily="34" charset="0"/>
            </a:endParaRPr>
          </a:p>
          <a:p>
            <a:pPr>
              <a:spcBef>
                <a:spcPts val="0"/>
              </a:spcBef>
            </a:pPr>
            <a:r>
              <a:rPr lang="en-US" sz="2800" kern="100" dirty="0">
                <a:effectLst/>
                <a:latin typeface="Arial" panose="020B0604020202020204" pitchFamily="34" charset="0"/>
                <a:ea typeface="Aptos" panose="020B0004020202020204" pitchFamily="34" charset="0"/>
                <a:cs typeface="Arial" panose="020B0604020202020204" pitchFamily="34" charset="0"/>
              </a:rPr>
              <a:t> Courses taught in four different modalities (synchronous, online    synchronous, asynchronous online, hybrid).</a:t>
            </a:r>
          </a:p>
          <a:p>
            <a:pPr marL="0" indent="0">
              <a:spcBef>
                <a:spcPts val="0"/>
              </a:spcBef>
              <a:buNone/>
            </a:pPr>
            <a:endParaRPr lang="en-US" sz="2800" kern="100" dirty="0">
              <a:ea typeface="Aptos" panose="020B0004020202020204" pitchFamily="34" charset="0"/>
              <a:cs typeface="Times New Roman" panose="02020603050405020304" pitchFamily="18" charset="0"/>
            </a:endParaRPr>
          </a:p>
          <a:p>
            <a:pPr marL="914400" lvl="2" indent="0">
              <a:buNone/>
            </a:pPr>
            <a:endParaRPr lang="en-US" sz="2400" dirty="0"/>
          </a:p>
        </p:txBody>
      </p:sp>
      <p:sp>
        <p:nvSpPr>
          <p:cNvPr id="2" name="Title 1">
            <a:extLst>
              <a:ext uri="{FF2B5EF4-FFF2-40B4-BE49-F238E27FC236}">
                <a16:creationId xmlns:a16="http://schemas.microsoft.com/office/drawing/2014/main" id="{140BDD21-B080-38D2-DF88-8017D30C681C}"/>
              </a:ext>
            </a:extLst>
          </p:cNvPr>
          <p:cNvSpPr>
            <a:spLocks noGrp="1"/>
          </p:cNvSpPr>
          <p:nvPr>
            <p:ph type="title"/>
          </p:nvPr>
        </p:nvSpPr>
        <p:spPr>
          <a:xfrm>
            <a:off x="2891286" y="1613080"/>
            <a:ext cx="6206706" cy="1325563"/>
          </a:xfrm>
        </p:spPr>
        <p:txBody>
          <a:bodyPr/>
          <a:lstStyle/>
          <a:p>
            <a:r>
              <a:rPr lang="en-US" sz="4000" dirty="0">
                <a:latin typeface="Arial" panose="020B0604020202020204" pitchFamily="34" charset="0"/>
                <a:cs typeface="Arial" panose="020B0604020202020204" pitchFamily="34" charset="0"/>
              </a:rPr>
              <a:t>Jindal School Breakdown</a:t>
            </a:r>
          </a:p>
        </p:txBody>
      </p:sp>
    </p:spTree>
    <p:extLst>
      <p:ext uri="{BB962C8B-B14F-4D97-AF65-F5344CB8AC3E}">
        <p14:creationId xmlns:p14="http://schemas.microsoft.com/office/powerpoint/2010/main" val="2472977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a:extLst>
            <a:ext uri="{FF2B5EF4-FFF2-40B4-BE49-F238E27FC236}">
              <a16:creationId xmlns:a16="http://schemas.microsoft.com/office/drawing/2014/main" id="{3253C219-7D0F-7977-E4CB-9E382253AC6E}"/>
            </a:ext>
          </a:extLst>
        </p:cNvPr>
        <p:cNvGrpSpPr/>
        <p:nvPr/>
      </p:nvGrpSpPr>
      <p:grpSpPr>
        <a:xfrm>
          <a:off x="0" y="0"/>
          <a:ext cx="0" cy="0"/>
          <a:chOff x="0" y="0"/>
          <a:chExt cx="0" cy="0"/>
        </a:xfrm>
      </p:grpSpPr>
      <p:sp>
        <p:nvSpPr>
          <p:cNvPr id="122" name="Google Shape;122;p5">
            <a:extLst>
              <a:ext uri="{FF2B5EF4-FFF2-40B4-BE49-F238E27FC236}">
                <a16:creationId xmlns:a16="http://schemas.microsoft.com/office/drawing/2014/main" id="{D823634C-6E78-2FEA-2859-DBFB76BC0A32}"/>
              </a:ext>
            </a:extLst>
          </p:cNvPr>
          <p:cNvSpPr txBox="1"/>
          <p:nvPr/>
        </p:nvSpPr>
        <p:spPr>
          <a:xfrm>
            <a:off x="467032" y="2508906"/>
            <a:ext cx="10972800" cy="3528204"/>
          </a:xfrm>
          <a:prstGeom prst="rect">
            <a:avLst/>
          </a:prstGeom>
          <a:noFill/>
          <a:ln>
            <a:noFill/>
          </a:ln>
        </p:spPr>
        <p:txBody>
          <a:bodyPr spcFirstLastPara="1" wrap="square" lIns="121900" tIns="60933" rIns="121900" bIns="60933" anchor="t" anchorCtr="0">
            <a:normAutofit fontScale="92500" lnSpcReduction="20000"/>
          </a:bodyPr>
          <a:lstStyle/>
          <a:p>
            <a:pPr marL="457189" indent="-457189" defTabSz="1219170" fontAlgn="base">
              <a:buFont typeface="Arial" panose="020B0604020202020204" pitchFamily="34" charset="0"/>
              <a:buChar char="•"/>
              <a:defRPr/>
            </a:pPr>
            <a:r>
              <a:rPr lang="en-US" sz="3200" dirty="0">
                <a:latin typeface="Arial" panose="020B0604020202020204" pitchFamily="34" charset="0"/>
                <a:cs typeface="Arial" panose="020B0604020202020204" pitchFamily="34" charset="0"/>
              </a:rPr>
              <a:t>Advisory Boards ​</a:t>
            </a:r>
          </a:p>
          <a:p>
            <a:pPr marL="457189" indent="-457189" defTabSz="1219170" fontAlgn="base">
              <a:buFont typeface="Arial" panose="020B0604020202020204" pitchFamily="34" charset="0"/>
              <a:buChar char="•"/>
              <a:defRPr/>
            </a:pPr>
            <a:endParaRPr lang="en-US" sz="3200" dirty="0">
              <a:latin typeface="Arial" panose="020B0604020202020204" pitchFamily="34" charset="0"/>
              <a:cs typeface="Arial" panose="020B0604020202020204" pitchFamily="34" charset="0"/>
            </a:endParaRPr>
          </a:p>
          <a:p>
            <a:pPr marL="457189" indent="-457189" defTabSz="1219170" fontAlgn="base">
              <a:buFont typeface="Arial" panose="020B0604020202020204" pitchFamily="34" charset="0"/>
              <a:buChar char="•"/>
              <a:defRPr/>
            </a:pPr>
            <a:r>
              <a:rPr lang="en-US" sz="3200" dirty="0">
                <a:latin typeface="Arial" panose="020B0604020202020204" pitchFamily="34" charset="0"/>
                <a:cs typeface="Arial" panose="020B0604020202020204" pitchFamily="34" charset="0"/>
              </a:rPr>
              <a:t>Alumni/Exit Surveys​</a:t>
            </a:r>
          </a:p>
          <a:p>
            <a:pPr marL="457189" indent="-457189" defTabSz="1219170" fontAlgn="base">
              <a:buFont typeface="Arial" panose="020B0604020202020204" pitchFamily="34" charset="0"/>
              <a:buChar char="•"/>
              <a:defRPr/>
            </a:pPr>
            <a:endParaRPr lang="en-US" sz="3200" dirty="0">
              <a:latin typeface="Arial" panose="020B0604020202020204" pitchFamily="34" charset="0"/>
              <a:cs typeface="Arial" panose="020B0604020202020204" pitchFamily="34" charset="0"/>
            </a:endParaRPr>
          </a:p>
          <a:p>
            <a:pPr marL="457189" indent="-457189" defTabSz="1219170" fontAlgn="base">
              <a:buFont typeface="Arial" panose="020B0604020202020204" pitchFamily="34" charset="0"/>
              <a:buChar char="•"/>
              <a:defRPr/>
            </a:pPr>
            <a:r>
              <a:rPr lang="en-US" sz="3200" dirty="0">
                <a:latin typeface="Arial" panose="020B0604020202020204" pitchFamily="34" charset="0"/>
                <a:cs typeface="Arial" panose="020B0604020202020204" pitchFamily="34" charset="0"/>
              </a:rPr>
              <a:t>Career Fair Evaluations</a:t>
            </a:r>
          </a:p>
          <a:p>
            <a:pPr defTabSz="1219170" fontAlgn="base">
              <a:defRPr/>
            </a:pPr>
            <a:r>
              <a:rPr lang="en-US" sz="3200" dirty="0">
                <a:latin typeface="Arial" panose="020B0604020202020204" pitchFamily="34" charset="0"/>
                <a:cs typeface="Arial" panose="020B0604020202020204" pitchFamily="34" charset="0"/>
              </a:rPr>
              <a:t> ​</a:t>
            </a:r>
          </a:p>
          <a:p>
            <a:pPr marL="457189" indent="-457189" defTabSz="1219170" fontAlgn="base">
              <a:buFont typeface="Arial" panose="020B0604020202020204" pitchFamily="34" charset="0"/>
              <a:buChar char="•"/>
              <a:defRPr/>
            </a:pPr>
            <a:r>
              <a:rPr lang="en-US" sz="3200" dirty="0">
                <a:latin typeface="Arial" panose="020B0604020202020204" pitchFamily="34" charset="0"/>
                <a:cs typeface="Arial" panose="020B0604020202020204" pitchFamily="34" charset="0"/>
              </a:rPr>
              <a:t>Competitions/Cases​</a:t>
            </a:r>
          </a:p>
          <a:p>
            <a:pPr marL="457189" indent="-457189" defTabSz="1219170" fontAlgn="base">
              <a:buFont typeface="Arial" panose="020B0604020202020204" pitchFamily="34" charset="0"/>
              <a:buChar char="•"/>
              <a:defRPr/>
            </a:pPr>
            <a:endParaRPr lang="en-US" sz="3200" dirty="0">
              <a:latin typeface="Arial" panose="020B0604020202020204" pitchFamily="34" charset="0"/>
              <a:cs typeface="Arial" panose="020B0604020202020204" pitchFamily="34" charset="0"/>
            </a:endParaRPr>
          </a:p>
          <a:p>
            <a:pPr marL="457189" indent="-457189" defTabSz="1219170" fontAlgn="base">
              <a:buFont typeface="Arial" panose="020B0604020202020204" pitchFamily="34" charset="0"/>
              <a:buChar char="•"/>
              <a:defRPr/>
            </a:pPr>
            <a:r>
              <a:rPr lang="en-US" sz="3200" dirty="0">
                <a:latin typeface="Arial" panose="020B0604020202020204" pitchFamily="34" charset="0"/>
                <a:cs typeface="Arial" panose="020B0604020202020204" pitchFamily="34" charset="0"/>
              </a:rPr>
              <a:t>Student Organizations</a:t>
            </a:r>
          </a:p>
          <a:p>
            <a:pPr algn="l" rtl="0" fontAlgn="base"/>
            <a:endParaRPr lang="en-US" sz="3733" dirty="0">
              <a:solidFill>
                <a:schemeClr val="tx1">
                  <a:lumMod val="65000"/>
                  <a:lumOff val="35000"/>
                </a:schemeClr>
              </a:solidFill>
              <a:latin typeface="Arial" panose="020B0604020202020204" pitchFamily="34" charset="0"/>
            </a:endParaRPr>
          </a:p>
        </p:txBody>
      </p:sp>
      <p:sp>
        <p:nvSpPr>
          <p:cNvPr id="3" name="TextBox 2">
            <a:extLst>
              <a:ext uri="{FF2B5EF4-FFF2-40B4-BE49-F238E27FC236}">
                <a16:creationId xmlns:a16="http://schemas.microsoft.com/office/drawing/2014/main" id="{F85EBDFC-8112-0E97-D984-A0DF34B0EA7F}"/>
              </a:ext>
            </a:extLst>
          </p:cNvPr>
          <p:cNvSpPr txBox="1"/>
          <p:nvPr/>
        </p:nvSpPr>
        <p:spPr>
          <a:xfrm>
            <a:off x="1990314" y="1411470"/>
            <a:ext cx="7926237" cy="707886"/>
          </a:xfrm>
          <a:prstGeom prst="rect">
            <a:avLst/>
          </a:prstGeom>
          <a:noFill/>
        </p:spPr>
        <p:txBody>
          <a:bodyPr wrap="square">
            <a:spAutoFit/>
          </a:bodyPr>
          <a:lstStyle/>
          <a:p>
            <a:r>
              <a:rPr lang="en-US" sz="4000" dirty="0">
                <a:latin typeface="Arial" panose="020B0604020202020204" pitchFamily="34" charset="0"/>
                <a:cs typeface="Arial" panose="020B0604020202020204" pitchFamily="34" charset="0"/>
              </a:rPr>
              <a:t>Indirect Measures of One College</a:t>
            </a:r>
          </a:p>
        </p:txBody>
      </p:sp>
    </p:spTree>
    <p:extLst>
      <p:ext uri="{BB962C8B-B14F-4D97-AF65-F5344CB8AC3E}">
        <p14:creationId xmlns:p14="http://schemas.microsoft.com/office/powerpoint/2010/main" val="3884107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a:extLst>
            <a:ext uri="{FF2B5EF4-FFF2-40B4-BE49-F238E27FC236}">
              <a16:creationId xmlns:a16="http://schemas.microsoft.com/office/drawing/2014/main" id="{66DD0666-5AB2-F857-86E0-080135B7090A}"/>
            </a:ext>
          </a:extLst>
        </p:cNvPr>
        <p:cNvGrpSpPr/>
        <p:nvPr/>
      </p:nvGrpSpPr>
      <p:grpSpPr>
        <a:xfrm>
          <a:off x="0" y="0"/>
          <a:ext cx="0" cy="0"/>
          <a:chOff x="0" y="0"/>
          <a:chExt cx="0" cy="0"/>
        </a:xfrm>
      </p:grpSpPr>
      <p:sp>
        <p:nvSpPr>
          <p:cNvPr id="122" name="Google Shape;122;p5">
            <a:extLst>
              <a:ext uri="{FF2B5EF4-FFF2-40B4-BE49-F238E27FC236}">
                <a16:creationId xmlns:a16="http://schemas.microsoft.com/office/drawing/2014/main" id="{36371CC2-F974-7CA1-09E2-4A35B43802DB}"/>
              </a:ext>
            </a:extLst>
          </p:cNvPr>
          <p:cNvSpPr txBox="1"/>
          <p:nvPr/>
        </p:nvSpPr>
        <p:spPr>
          <a:xfrm>
            <a:off x="199614" y="2509716"/>
            <a:ext cx="10972800" cy="3357887"/>
          </a:xfrm>
          <a:prstGeom prst="rect">
            <a:avLst/>
          </a:prstGeom>
          <a:noFill/>
          <a:ln>
            <a:noFill/>
          </a:ln>
        </p:spPr>
        <p:txBody>
          <a:bodyPr spcFirstLastPara="1" wrap="square" lIns="121900" tIns="60933" rIns="121900" bIns="60933" anchor="t" anchorCtr="0">
            <a:normAutofit fontScale="85000" lnSpcReduction="20000"/>
          </a:bodyPr>
          <a:lstStyle/>
          <a:p>
            <a:pPr marL="609585" indent="-609585" fontAlgn="base">
              <a:buFont typeface="Arial" panose="020B0604020202020204" pitchFamily="34" charset="0"/>
              <a:buChar char="•"/>
            </a:pPr>
            <a:r>
              <a:rPr lang="en-US" sz="3733" dirty="0">
                <a:solidFill>
                  <a:schemeClr val="tx1">
                    <a:lumMod val="65000"/>
                    <a:lumOff val="35000"/>
                  </a:schemeClr>
                </a:solidFill>
                <a:latin typeface="Arial" panose="020B0604020202020204" pitchFamily="34" charset="0"/>
              </a:rPr>
              <a:t>Assessing whether a curriculum is accomplishing desired objectives​</a:t>
            </a:r>
          </a:p>
          <a:p>
            <a:pPr fontAlgn="base"/>
            <a:endParaRPr lang="en-US" sz="3733" dirty="0">
              <a:solidFill>
                <a:schemeClr val="tx1">
                  <a:lumMod val="65000"/>
                  <a:lumOff val="35000"/>
                </a:schemeClr>
              </a:solidFill>
              <a:latin typeface="Arial" panose="020B0604020202020204" pitchFamily="34" charset="0"/>
            </a:endParaRPr>
          </a:p>
          <a:p>
            <a:pPr marL="609585" indent="-609585" fontAlgn="base">
              <a:buFont typeface="Arial" panose="020B0604020202020204" pitchFamily="34" charset="0"/>
              <a:buChar char="•"/>
            </a:pPr>
            <a:r>
              <a:rPr lang="en-US" sz="3733" dirty="0">
                <a:solidFill>
                  <a:schemeClr val="tx1">
                    <a:lumMod val="65000"/>
                    <a:lumOff val="35000"/>
                  </a:schemeClr>
                </a:solidFill>
                <a:latin typeface="Arial" panose="020B0604020202020204" pitchFamily="34" charset="0"/>
              </a:rPr>
              <a:t>May have a more comprehensive impact than direct measures​</a:t>
            </a:r>
          </a:p>
          <a:p>
            <a:pPr marL="609585" indent="-609585" fontAlgn="base">
              <a:buFont typeface="Arial" panose="020B0604020202020204" pitchFamily="34" charset="0"/>
              <a:buChar char="•"/>
            </a:pPr>
            <a:endParaRPr lang="en-US" sz="3733" dirty="0">
              <a:solidFill>
                <a:schemeClr val="tx1">
                  <a:lumMod val="65000"/>
                  <a:lumOff val="35000"/>
                </a:schemeClr>
              </a:solidFill>
              <a:latin typeface="Arial" panose="020B0604020202020204" pitchFamily="34" charset="0"/>
            </a:endParaRPr>
          </a:p>
          <a:p>
            <a:pPr marL="609585" indent="-609585" fontAlgn="base">
              <a:buFont typeface="Arial" panose="020B0604020202020204" pitchFamily="34" charset="0"/>
              <a:buChar char="•"/>
            </a:pPr>
            <a:r>
              <a:rPr lang="en-US" sz="3733" dirty="0">
                <a:solidFill>
                  <a:schemeClr val="tx1">
                    <a:lumMod val="65000"/>
                    <a:lumOff val="35000"/>
                  </a:schemeClr>
                </a:solidFill>
                <a:latin typeface="Arial" panose="020B0604020202020204" pitchFamily="34" charset="0"/>
              </a:rPr>
              <a:t>A school’s mission, expected outcomes, and strategies are used in combination to determine measures​.</a:t>
            </a:r>
            <a:r>
              <a:rPr lang="en-US" sz="3733" baseline="30000" dirty="0">
                <a:solidFill>
                  <a:schemeClr val="tx1">
                    <a:lumMod val="65000"/>
                    <a:lumOff val="35000"/>
                  </a:schemeClr>
                </a:solidFill>
                <a:latin typeface="Arial" panose="020B0604020202020204" pitchFamily="34" charset="0"/>
              </a:rPr>
              <a:t>1</a:t>
            </a:r>
          </a:p>
        </p:txBody>
      </p:sp>
      <p:sp>
        <p:nvSpPr>
          <p:cNvPr id="3" name="TextBox 2">
            <a:extLst>
              <a:ext uri="{FF2B5EF4-FFF2-40B4-BE49-F238E27FC236}">
                <a16:creationId xmlns:a16="http://schemas.microsoft.com/office/drawing/2014/main" id="{644042DA-09F7-F6B5-C27A-9E9CE36554FF}"/>
              </a:ext>
            </a:extLst>
          </p:cNvPr>
          <p:cNvSpPr txBox="1"/>
          <p:nvPr/>
        </p:nvSpPr>
        <p:spPr>
          <a:xfrm>
            <a:off x="6228861" y="6049583"/>
            <a:ext cx="5822241" cy="646331"/>
          </a:xfrm>
          <a:prstGeom prst="rect">
            <a:avLst/>
          </a:prstGeom>
          <a:noFill/>
        </p:spPr>
        <p:txBody>
          <a:bodyPr wrap="square">
            <a:spAutoFit/>
          </a:bodyPr>
          <a:lstStyle/>
          <a:p>
            <a:r>
              <a:rPr lang="en-US" baseline="30000"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2020 Interpretive Guidance for AACSB Business Accreditation 2023 Update</a:t>
            </a:r>
          </a:p>
        </p:txBody>
      </p:sp>
      <p:sp>
        <p:nvSpPr>
          <p:cNvPr id="4" name="TextBox 3">
            <a:extLst>
              <a:ext uri="{FF2B5EF4-FFF2-40B4-BE49-F238E27FC236}">
                <a16:creationId xmlns:a16="http://schemas.microsoft.com/office/drawing/2014/main" id="{4721CC2A-E5C4-3CC8-766E-C8DC54EAA127}"/>
              </a:ext>
            </a:extLst>
          </p:cNvPr>
          <p:cNvSpPr txBox="1"/>
          <p:nvPr/>
        </p:nvSpPr>
        <p:spPr>
          <a:xfrm>
            <a:off x="2163433" y="1482690"/>
            <a:ext cx="7865133" cy="707886"/>
          </a:xfrm>
          <a:prstGeom prst="rect">
            <a:avLst/>
          </a:prstGeom>
          <a:noFill/>
        </p:spPr>
        <p:txBody>
          <a:bodyPr wrap="square">
            <a:spAutoFit/>
          </a:bodyPr>
          <a:lstStyle/>
          <a:p>
            <a:r>
              <a:rPr lang="en-US" sz="4000" dirty="0">
                <a:latin typeface="Arial" panose="020B0604020202020204" pitchFamily="34" charset="0"/>
                <a:cs typeface="Arial" panose="020B0604020202020204" pitchFamily="34" charset="0"/>
              </a:rPr>
              <a:t>Purpose of Indirect Measures</a:t>
            </a:r>
          </a:p>
        </p:txBody>
      </p:sp>
    </p:spTree>
    <p:extLst>
      <p:ext uri="{BB962C8B-B14F-4D97-AF65-F5344CB8AC3E}">
        <p14:creationId xmlns:p14="http://schemas.microsoft.com/office/powerpoint/2010/main" val="2262447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a:extLst>
            <a:ext uri="{FF2B5EF4-FFF2-40B4-BE49-F238E27FC236}">
              <a16:creationId xmlns:a16="http://schemas.microsoft.com/office/drawing/2014/main" id="{922C4A5D-2ADD-D5FA-469C-E43BBDE7F580}"/>
            </a:ext>
          </a:extLst>
        </p:cNvPr>
        <p:cNvGrpSpPr/>
        <p:nvPr/>
      </p:nvGrpSpPr>
      <p:grpSpPr>
        <a:xfrm>
          <a:off x="0" y="0"/>
          <a:ext cx="0" cy="0"/>
          <a:chOff x="0" y="0"/>
          <a:chExt cx="0" cy="0"/>
        </a:xfrm>
      </p:grpSpPr>
      <p:sp>
        <p:nvSpPr>
          <p:cNvPr id="101" name="Google Shape;101;p4">
            <a:extLst>
              <a:ext uri="{FF2B5EF4-FFF2-40B4-BE49-F238E27FC236}">
                <a16:creationId xmlns:a16="http://schemas.microsoft.com/office/drawing/2014/main" id="{D7F8357F-3680-981B-6737-D730AC87AC50}"/>
              </a:ext>
            </a:extLst>
          </p:cNvPr>
          <p:cNvSpPr txBox="1"/>
          <p:nvPr/>
        </p:nvSpPr>
        <p:spPr>
          <a:xfrm>
            <a:off x="170271" y="2573975"/>
            <a:ext cx="11646000" cy="4538000"/>
          </a:xfrm>
          <a:prstGeom prst="rect">
            <a:avLst/>
          </a:prstGeom>
          <a:noFill/>
          <a:ln>
            <a:noFill/>
          </a:ln>
        </p:spPr>
        <p:txBody>
          <a:bodyPr spcFirstLastPara="1" wrap="square" lIns="121900" tIns="60933" rIns="121900" bIns="60933" anchor="t" anchorCtr="0">
            <a:noAutofit/>
          </a:bodyPr>
          <a:lstStyle/>
          <a:p>
            <a:pPr marL="457189" indent="-457189" defTabSz="1219170" fontAlgn="base">
              <a:buFont typeface="Arial" panose="020B0604020202020204" pitchFamily="34" charset="0"/>
              <a:buChar char="•"/>
              <a:defRPr/>
            </a:pPr>
            <a:r>
              <a:rPr lang="en-US" sz="2667" dirty="0">
                <a:solidFill>
                  <a:prstClr val="black">
                    <a:lumMod val="65000"/>
                    <a:lumOff val="35000"/>
                  </a:prstClr>
                </a:solidFill>
                <a:latin typeface="Arial" panose="020B0604020202020204" pitchFamily="34" charset="0"/>
                <a:ea typeface="Open Sans" panose="020B0606030504020204" pitchFamily="34" charset="0"/>
                <a:cs typeface="Arial" panose="020B0604020202020204" pitchFamily="34" charset="0"/>
              </a:rPr>
              <a:t>A better understanding of curriculum’s impact on external stakeholders can be illustrated via indirect measures. </a:t>
            </a:r>
          </a:p>
          <a:p>
            <a:pPr marL="457189" indent="-457189" defTabSz="1219170" fontAlgn="base">
              <a:buFont typeface="Arial" panose="020B0604020202020204" pitchFamily="34" charset="0"/>
              <a:buChar char="•"/>
              <a:defRPr/>
            </a:pPr>
            <a:endParaRPr lang="en-US" sz="2667" dirty="0">
              <a:solidFill>
                <a:prstClr val="black">
                  <a:lumMod val="65000"/>
                  <a:lumOff val="35000"/>
                </a:prstClr>
              </a:solidFill>
              <a:latin typeface="Arial" panose="020B0604020202020204" pitchFamily="34" charset="0"/>
              <a:ea typeface="Open Sans" panose="020B0606030504020204" pitchFamily="34" charset="0"/>
              <a:cs typeface="Arial" panose="020B0604020202020204" pitchFamily="34" charset="0"/>
            </a:endParaRPr>
          </a:p>
          <a:p>
            <a:pPr marL="456565" indent="-456565" defTabSz="1219170" fontAlgn="base">
              <a:buFont typeface="Arial" panose="020B0604020202020204" pitchFamily="34" charset="0"/>
              <a:buChar char="•"/>
              <a:defRPr/>
            </a:pPr>
            <a:r>
              <a:rPr lang="en-US" sz="2650" dirty="0">
                <a:solidFill>
                  <a:prstClr val="black">
                    <a:lumMod val="65000"/>
                    <a:lumOff val="35000"/>
                  </a:prstClr>
                </a:solidFill>
                <a:latin typeface="Arial"/>
                <a:ea typeface="Open Sans"/>
                <a:cs typeface="Arial"/>
              </a:rPr>
              <a:t>Indirect measures (i.e., community hours and school outreach) are sustainable, replicable, and promote mindfulness. ​</a:t>
            </a:r>
          </a:p>
          <a:p>
            <a:pPr marL="457189" indent="-457189" defTabSz="1219170" fontAlgn="base">
              <a:buFont typeface="Arial" panose="020B0604020202020204" pitchFamily="34" charset="0"/>
              <a:buChar char="•"/>
              <a:defRPr/>
            </a:pPr>
            <a:endParaRPr lang="en-US" sz="2667" dirty="0">
              <a:solidFill>
                <a:prstClr val="black">
                  <a:lumMod val="65000"/>
                  <a:lumOff val="35000"/>
                </a:prstClr>
              </a:solidFill>
              <a:latin typeface="Arial" panose="020B0604020202020204" pitchFamily="34" charset="0"/>
              <a:ea typeface="Open Sans" panose="020B0606030504020204" pitchFamily="34" charset="0"/>
              <a:cs typeface="Arial" panose="020B0604020202020204" pitchFamily="34" charset="0"/>
            </a:endParaRPr>
          </a:p>
          <a:p>
            <a:pPr marL="457189" indent="-457189" defTabSz="1219170" fontAlgn="base">
              <a:buFont typeface="Arial" panose="020B0604020202020204" pitchFamily="34" charset="0"/>
              <a:buChar char="•"/>
              <a:defRPr/>
            </a:pPr>
            <a:r>
              <a:rPr lang="en-US" sz="2667" dirty="0">
                <a:solidFill>
                  <a:prstClr val="black">
                    <a:lumMod val="65000"/>
                    <a:lumOff val="35000"/>
                  </a:prstClr>
                </a:solidFill>
                <a:latin typeface="Arial" panose="020B0604020202020204" pitchFamily="34" charset="0"/>
                <a:ea typeface="Open Sans" panose="020B0606030504020204" pitchFamily="34" charset="0"/>
                <a:cs typeface="Arial" panose="020B0604020202020204" pitchFamily="34" charset="0"/>
              </a:rPr>
              <a:t>Sustainable development and advancement of societal goals can be aided by using AI solutions.</a:t>
            </a:r>
            <a:r>
              <a:rPr lang="en-US" sz="2667" baseline="30000" dirty="0">
                <a:solidFill>
                  <a:prstClr val="black">
                    <a:lumMod val="65000"/>
                    <a:lumOff val="35000"/>
                  </a:prstClr>
                </a:solidFill>
                <a:latin typeface="Arial" panose="020B0604020202020204" pitchFamily="34" charset="0"/>
                <a:ea typeface="Open Sans" panose="020B0606030504020204" pitchFamily="34" charset="0"/>
                <a:cs typeface="Arial" panose="020B0604020202020204" pitchFamily="34" charset="0"/>
              </a:rPr>
              <a:t>2</a:t>
            </a:r>
          </a:p>
          <a:p>
            <a:pPr defTabSz="1219170" fontAlgn="base">
              <a:defRPr/>
            </a:pPr>
            <a:r>
              <a:rPr lang="en-US" sz="2400" dirty="0">
                <a:solidFill>
                  <a:prstClr val="black">
                    <a:lumMod val="65000"/>
                    <a:lumOff val="35000"/>
                  </a:prstClr>
                </a:solidFill>
                <a:latin typeface="Arial" panose="020B0604020202020204" pitchFamily="34" charset="0"/>
                <a:cs typeface="Arial" panose="020B0604020202020204" pitchFamily="34" charset="0"/>
              </a:rPr>
              <a:t>​</a:t>
            </a:r>
          </a:p>
          <a:p>
            <a:pPr marL="457189" indent="-287859">
              <a:spcBef>
                <a:spcPts val="533"/>
              </a:spcBef>
              <a:buClr>
                <a:srgbClr val="000000"/>
              </a:buClr>
              <a:buSzPts val="1600"/>
            </a:pPr>
            <a:endParaRPr sz="2133" dirty="0">
              <a:solidFill>
                <a:srgbClr val="000000"/>
              </a:solidFill>
              <a:latin typeface="Open Sans"/>
              <a:ea typeface="Open Sans"/>
              <a:cs typeface="Open Sans"/>
              <a:sym typeface="Open Sans"/>
            </a:endParaRPr>
          </a:p>
          <a:p>
            <a:pPr marL="457189" indent="-287859">
              <a:spcBef>
                <a:spcPts val="533"/>
              </a:spcBef>
              <a:buClr>
                <a:srgbClr val="000000"/>
              </a:buClr>
              <a:buSzPts val="1600"/>
            </a:pPr>
            <a:endParaRPr sz="2133" dirty="0">
              <a:solidFill>
                <a:srgbClr val="000000"/>
              </a:solidFill>
              <a:latin typeface="Open Sans"/>
              <a:ea typeface="Open Sans"/>
              <a:cs typeface="Open Sans"/>
              <a:sym typeface="Open Sans"/>
            </a:endParaRPr>
          </a:p>
        </p:txBody>
      </p:sp>
      <p:sp>
        <p:nvSpPr>
          <p:cNvPr id="4" name="TextBox 3">
            <a:extLst>
              <a:ext uri="{FF2B5EF4-FFF2-40B4-BE49-F238E27FC236}">
                <a16:creationId xmlns:a16="http://schemas.microsoft.com/office/drawing/2014/main" id="{D983DF46-92C5-6B0E-36DE-324AE8F7A458}"/>
              </a:ext>
            </a:extLst>
          </p:cNvPr>
          <p:cNvSpPr txBox="1"/>
          <p:nvPr/>
        </p:nvSpPr>
        <p:spPr>
          <a:xfrm>
            <a:off x="7697869" y="5938781"/>
            <a:ext cx="4494132"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baseline="30000" dirty="0">
                <a:latin typeface="Calibri" panose="020F0502020204030204" pitchFamily="34" charset="0"/>
                <a:cs typeface="Calibri" panose="020F0502020204030204" pitchFamily="34" charset="0"/>
              </a:rPr>
              <a:t>2 </a:t>
            </a:r>
            <a:r>
              <a:rPr lang="en-US" sz="1600" dirty="0">
                <a:latin typeface="Calibri" panose="020F0502020204030204" pitchFamily="34" charset="0"/>
                <a:cs typeface="Calibri" panose="020F0502020204030204" pitchFamily="34" charset="0"/>
              </a:rPr>
              <a:t>AI for social good: unlocking the opportunity for positive impact, 2020</a:t>
            </a:r>
          </a:p>
        </p:txBody>
      </p:sp>
      <p:sp>
        <p:nvSpPr>
          <p:cNvPr id="3" name="TextBox 2">
            <a:extLst>
              <a:ext uri="{FF2B5EF4-FFF2-40B4-BE49-F238E27FC236}">
                <a16:creationId xmlns:a16="http://schemas.microsoft.com/office/drawing/2014/main" id="{8D1FE037-CCBD-EA10-1D4A-850F517F2944}"/>
              </a:ext>
            </a:extLst>
          </p:cNvPr>
          <p:cNvSpPr txBox="1"/>
          <p:nvPr/>
        </p:nvSpPr>
        <p:spPr>
          <a:xfrm>
            <a:off x="1073339" y="1509358"/>
            <a:ext cx="10049774" cy="707886"/>
          </a:xfrm>
          <a:prstGeom prst="rect">
            <a:avLst/>
          </a:prstGeom>
          <a:noFill/>
        </p:spPr>
        <p:txBody>
          <a:bodyPr wrap="square">
            <a:spAutoFit/>
          </a:bodyPr>
          <a:lstStyle/>
          <a:p>
            <a:r>
              <a:rPr lang="en-US" sz="4000" dirty="0">
                <a:latin typeface="Arial" panose="020B0604020202020204" pitchFamily="34" charset="0"/>
                <a:cs typeface="Arial" panose="020B0604020202020204" pitchFamily="34" charset="0"/>
              </a:rPr>
              <a:t>Indirect Measures, Societal Impact, and AI</a:t>
            </a:r>
          </a:p>
        </p:txBody>
      </p:sp>
    </p:spTree>
    <p:extLst>
      <p:ext uri="{BB962C8B-B14F-4D97-AF65-F5344CB8AC3E}">
        <p14:creationId xmlns:p14="http://schemas.microsoft.com/office/powerpoint/2010/main" val="2558001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3A931182-1A88-FF2F-1551-FA6F7F6858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9519" y="1405288"/>
            <a:ext cx="4612105" cy="545271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B3A2922-D374-601C-550D-666D3F9D7845}"/>
              </a:ext>
            </a:extLst>
          </p:cNvPr>
          <p:cNvSpPr txBox="1"/>
          <p:nvPr/>
        </p:nvSpPr>
        <p:spPr>
          <a:xfrm>
            <a:off x="133133" y="1498146"/>
            <a:ext cx="7332453" cy="1323439"/>
          </a:xfrm>
          <a:prstGeom prst="rect">
            <a:avLst/>
          </a:prstGeom>
          <a:noFill/>
        </p:spPr>
        <p:txBody>
          <a:bodyPr wrap="square" rtlCol="0">
            <a:spAutoFit/>
          </a:bodyPr>
          <a:lstStyle/>
          <a:p>
            <a:pPr algn="ctr"/>
            <a:r>
              <a:rPr lang="en-US" sz="4000" i="0" u="none" strike="noStrike" dirty="0">
                <a:effectLst/>
                <a:latin typeface="Arial" panose="020B0604020202020204" pitchFamily="34" charset="0"/>
              </a:rPr>
              <a:t>Higher Education and Societal Impact</a:t>
            </a:r>
            <a:endParaRPr lang="en-US" sz="4000" dirty="0"/>
          </a:p>
        </p:txBody>
      </p:sp>
      <p:sp>
        <p:nvSpPr>
          <p:cNvPr id="4" name="TextBox 3">
            <a:extLst>
              <a:ext uri="{FF2B5EF4-FFF2-40B4-BE49-F238E27FC236}">
                <a16:creationId xmlns:a16="http://schemas.microsoft.com/office/drawing/2014/main" id="{8C08D34B-C602-C619-1C0F-BA16EEEEFD2F}"/>
              </a:ext>
            </a:extLst>
          </p:cNvPr>
          <p:cNvSpPr txBox="1"/>
          <p:nvPr/>
        </p:nvSpPr>
        <p:spPr>
          <a:xfrm>
            <a:off x="100641" y="2981719"/>
            <a:ext cx="7397439" cy="3323987"/>
          </a:xfrm>
          <a:prstGeom prst="rect">
            <a:avLst/>
          </a:prstGeom>
          <a:noFill/>
        </p:spPr>
        <p:txBody>
          <a:bodyPr wrap="square" rtlCol="0">
            <a:spAutoFit/>
          </a:bodyPr>
          <a:lstStyle/>
          <a:p>
            <a:pPr marL="342900" indent="-342900" rtl="0" fontAlgn="base">
              <a:buFont typeface="Arial" panose="020B0604020202020204" pitchFamily="34" charset="0"/>
              <a:buChar char="•"/>
            </a:pPr>
            <a:r>
              <a:rPr lang="en-US" sz="2400" b="0" i="0" u="none" strike="noStrike" dirty="0">
                <a:solidFill>
                  <a:schemeClr val="tx1">
                    <a:lumMod val="65000"/>
                    <a:lumOff val="35000"/>
                  </a:schemeClr>
                </a:solidFill>
                <a:effectLst/>
                <a:latin typeface="Arial" panose="020B0604020202020204" pitchFamily="34" charset="0"/>
              </a:rPr>
              <a:t>Societal impact encompasses all areas of teaching, research, and service. </a:t>
            </a:r>
            <a:r>
              <a:rPr lang="en-US" sz="2400" b="0" i="0" dirty="0">
                <a:solidFill>
                  <a:schemeClr val="tx1">
                    <a:lumMod val="65000"/>
                    <a:lumOff val="35000"/>
                  </a:schemeClr>
                </a:solidFill>
                <a:effectLst/>
                <a:latin typeface="Arial" panose="020B0604020202020204" pitchFamily="34" charset="0"/>
              </a:rPr>
              <a:t>​</a:t>
            </a:r>
            <a:br>
              <a:rPr lang="en-US" sz="2400" b="0" i="0" dirty="0">
                <a:solidFill>
                  <a:schemeClr val="tx1">
                    <a:lumMod val="65000"/>
                    <a:lumOff val="35000"/>
                  </a:schemeClr>
                </a:solidFill>
                <a:effectLst/>
                <a:latin typeface="Arial" panose="020B0604020202020204" pitchFamily="34" charset="0"/>
              </a:rPr>
            </a:br>
            <a:endParaRPr lang="en-US" sz="2400" dirty="0">
              <a:solidFill>
                <a:schemeClr val="tx1">
                  <a:lumMod val="65000"/>
                  <a:lumOff val="35000"/>
                </a:schemeClr>
              </a:solidFill>
              <a:latin typeface="Arial" panose="020B0604020202020204" pitchFamily="34" charset="0"/>
            </a:endParaRPr>
          </a:p>
          <a:p>
            <a:pPr marL="342900" indent="-342900" fontAlgn="base">
              <a:buFont typeface="Arial" panose="020B0604020202020204" pitchFamily="34" charset="0"/>
              <a:buChar char="•"/>
            </a:pPr>
            <a:r>
              <a:rPr lang="en-US" sz="2400" b="0" i="0" u="none" strike="noStrike" dirty="0">
                <a:solidFill>
                  <a:schemeClr val="tx1">
                    <a:lumMod val="65000"/>
                    <a:lumOff val="35000"/>
                  </a:schemeClr>
                </a:solidFill>
                <a:effectLst/>
                <a:latin typeface="Arial" panose="020B0604020202020204" pitchFamily="34" charset="0"/>
              </a:rPr>
              <a:t>One vision of societal impact is that business schools contribute expertise to help mitigate some of society’s most pressing economic, social, human, and environmental problems.</a:t>
            </a:r>
            <a:r>
              <a:rPr lang="en-US" sz="2400" b="1" baseline="30000" dirty="0">
                <a:solidFill>
                  <a:schemeClr val="tx1">
                    <a:lumMod val="65000"/>
                    <a:lumOff val="35000"/>
                  </a:schemeClr>
                </a:solidFill>
                <a:latin typeface="Arial" panose="020B0604020202020204" pitchFamily="34" charset="0"/>
              </a:rPr>
              <a:t>1 </a:t>
            </a:r>
            <a:r>
              <a:rPr lang="en-US" sz="2400" b="0" i="0" dirty="0">
                <a:solidFill>
                  <a:schemeClr val="tx1">
                    <a:lumMod val="65000"/>
                    <a:lumOff val="35000"/>
                  </a:schemeClr>
                </a:solidFill>
                <a:effectLst/>
                <a:latin typeface="Arial" panose="020B0604020202020204" pitchFamily="34" charset="0"/>
              </a:rPr>
              <a:t>​</a:t>
            </a:r>
            <a:br>
              <a:rPr lang="en-US" sz="2400" b="0" i="0" dirty="0">
                <a:solidFill>
                  <a:schemeClr val="tx1">
                    <a:lumMod val="65000"/>
                    <a:lumOff val="35000"/>
                  </a:schemeClr>
                </a:solidFill>
                <a:effectLst/>
                <a:latin typeface="Arial" panose="020B0604020202020204" pitchFamily="34" charset="0"/>
              </a:rPr>
            </a:br>
            <a:endParaRPr lang="en-US" sz="2400" dirty="0">
              <a:solidFill>
                <a:schemeClr val="tx1">
                  <a:lumMod val="65000"/>
                  <a:lumOff val="35000"/>
                </a:schemeClr>
              </a:solidFill>
              <a:latin typeface="Arial" panose="020B0604020202020204" pitchFamily="34" charset="0"/>
            </a:endParaRPr>
          </a:p>
          <a:p>
            <a:endParaRPr lang="en-US" dirty="0"/>
          </a:p>
        </p:txBody>
      </p:sp>
      <p:sp>
        <p:nvSpPr>
          <p:cNvPr id="5" name="TextBox 4">
            <a:extLst>
              <a:ext uri="{FF2B5EF4-FFF2-40B4-BE49-F238E27FC236}">
                <a16:creationId xmlns:a16="http://schemas.microsoft.com/office/drawing/2014/main" id="{F644B95D-9248-C56A-745E-141CA40B0659}"/>
              </a:ext>
            </a:extLst>
          </p:cNvPr>
          <p:cNvSpPr txBox="1"/>
          <p:nvPr/>
        </p:nvSpPr>
        <p:spPr>
          <a:xfrm>
            <a:off x="100642" y="6213373"/>
            <a:ext cx="5995358" cy="923330"/>
          </a:xfrm>
          <a:prstGeom prst="rect">
            <a:avLst/>
          </a:prstGeom>
          <a:noFill/>
        </p:spPr>
        <p:txBody>
          <a:bodyPr wrap="square" rtlCol="0">
            <a:spAutoFit/>
          </a:bodyPr>
          <a:lstStyle/>
          <a:p>
            <a:pPr algn="l" rtl="0" fontAlgn="base"/>
            <a:r>
              <a:rPr lang="en-US" sz="1200" b="1" i="0" u="none" strike="noStrike" baseline="30000" dirty="0">
                <a:solidFill>
                  <a:srgbClr val="382F2C"/>
                </a:solidFill>
                <a:effectLst/>
                <a:latin typeface="Arial" panose="020B0604020202020204" pitchFamily="34" charset="0"/>
              </a:rPr>
              <a:t>1 </a:t>
            </a:r>
            <a:r>
              <a:rPr lang="en-US" sz="1200" b="0" i="0" u="none" strike="noStrike" dirty="0">
                <a:solidFill>
                  <a:srgbClr val="382F2C"/>
                </a:solidFill>
                <a:effectLst/>
                <a:latin typeface="Arial" panose="020B0604020202020204" pitchFamily="34" charset="0"/>
              </a:rPr>
              <a:t>AACSB and Societal Impact</a:t>
            </a:r>
            <a:r>
              <a:rPr lang="en-US" sz="1200" b="0" i="0" dirty="0">
                <a:solidFill>
                  <a:srgbClr val="382F2C"/>
                </a:solidFill>
                <a:effectLst/>
                <a:latin typeface="Arial" panose="020B0604020202020204" pitchFamily="34" charset="0"/>
              </a:rPr>
              <a:t>​</a:t>
            </a:r>
            <a:endParaRPr lang="en-US" sz="1200" b="0" i="0" dirty="0">
              <a:solidFill>
                <a:srgbClr val="382F2C"/>
              </a:solidFill>
              <a:effectLst/>
              <a:latin typeface="Segoe UI" panose="020B0502040204020203" pitchFamily="34" charset="0"/>
            </a:endParaRPr>
          </a:p>
          <a:p>
            <a:pPr algn="l" rtl="0" fontAlgn="base"/>
            <a:r>
              <a:rPr lang="en-US" sz="1200" b="0" i="0" u="none" strike="noStrike" dirty="0">
                <a:solidFill>
                  <a:srgbClr val="382F2C"/>
                </a:solidFill>
                <a:effectLst/>
                <a:latin typeface="Arial" panose="020B0604020202020204" pitchFamily="34" charset="0"/>
              </a:rPr>
              <a:t>Aligning With the AACSB 2020 Business Accreditation Standards</a:t>
            </a:r>
            <a:r>
              <a:rPr lang="en-US" sz="1200" b="0" i="0" dirty="0">
                <a:solidFill>
                  <a:srgbClr val="382F2C"/>
                </a:solidFill>
                <a:effectLst/>
                <a:latin typeface="Arial" panose="020B0604020202020204" pitchFamily="34" charset="0"/>
              </a:rPr>
              <a:t>​</a:t>
            </a:r>
            <a:endParaRPr lang="en-US" sz="1200" b="0" i="0" dirty="0">
              <a:solidFill>
                <a:srgbClr val="382F2C"/>
              </a:solidFill>
              <a:effectLst/>
              <a:latin typeface="Segoe UI" panose="020B0502040204020203" pitchFamily="34" charset="0"/>
            </a:endParaRPr>
          </a:p>
          <a:p>
            <a:pPr algn="l" rtl="0" fontAlgn="base"/>
            <a:r>
              <a:rPr lang="en-US" sz="1200" b="0" i="0" u="none" strike="noStrike" dirty="0">
                <a:solidFill>
                  <a:srgbClr val="382F2C"/>
                </a:solidFill>
                <a:effectLst/>
                <a:latin typeface="Arial" panose="020B0604020202020204" pitchFamily="34" charset="0"/>
              </a:rPr>
              <a:t>February 2023</a:t>
            </a:r>
            <a:endParaRPr lang="en-US" sz="1200" b="0" i="0" dirty="0">
              <a:solidFill>
                <a:srgbClr val="382F2C"/>
              </a:solidFill>
              <a:effectLst/>
              <a:latin typeface="Segoe UI" panose="020B0502040204020203" pitchFamily="34" charset="0"/>
            </a:endParaRPr>
          </a:p>
          <a:p>
            <a:endParaRPr lang="en-US" dirty="0"/>
          </a:p>
        </p:txBody>
      </p:sp>
    </p:spTree>
    <p:extLst>
      <p:ext uri="{BB962C8B-B14F-4D97-AF65-F5344CB8AC3E}">
        <p14:creationId xmlns:p14="http://schemas.microsoft.com/office/powerpoint/2010/main" val="1428271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AA6995-E9AF-74A8-030E-E061372081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05289"/>
            <a:ext cx="5015345" cy="545271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DC54093-08FF-1AF5-499C-F1F306478B95}"/>
              </a:ext>
            </a:extLst>
          </p:cNvPr>
          <p:cNvSpPr txBox="1"/>
          <p:nvPr/>
        </p:nvSpPr>
        <p:spPr>
          <a:xfrm>
            <a:off x="5868492" y="1405289"/>
            <a:ext cx="6093724" cy="1323439"/>
          </a:xfrm>
          <a:prstGeom prst="rect">
            <a:avLst/>
          </a:prstGeom>
          <a:noFill/>
        </p:spPr>
        <p:txBody>
          <a:bodyPr wrap="square">
            <a:spAutoFit/>
          </a:bodyPr>
          <a:lstStyle/>
          <a:p>
            <a:r>
              <a:rPr lang="en-US" sz="4000" dirty="0">
                <a:latin typeface="Arial" panose="020B0604020202020204" pitchFamily="34" charset="0"/>
                <a:cs typeface="Arial" panose="020B0604020202020204" pitchFamily="34" charset="0"/>
              </a:rPr>
              <a:t>Incorporating AI into Program Assessment </a:t>
            </a:r>
          </a:p>
        </p:txBody>
      </p:sp>
      <p:sp>
        <p:nvSpPr>
          <p:cNvPr id="5" name="TextBox 4">
            <a:extLst>
              <a:ext uri="{FF2B5EF4-FFF2-40B4-BE49-F238E27FC236}">
                <a16:creationId xmlns:a16="http://schemas.microsoft.com/office/drawing/2014/main" id="{025BEEB4-CA20-2B81-F0A8-FF8BBE657B4E}"/>
              </a:ext>
            </a:extLst>
          </p:cNvPr>
          <p:cNvSpPr txBox="1"/>
          <p:nvPr/>
        </p:nvSpPr>
        <p:spPr>
          <a:xfrm>
            <a:off x="5394276" y="3073504"/>
            <a:ext cx="6730668" cy="2800767"/>
          </a:xfrm>
          <a:prstGeom prst="rect">
            <a:avLst/>
          </a:prstGeom>
          <a:noFill/>
        </p:spPr>
        <p:txBody>
          <a:bodyPr wrap="square">
            <a:spAutoFit/>
          </a:bodyPr>
          <a:lstStyle/>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T</a:t>
            </a:r>
            <a:r>
              <a:rPr lang="en-US" sz="2200" b="0" dirty="0">
                <a:latin typeface="Arial" panose="020B0604020202020204" pitchFamily="34" charset="0"/>
                <a:cs typeface="Arial" panose="020B0604020202020204" pitchFamily="34" charset="0"/>
              </a:rPr>
              <a:t>ake SLO and use Co-pilot for new measures/examples.</a:t>
            </a:r>
          </a:p>
          <a:p>
            <a:endParaRPr lang="en-US" sz="2200" b="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b="0" dirty="0">
                <a:latin typeface="Arial" panose="020B0604020202020204" pitchFamily="34" charset="0"/>
                <a:cs typeface="Arial" panose="020B0604020202020204" pitchFamily="34" charset="0"/>
              </a:rPr>
              <a:t>Use existing measures and SLO's to improve success via Co-pilot suggestions.</a:t>
            </a:r>
          </a:p>
          <a:p>
            <a:endParaRPr lang="en-US" sz="2200" b="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b="0" dirty="0">
                <a:latin typeface="Arial" panose="020B0604020202020204" pitchFamily="34" charset="0"/>
                <a:cs typeface="Arial" panose="020B0604020202020204" pitchFamily="34" charset="0"/>
              </a:rPr>
              <a:t>AI can lead to better understanding of Sustainable Coursework; create cases and ideas.</a:t>
            </a:r>
            <a:r>
              <a:rPr lang="en-US" sz="2200" baseline="30000" dirty="0">
                <a:latin typeface="Arial" panose="020B0604020202020204" pitchFamily="34" charset="0"/>
                <a:cs typeface="Arial" panose="020B0604020202020204" pitchFamily="34" charset="0"/>
              </a:rPr>
              <a:t>2</a:t>
            </a:r>
            <a:endParaRPr lang="en-US" sz="2200" b="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E8AD467-C8DD-F66E-240F-3AFC95D91FE9}"/>
              </a:ext>
            </a:extLst>
          </p:cNvPr>
          <p:cNvSpPr txBox="1"/>
          <p:nvPr/>
        </p:nvSpPr>
        <p:spPr>
          <a:xfrm>
            <a:off x="5394276" y="6356433"/>
            <a:ext cx="6093724" cy="276999"/>
          </a:xfrm>
          <a:prstGeom prst="rect">
            <a:avLst/>
          </a:prstGeom>
          <a:noFill/>
        </p:spPr>
        <p:txBody>
          <a:bodyPr wrap="square">
            <a:spAutoFit/>
          </a:bodyPr>
          <a:lstStyle/>
          <a:p>
            <a:r>
              <a:rPr lang="en-US" sz="1200" baseline="30000" dirty="0">
                <a:latin typeface="Arial" panose="020B0604020202020204" pitchFamily="34" charset="0"/>
                <a:cs typeface="Arial" panose="020B0604020202020204" pitchFamily="34" charset="0"/>
              </a:rPr>
              <a:t>2</a:t>
            </a:r>
            <a:r>
              <a:rPr lang="en-US" sz="1200" dirty="0">
                <a:latin typeface="Arial" panose="020B0604020202020204" pitchFamily="34" charset="0"/>
                <a:cs typeface="Arial" panose="020B0604020202020204" pitchFamily="34" charset="0"/>
              </a:rPr>
              <a:t>AI and Assessment: Where We Are Now, AACSB, 4/15/24 </a:t>
            </a:r>
          </a:p>
        </p:txBody>
      </p:sp>
    </p:spTree>
    <p:extLst>
      <p:ext uri="{BB962C8B-B14F-4D97-AF65-F5344CB8AC3E}">
        <p14:creationId xmlns:p14="http://schemas.microsoft.com/office/powerpoint/2010/main" val="38700825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A41AE392A493142833C5996F9C7D639" ma:contentTypeVersion="13" ma:contentTypeDescription="Create a new document." ma:contentTypeScope="" ma:versionID="b7dab5e1d1dc17ded107400dfec894ae">
  <xsd:schema xmlns:xsd="http://www.w3.org/2001/XMLSchema" xmlns:xs="http://www.w3.org/2001/XMLSchema" xmlns:p="http://schemas.microsoft.com/office/2006/metadata/properties" xmlns:ns3="34b15260-1f0e-40eb-952b-32e543e6f428" xmlns:ns4="37b7dca0-2cbf-4247-bd35-7b31bf6b3baa" targetNamespace="http://schemas.microsoft.com/office/2006/metadata/properties" ma:root="true" ma:fieldsID="1ed62e8628223621900cfd59ab29b37a" ns3:_="" ns4:_="">
    <xsd:import namespace="34b15260-1f0e-40eb-952b-32e543e6f428"/>
    <xsd:import namespace="37b7dca0-2cbf-4247-bd35-7b31bf6b3ba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ServiceAutoKeyPoints" minOccurs="0"/>
                <xsd:element ref="ns4:MediaServiceKeyPoint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b15260-1f0e-40eb-952b-32e543e6f42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b7dca0-2cbf-4247-bd35-7b31bf6b3ba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0E3549-E6D4-479D-A6F1-52DCFF11E24E}">
  <ds:schemaRefs>
    <ds:schemaRef ds:uri="37b7dca0-2cbf-4247-bd35-7b31bf6b3baa"/>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34b15260-1f0e-40eb-952b-32e543e6f428"/>
    <ds:schemaRef ds:uri="http://www.w3.org/XML/1998/namespace"/>
  </ds:schemaRefs>
</ds:datastoreItem>
</file>

<file path=customXml/itemProps2.xml><?xml version="1.0" encoding="utf-8"?>
<ds:datastoreItem xmlns:ds="http://schemas.openxmlformats.org/officeDocument/2006/customXml" ds:itemID="{C4CE6D0A-82AC-4211-8E66-EDC3CF5C9178}">
  <ds:schemaRefs>
    <ds:schemaRef ds:uri="http://schemas.microsoft.com/sharepoint/v3/contenttype/forms"/>
  </ds:schemaRefs>
</ds:datastoreItem>
</file>

<file path=customXml/itemProps3.xml><?xml version="1.0" encoding="utf-8"?>
<ds:datastoreItem xmlns:ds="http://schemas.openxmlformats.org/officeDocument/2006/customXml" ds:itemID="{14580C73-46EF-43B6-9AF6-5DB8B1F1F8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b15260-1f0e-40eb-952b-32e543e6f428"/>
    <ds:schemaRef ds:uri="37b7dca0-2cbf-4247-bd35-7b31bf6b3b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Quotable</Template>
  <TotalTime>2504</TotalTime>
  <Words>987</Words>
  <Application>Microsoft Office PowerPoint</Application>
  <PresentationFormat>Widescreen</PresentationFormat>
  <Paragraphs>108</Paragraphs>
  <Slides>15</Slides>
  <Notes>8</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4" baseType="lpstr">
      <vt:lpstr>Aptos</vt:lpstr>
      <vt:lpstr>Arial</vt:lpstr>
      <vt:lpstr>Calibri</vt:lpstr>
      <vt:lpstr>inherit</vt:lpstr>
      <vt:lpstr>Open Sans</vt:lpstr>
      <vt:lpstr>Segoe UI</vt:lpstr>
      <vt:lpstr>Wingdings</vt:lpstr>
      <vt:lpstr>Office Theme</vt:lpstr>
      <vt:lpstr>Worksheet</vt:lpstr>
      <vt:lpstr>PowerPoint Presentation</vt:lpstr>
      <vt:lpstr>PowerPoint Presentation</vt:lpstr>
      <vt:lpstr>PowerPoint Presentation</vt:lpstr>
      <vt:lpstr>Jindal School Breakdown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Texas at Dallas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Minshall, Meghan</dc:creator>
  <cp:lastModifiedBy>Seaver, Kenton</cp:lastModifiedBy>
  <cp:revision>118</cp:revision>
  <dcterms:created xsi:type="dcterms:W3CDTF">2020-10-05T14:35:08Z</dcterms:created>
  <dcterms:modified xsi:type="dcterms:W3CDTF">2026-06-16T20:12:19Z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0x0101000A41AE392A493142833C5996F9C7D639</vt:lpwstr>
  </property>
</Properties>
</file>