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9"/>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sldSz cx="9144000" cy="5143500" type="screen16x9"/>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76983" autoAdjust="0"/>
  </p:normalViewPr>
  <p:slideViewPr>
    <p:cSldViewPr snapToGrid="0" snapToObjects="1">
      <p:cViewPr varScale="1">
        <p:scale>
          <a:sx n="107" d="100"/>
          <a:sy n="107" d="100"/>
        </p:scale>
        <p:origin x="330"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eremy Boles" userId="7ba9ee62fd0f2981" providerId="LiveId" clId="{28956F27-D8F1-4C1B-B967-3B78FDB2F73C}"/>
    <pc:docChg chg="custSel modSld">
      <pc:chgData name="Jeremy Boles" userId="7ba9ee62fd0f2981" providerId="LiveId" clId="{28956F27-D8F1-4C1B-B967-3B78FDB2F73C}" dt="2026-06-05T00:58:11.332" v="197" actId="20577"/>
      <pc:docMkLst>
        <pc:docMk/>
      </pc:docMkLst>
      <pc:sldChg chg="modSp mod">
        <pc:chgData name="Jeremy Boles" userId="7ba9ee62fd0f2981" providerId="LiveId" clId="{28956F27-D8F1-4C1B-B967-3B78FDB2F73C}" dt="2026-06-05T00:58:11.332" v="197" actId="20577"/>
        <pc:sldMkLst>
          <pc:docMk/>
          <pc:sldMk cId="0" sldId="257"/>
        </pc:sldMkLst>
        <pc:spChg chg="mod">
          <ac:chgData name="Jeremy Boles" userId="7ba9ee62fd0f2981" providerId="LiveId" clId="{28956F27-D8F1-4C1B-B967-3B78FDB2F73C}" dt="2026-06-05T00:58:11.332" v="197" actId="20577"/>
          <ac:spMkLst>
            <pc:docMk/>
            <pc:sldMk cId="0" sldId="257"/>
            <ac:spMk id="7" creationId="{00000000-0000-0000-0000-000000000000}"/>
          </ac:spMkLst>
        </pc:spChg>
      </pc:sldChg>
      <pc:sldChg chg="modSp mod modNotesTx">
        <pc:chgData name="Jeremy Boles" userId="7ba9ee62fd0f2981" providerId="LiveId" clId="{28956F27-D8F1-4C1B-B967-3B78FDB2F73C}" dt="2026-06-04T00:49:56.509" v="166" actId="20577"/>
        <pc:sldMkLst>
          <pc:docMk/>
          <pc:sldMk cId="0" sldId="258"/>
        </pc:sldMkLst>
        <pc:spChg chg="mod">
          <ac:chgData name="Jeremy Boles" userId="7ba9ee62fd0f2981" providerId="LiveId" clId="{28956F27-D8F1-4C1B-B967-3B78FDB2F73C}" dt="2026-06-04T00:49:56.509" v="166" actId="20577"/>
          <ac:spMkLst>
            <pc:docMk/>
            <pc:sldMk cId="0" sldId="258"/>
            <ac:spMk id="5" creationId="{00000000-0000-0000-0000-000000000000}"/>
          </ac:spMkLst>
        </pc:spChg>
      </pc:sldChg>
      <pc:sldChg chg="modSp mod">
        <pc:chgData name="Jeremy Boles" userId="7ba9ee62fd0f2981" providerId="LiveId" clId="{28956F27-D8F1-4C1B-B967-3B78FDB2F73C}" dt="2026-06-04T01:42:32.226" v="182" actId="6549"/>
        <pc:sldMkLst>
          <pc:docMk/>
          <pc:sldMk cId="0" sldId="259"/>
        </pc:sldMkLst>
        <pc:spChg chg="mod">
          <ac:chgData name="Jeremy Boles" userId="7ba9ee62fd0f2981" providerId="LiveId" clId="{28956F27-D8F1-4C1B-B967-3B78FDB2F73C}" dt="2026-06-04T01:42:32.226" v="182" actId="6549"/>
          <ac:spMkLst>
            <pc:docMk/>
            <pc:sldMk cId="0" sldId="259"/>
            <ac:spMk id="21" creationId="{00000000-0000-0000-0000-000000000000}"/>
          </ac:spMkLst>
        </pc:spChg>
      </pc:sldChg>
      <pc:sldChg chg="modSp mod">
        <pc:chgData name="Jeremy Boles" userId="7ba9ee62fd0f2981" providerId="LiveId" clId="{28956F27-D8F1-4C1B-B967-3B78FDB2F73C}" dt="2026-06-04T01:45:16.421" v="185" actId="20577"/>
        <pc:sldMkLst>
          <pc:docMk/>
          <pc:sldMk cId="0" sldId="263"/>
        </pc:sldMkLst>
        <pc:spChg chg="mod">
          <ac:chgData name="Jeremy Boles" userId="7ba9ee62fd0f2981" providerId="LiveId" clId="{28956F27-D8F1-4C1B-B967-3B78FDB2F73C}" dt="2026-06-04T01:45:16.421" v="185" actId="20577"/>
          <ac:spMkLst>
            <pc:docMk/>
            <pc:sldMk cId="0" sldId="263"/>
            <ac:spMk id="9" creationId="{00000000-0000-0000-0000-000000000000}"/>
          </ac:spMkLst>
        </pc:spChg>
      </pc:sldChg>
      <pc:sldChg chg="modSp mod">
        <pc:chgData name="Jeremy Boles" userId="7ba9ee62fd0f2981" providerId="LiveId" clId="{28956F27-D8F1-4C1B-B967-3B78FDB2F73C}" dt="2026-06-04T01:45:59.867" v="196" actId="20577"/>
        <pc:sldMkLst>
          <pc:docMk/>
          <pc:sldMk cId="0" sldId="264"/>
        </pc:sldMkLst>
        <pc:spChg chg="mod">
          <ac:chgData name="Jeremy Boles" userId="7ba9ee62fd0f2981" providerId="LiveId" clId="{28956F27-D8F1-4C1B-B967-3B78FDB2F73C}" dt="2026-06-04T01:45:59.867" v="196" actId="20577"/>
          <ac:spMkLst>
            <pc:docMk/>
            <pc:sldMk cId="0" sldId="264"/>
            <ac:spMk id="6" creationId="{00000000-0000-0000-0000-000000000000}"/>
          </ac:spMkLst>
        </pc:spChg>
      </pc:sldChg>
      <pc:sldChg chg="modSp mod">
        <pc:chgData name="Jeremy Boles" userId="7ba9ee62fd0f2981" providerId="LiveId" clId="{28956F27-D8F1-4C1B-B967-3B78FDB2F73C}" dt="2026-06-04T00:52:45.393" v="180" actId="20577"/>
        <pc:sldMkLst>
          <pc:docMk/>
          <pc:sldMk cId="0" sldId="272"/>
        </pc:sldMkLst>
        <pc:spChg chg="mod">
          <ac:chgData name="Jeremy Boles" userId="7ba9ee62fd0f2981" providerId="LiveId" clId="{28956F27-D8F1-4C1B-B967-3B78FDB2F73C}" dt="2026-06-04T00:52:45.393" v="180" actId="20577"/>
          <ac:spMkLst>
            <pc:docMk/>
            <pc:sldMk cId="0" sldId="272"/>
            <ac:spMk id="5"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8791591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Welcome the audience warmly. Let the title breathe — don't explain it yet. The story will do that. Pause, smile, and launch into the road trip.</a:t>
            </a:r>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Paste the prompt into ChatGPT or Copilot live on screen. Read the first AI response aloud. When the A/B/C choice comes up, ask the audience to vote — show of hands or call out. Play the choice the majority picks. After 3–4 exchanges, pause and debrief: "What did you notice? Which need from Choice Theory was that turn touching?" You don't need all 12 exchanges — the debrief is the learning. Budget ~10–12 min total.</a:t>
            </a:r>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 honest — this approach isn't flawless. AI can still vary, and it doesn't fully replace human nuance. But the engagement lift was real, and the structured feedback created something role plays rarely do: a shared artifact to discuss. "Different students got different scores — and that created the best conversations."</a:t>
            </a:r>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three activities from the paper complement the AI roleplay. The domino activity works especially well early in training for scene analysis. The reenactment activity satisfies all five of Glasser's needs simultaneously — autonomy in method, fun in execution, power in demonstrating competence, belonging through group work, and survival through a low-stakes environment. The 'cheating' activity is always a crowd-pleaser — it reframes what it means to be resourceful.</a:t>
            </a:r>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measurement framework comes from the academic paper. KPIs on the left track learner development — time to proficiency, retention, scenario accuracy, engagement, self-efficacy, and peer collaboration. ROI metrics on the right capture organizational impact. The key insight: traditional pre/post tests only scratch the surface. A brain-based, Choice Theory-aligned program deserves richer measurement.</a:t>
            </a:r>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academic payoff — connect the activity back to the theory. Walk through each need and show how the design intentionally (or accidentally) addressed it. Invite the audience: "Which of these needs does your current training meet? Which ones does it miss?"</a:t>
            </a:r>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Make this actionable. "You don't need a special platform. You need curiosity and a problem worth solving." Encourage practitioners to start small — pick one skill that's hard to simulate and try building a prompt around it.</a:t>
            </a:r>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Close the loop on the road trip story. The speeding ticket was frustrating — but it led to a richer way of thinking about learning design. Land the close with conviction before opening for Q&amp;A.</a:t>
            </a:r>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Open the floor warmly. "I'm especially curious what negotiation or difficult-conversation training looks like in your context." Have the prompt text ready to share digitally if anyone asks — people will want to try it themselves.</a:t>
            </a:r>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Tell the story — son in the Navy, long drive through Virginia, the speeding ticket. Keep it light and self-deprecating. End with: "And that ticket earned me an invitation to attend a class on speeding."</a:t>
            </a:r>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Describe sitting in class, half-listening to the instructor talk about decision-making, and suddenly recognizing adult learning principles everywhere. "My mind immediately went to Choice Theory." Transition: "So let me tell you about two frameworks that were competing for my attention that day.“</a:t>
            </a:r>
          </a:p>
          <a:p>
            <a:endParaRPr lang="en-US" dirty="0"/>
          </a:p>
          <a:p>
            <a:r>
              <a:rPr lang="en-US" dirty="0"/>
              <a:t>How often do we as instructors stand in the way of learning, because we want to control the narrative in the classroom.</a:t>
            </a:r>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Walk through each framework briefly. Maslow and Glasser are likely familiar. SDT (Ryan &amp; Deci) adds autonomy, competence, and relatedness as the engine of intrinsic motivation. SCARF (David Rock) is the brain-based workplace model — status, certainty, autonomy, relatedness, fairness. These four reinforce each other and all point to the same design principle: learners need choice, connection, and safety to perform.</a:t>
            </a:r>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Walk through each need briefly with a quick everyday example. Then make it playful: "Even speeding touches these — freedom to go fast, the fun of an open road, maybe even a little power." This keeps the theory grounded and memorable before you apply it later.</a:t>
            </a:r>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Set the scene — insurance claims, adjuster training, high-stakes conversations. Ask the audience: "How many of you have tried to train negotiation or difficult conversations through role play?" Let them react. Validate the struggle. "There's always a gap between the simulation and reality."</a:t>
            </a:r>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 real about the constraints — not every org has premium AI tools. Share that you actually talked to Copilot about the problem, conversationally, to find a solution. This will resonate with practitioners in the room.</a:t>
            </a:r>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Explain the architecture before showing the actual text. "The structure was everything — without it, every student got a different experience." Walk through the logic: alternating free and guided turns keeps it realistic but controlled. Preview that the feedback piece is what makes it a learning tool, not just a simulation.</a:t>
            </a:r>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Walk through the key lines — don't read it word for word. Highlight the specificity: exact exchange count, alternating turn types, the feedback rubric. "It took several iterations to get here." Point out that the feedback criteria mirror what a coach would give.</a:t>
            </a:r>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C1C1E"/>
        </a:solidFill>
        <a:effectLst/>
      </p:bgPr>
    </p:bg>
    <p:spTree>
      <p:nvGrpSpPr>
        <p:cNvPr id="1" name=""/>
        <p:cNvGrpSpPr/>
        <p:nvPr/>
      </p:nvGrpSpPr>
      <p:grpSpPr>
        <a:xfrm>
          <a:off x="0" y="0"/>
          <a:ext cx="0" cy="0"/>
          <a:chOff x="0" y="0"/>
          <a:chExt cx="0" cy="0"/>
        </a:xfrm>
      </p:grpSpPr>
      <p:sp>
        <p:nvSpPr>
          <p:cNvPr id="2" name="Shape 0"/>
          <p:cNvSpPr/>
          <p:nvPr/>
        </p:nvSpPr>
        <p:spPr>
          <a:xfrm>
            <a:off x="0" y="0"/>
            <a:ext cx="164592" cy="5143500"/>
          </a:xfrm>
          <a:prstGeom prst="rect">
            <a:avLst/>
          </a:prstGeom>
          <a:solidFill>
            <a:srgbClr val="B85042"/>
          </a:solidFill>
          <a:ln w="12700">
            <a:solidFill>
              <a:srgbClr val="B85042"/>
            </a:solidFill>
            <a:prstDash val="solid"/>
          </a:ln>
        </p:spPr>
        <p:txBody>
          <a:bodyPr/>
          <a:lstStyle/>
          <a:p>
            <a:endParaRPr lang="en-US"/>
          </a:p>
        </p:txBody>
      </p:sp>
      <p:sp>
        <p:nvSpPr>
          <p:cNvPr id="3" name="Text 1"/>
          <p:cNvSpPr/>
          <p:nvPr/>
        </p:nvSpPr>
        <p:spPr>
          <a:xfrm>
            <a:off x="411480" y="1280160"/>
            <a:ext cx="8321040" cy="1280160"/>
          </a:xfrm>
          <a:prstGeom prst="rect">
            <a:avLst/>
          </a:prstGeom>
          <a:noFill/>
          <a:ln/>
        </p:spPr>
        <p:txBody>
          <a:bodyPr wrap="square" rtlCol="0" anchor="ctr"/>
          <a:lstStyle/>
          <a:p>
            <a:pPr marL="0" indent="0" algn="l">
              <a:buNone/>
            </a:pPr>
            <a:r>
              <a:rPr lang="en-US" sz="4200" b="1" dirty="0">
                <a:solidFill>
                  <a:srgbClr val="FFFFFF"/>
                </a:solidFill>
                <a:latin typeface="Trebuchet MS" pitchFamily="34" charset="0"/>
                <a:ea typeface="Trebuchet MS" pitchFamily="34" charset="-122"/>
                <a:cs typeface="Trebuchet MS" pitchFamily="34" charset="-120"/>
              </a:rPr>
              <a:t>Learning in the Fast Lane</a:t>
            </a:r>
            <a:endParaRPr lang="en-US" sz="4200" dirty="0"/>
          </a:p>
        </p:txBody>
      </p:sp>
      <p:sp>
        <p:nvSpPr>
          <p:cNvPr id="4" name="Text 2"/>
          <p:cNvSpPr/>
          <p:nvPr/>
        </p:nvSpPr>
        <p:spPr>
          <a:xfrm>
            <a:off x="411480" y="2606040"/>
            <a:ext cx="8321040" cy="502920"/>
          </a:xfrm>
          <a:prstGeom prst="rect">
            <a:avLst/>
          </a:prstGeom>
          <a:noFill/>
          <a:ln/>
        </p:spPr>
        <p:txBody>
          <a:bodyPr wrap="square" rtlCol="0" anchor="ctr"/>
          <a:lstStyle/>
          <a:p>
            <a:pPr marL="0" indent="0" algn="l">
              <a:buNone/>
            </a:pPr>
            <a:r>
              <a:rPr lang="en-US" sz="2200" dirty="0">
                <a:solidFill>
                  <a:srgbClr val="A7BEAE"/>
                </a:solidFill>
                <a:latin typeface="Trebuchet MS" pitchFamily="34" charset="0"/>
                <a:ea typeface="Trebuchet MS" pitchFamily="34" charset="-122"/>
                <a:cs typeface="Trebuchet MS" pitchFamily="34" charset="-120"/>
              </a:rPr>
              <a:t>From Speeding to Smarter Training</a:t>
            </a:r>
            <a:endParaRPr lang="en-US" sz="2200" dirty="0"/>
          </a:p>
        </p:txBody>
      </p:sp>
      <p:sp>
        <p:nvSpPr>
          <p:cNvPr id="5" name="Shape 3"/>
          <p:cNvSpPr/>
          <p:nvPr/>
        </p:nvSpPr>
        <p:spPr>
          <a:xfrm>
            <a:off x="411480" y="3200400"/>
            <a:ext cx="3200400" cy="0"/>
          </a:xfrm>
          <a:prstGeom prst="line">
            <a:avLst/>
          </a:prstGeom>
          <a:noFill/>
          <a:ln w="19050">
            <a:solidFill>
              <a:srgbClr val="B85042"/>
            </a:solidFill>
            <a:prstDash val="solid"/>
          </a:ln>
        </p:spPr>
        <p:txBody>
          <a:bodyPr/>
          <a:lstStyle/>
          <a:p>
            <a:endParaRPr lang="en-US"/>
          </a:p>
        </p:txBody>
      </p:sp>
      <p:sp>
        <p:nvSpPr>
          <p:cNvPr id="6" name="Text 4"/>
          <p:cNvSpPr/>
          <p:nvPr/>
        </p:nvSpPr>
        <p:spPr>
          <a:xfrm>
            <a:off x="411480" y="3337560"/>
            <a:ext cx="4572000" cy="320040"/>
          </a:xfrm>
          <a:prstGeom prst="rect">
            <a:avLst/>
          </a:prstGeom>
          <a:noFill/>
          <a:ln/>
        </p:spPr>
        <p:txBody>
          <a:bodyPr wrap="square" rtlCol="0" anchor="ctr"/>
          <a:lstStyle/>
          <a:p>
            <a:pPr marL="0" indent="0">
              <a:buNone/>
            </a:pPr>
            <a:r>
              <a:rPr lang="en-US" sz="1600" b="1" dirty="0">
                <a:solidFill>
                  <a:srgbClr val="E7E8D1"/>
                </a:solidFill>
                <a:latin typeface="Calibri" pitchFamily="34" charset="0"/>
                <a:ea typeface="Calibri" pitchFamily="34" charset="-122"/>
                <a:cs typeface="Calibri" pitchFamily="34" charset="-120"/>
              </a:rPr>
              <a:t>Jeremy Boles</a:t>
            </a:r>
            <a:endParaRPr lang="en-US" sz="1600" dirty="0"/>
          </a:p>
        </p:txBody>
      </p:sp>
      <p:sp>
        <p:nvSpPr>
          <p:cNvPr id="7" name="Text 5"/>
          <p:cNvSpPr/>
          <p:nvPr/>
        </p:nvSpPr>
        <p:spPr>
          <a:xfrm>
            <a:off x="411480" y="3703320"/>
            <a:ext cx="4572000" cy="274320"/>
          </a:xfrm>
          <a:prstGeom prst="rect">
            <a:avLst/>
          </a:prstGeom>
          <a:noFill/>
          <a:ln/>
        </p:spPr>
        <p:txBody>
          <a:bodyPr wrap="square" rtlCol="0" anchor="ctr"/>
          <a:lstStyle/>
          <a:p>
            <a:pPr marL="0" indent="0">
              <a:buNone/>
            </a:pPr>
            <a:r>
              <a:rPr lang="en-US" sz="1300" dirty="0">
                <a:solidFill>
                  <a:srgbClr val="6B6B6B"/>
                </a:solidFill>
                <a:latin typeface="Calibri" pitchFamily="34" charset="0"/>
                <a:ea typeface="Calibri" pitchFamily="34" charset="-122"/>
                <a:cs typeface="Calibri" pitchFamily="34" charset="-120"/>
              </a:rPr>
              <a:t>Learning Ideas Conference</a:t>
            </a:r>
            <a:endParaRPr lang="en-US" sz="13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1C1C1E"/>
        </a:solidFill>
        <a:effectLst/>
      </p:bgPr>
    </p:bg>
    <p:spTree>
      <p:nvGrpSpPr>
        <p:cNvPr id="1" name=""/>
        <p:cNvGrpSpPr/>
        <p:nvPr/>
      </p:nvGrpSpPr>
      <p:grpSpPr>
        <a:xfrm>
          <a:off x="0" y="0"/>
          <a:ext cx="0" cy="0"/>
          <a:chOff x="0" y="0"/>
          <a:chExt cx="0" cy="0"/>
        </a:xfrm>
      </p:grpSpPr>
      <p:sp>
        <p:nvSpPr>
          <p:cNvPr id="2" name="Shape 0"/>
          <p:cNvSpPr/>
          <p:nvPr/>
        </p:nvSpPr>
        <p:spPr>
          <a:xfrm>
            <a:off x="0" y="0"/>
            <a:ext cx="164592" cy="5143500"/>
          </a:xfrm>
          <a:prstGeom prst="rect">
            <a:avLst/>
          </a:prstGeom>
          <a:solidFill>
            <a:srgbClr val="B85042"/>
          </a:solidFill>
          <a:ln w="12700">
            <a:solidFill>
              <a:srgbClr val="B85042"/>
            </a:solidFill>
            <a:prstDash val="solid"/>
          </a:ln>
        </p:spPr>
        <p:txBody>
          <a:bodyPr/>
          <a:lstStyle/>
          <a:p>
            <a:endParaRPr lang="en-US"/>
          </a:p>
        </p:txBody>
      </p:sp>
      <p:sp>
        <p:nvSpPr>
          <p:cNvPr id="3" name="Shape 1"/>
          <p:cNvSpPr/>
          <p:nvPr/>
        </p:nvSpPr>
        <p:spPr>
          <a:xfrm>
            <a:off x="457200" y="201168"/>
            <a:ext cx="1463040" cy="256032"/>
          </a:xfrm>
          <a:prstGeom prst="roundRect">
            <a:avLst>
              <a:gd name="adj" fmla="val 17857"/>
            </a:avLst>
          </a:prstGeom>
          <a:solidFill>
            <a:srgbClr val="B85042"/>
          </a:solidFill>
          <a:ln w="12700">
            <a:solidFill>
              <a:srgbClr val="B85042"/>
            </a:solidFill>
            <a:prstDash val="solid"/>
          </a:ln>
        </p:spPr>
        <p:txBody>
          <a:bodyPr/>
          <a:lstStyle/>
          <a:p>
            <a:endParaRPr lang="en-US"/>
          </a:p>
        </p:txBody>
      </p:sp>
      <p:sp>
        <p:nvSpPr>
          <p:cNvPr id="4" name="Text 2"/>
          <p:cNvSpPr/>
          <p:nvPr/>
        </p:nvSpPr>
        <p:spPr>
          <a:xfrm>
            <a:off x="457200" y="201168"/>
            <a:ext cx="1463040" cy="256032"/>
          </a:xfrm>
          <a:prstGeom prst="rect">
            <a:avLst/>
          </a:prstGeom>
          <a:noFill/>
          <a:ln/>
        </p:spPr>
        <p:txBody>
          <a:bodyPr wrap="square" lIns="0" tIns="0" rIns="0" bIns="0" rtlCol="0" anchor="ctr"/>
          <a:lstStyle/>
          <a:p>
            <a:pPr marL="0" indent="0" algn="ctr">
              <a:buNone/>
            </a:pPr>
            <a:r>
              <a:rPr lang="en-US" sz="900" b="1" dirty="0">
                <a:solidFill>
                  <a:srgbClr val="FFFFFF"/>
                </a:solidFill>
                <a:latin typeface="Calibri" pitchFamily="34" charset="0"/>
                <a:ea typeface="Calibri" pitchFamily="34" charset="-122"/>
                <a:cs typeface="Calibri" pitchFamily="34" charset="-120"/>
              </a:rPr>
              <a:t>ACTIVITY</a:t>
            </a:r>
            <a:endParaRPr lang="en-US" sz="900" dirty="0"/>
          </a:p>
        </p:txBody>
      </p:sp>
      <p:sp>
        <p:nvSpPr>
          <p:cNvPr id="5" name="Text 3"/>
          <p:cNvSpPr/>
          <p:nvPr/>
        </p:nvSpPr>
        <p:spPr>
          <a:xfrm>
            <a:off x="457200" y="566928"/>
            <a:ext cx="8229600" cy="777240"/>
          </a:xfrm>
          <a:prstGeom prst="rect">
            <a:avLst/>
          </a:prstGeom>
          <a:noFill/>
          <a:ln/>
        </p:spPr>
        <p:txBody>
          <a:bodyPr wrap="square" rtlCol="0" anchor="t"/>
          <a:lstStyle/>
          <a:p>
            <a:pPr marL="0" indent="0" algn="l">
              <a:buNone/>
            </a:pPr>
            <a:r>
              <a:rPr lang="en-US" sz="3400" b="1" dirty="0">
                <a:solidFill>
                  <a:srgbClr val="FFFFFF"/>
                </a:solidFill>
                <a:latin typeface="Trebuchet MS" pitchFamily="34" charset="0"/>
                <a:ea typeface="Trebuchet MS" pitchFamily="34" charset="-122"/>
                <a:cs typeface="Trebuchet MS" pitchFamily="34" charset="-120"/>
              </a:rPr>
              <a:t>Your turn</a:t>
            </a:r>
            <a:endParaRPr lang="en-US" sz="3400" dirty="0"/>
          </a:p>
        </p:txBody>
      </p:sp>
      <p:sp>
        <p:nvSpPr>
          <p:cNvPr id="6" name="Text 4"/>
          <p:cNvSpPr/>
          <p:nvPr/>
        </p:nvSpPr>
        <p:spPr>
          <a:xfrm>
            <a:off x="457200" y="1554480"/>
            <a:ext cx="5029200" cy="2286000"/>
          </a:xfrm>
          <a:prstGeom prst="rect">
            <a:avLst/>
          </a:prstGeom>
          <a:noFill/>
          <a:ln/>
        </p:spPr>
        <p:txBody>
          <a:bodyPr wrap="square" rtlCol="0" anchor="ctr"/>
          <a:lstStyle/>
          <a:p>
            <a:pPr marL="342900" indent="-342900">
              <a:spcAft>
                <a:spcPts val="800"/>
              </a:spcAft>
              <a:buSzPct val="100000"/>
              <a:buChar char="•"/>
            </a:pPr>
            <a:r>
              <a:rPr lang="en-US" sz="1600" dirty="0">
                <a:solidFill>
                  <a:srgbClr val="E7E8D1"/>
                </a:solidFill>
                <a:latin typeface="Calibri" pitchFamily="34" charset="0"/>
                <a:ea typeface="Calibri" pitchFamily="34" charset="-122"/>
                <a:cs typeface="Calibri" pitchFamily="34" charset="-120"/>
              </a:rPr>
              <a:t>Scenario: salary negotiation</a:t>
            </a:r>
            <a:endParaRPr lang="en-US" sz="1600" dirty="0"/>
          </a:p>
          <a:p>
            <a:pPr marL="342900" indent="-342900">
              <a:spcAft>
                <a:spcPts val="800"/>
              </a:spcAft>
              <a:buSzPct val="100000"/>
              <a:buChar char="•"/>
            </a:pPr>
            <a:r>
              <a:rPr lang="en-US" sz="1600" dirty="0">
                <a:solidFill>
                  <a:srgbClr val="E7E8D1"/>
                </a:solidFill>
                <a:latin typeface="Calibri" pitchFamily="34" charset="0"/>
                <a:ea typeface="Calibri" pitchFamily="34" charset="-122"/>
                <a:cs typeface="Calibri" pitchFamily="34" charset="-120"/>
              </a:rPr>
              <a:t>You are the employee asking for a 15% raise</a:t>
            </a:r>
            <a:endParaRPr lang="en-US" sz="1600" dirty="0"/>
          </a:p>
          <a:p>
            <a:pPr marL="342900" indent="-342900">
              <a:spcAft>
                <a:spcPts val="800"/>
              </a:spcAft>
              <a:buSzPct val="100000"/>
              <a:buChar char="•"/>
            </a:pPr>
            <a:r>
              <a:rPr lang="en-US" sz="1600" dirty="0">
                <a:solidFill>
                  <a:srgbClr val="E7E8D1"/>
                </a:solidFill>
                <a:latin typeface="Calibri" pitchFamily="34" charset="0"/>
                <a:ea typeface="Calibri" pitchFamily="34" charset="-122"/>
                <a:cs typeface="Calibri" pitchFamily="34" charset="-120"/>
              </a:rPr>
              <a:t>AI plays the manager</a:t>
            </a:r>
            <a:endParaRPr lang="en-US" sz="1600" dirty="0"/>
          </a:p>
          <a:p>
            <a:pPr marL="342900" indent="-342900">
              <a:spcAft>
                <a:spcPts val="800"/>
              </a:spcAft>
              <a:buSzPct val="100000"/>
              <a:buChar char="•"/>
            </a:pPr>
            <a:r>
              <a:rPr lang="en-US" sz="1600" dirty="0">
                <a:solidFill>
                  <a:srgbClr val="E7E8D1"/>
                </a:solidFill>
                <a:latin typeface="Calibri" pitchFamily="34" charset="0"/>
                <a:ea typeface="Calibri" pitchFamily="34" charset="-122"/>
                <a:cs typeface="Calibri" pitchFamily="34" charset="-120"/>
              </a:rPr>
              <a:t>Vote on A, B, or C when prompted</a:t>
            </a:r>
            <a:endParaRPr lang="en-US" sz="1600" dirty="0"/>
          </a:p>
        </p:txBody>
      </p:sp>
      <p:sp>
        <p:nvSpPr>
          <p:cNvPr id="7" name="Shape 5"/>
          <p:cNvSpPr/>
          <p:nvPr/>
        </p:nvSpPr>
        <p:spPr>
          <a:xfrm>
            <a:off x="5669280" y="1417320"/>
            <a:ext cx="3200400" cy="3200400"/>
          </a:xfrm>
          <a:prstGeom prst="rect">
            <a:avLst/>
          </a:prstGeom>
          <a:solidFill>
            <a:srgbClr val="2A2A2C"/>
          </a:solidFill>
          <a:ln w="12700">
            <a:solidFill>
              <a:srgbClr val="B85042"/>
            </a:solidFill>
            <a:prstDash val="solid"/>
          </a:ln>
        </p:spPr>
        <p:txBody>
          <a:bodyPr/>
          <a:lstStyle/>
          <a:p>
            <a:endParaRPr lang="en-US"/>
          </a:p>
        </p:txBody>
      </p:sp>
      <p:sp>
        <p:nvSpPr>
          <p:cNvPr id="8" name="Text 6"/>
          <p:cNvSpPr/>
          <p:nvPr/>
        </p:nvSpPr>
        <p:spPr>
          <a:xfrm>
            <a:off x="5760720" y="1508760"/>
            <a:ext cx="3017520" cy="274320"/>
          </a:xfrm>
          <a:prstGeom prst="rect">
            <a:avLst/>
          </a:prstGeom>
          <a:noFill/>
          <a:ln/>
        </p:spPr>
        <p:txBody>
          <a:bodyPr wrap="square" rtlCol="0" anchor="ctr"/>
          <a:lstStyle/>
          <a:p>
            <a:pPr marL="0" indent="0">
              <a:buNone/>
            </a:pPr>
            <a:r>
              <a:rPr lang="en-US" sz="1000" b="1" dirty="0">
                <a:solidFill>
                  <a:srgbClr val="B85042"/>
                </a:solidFill>
                <a:latin typeface="Calibri" pitchFamily="34" charset="0"/>
                <a:ea typeface="Calibri" pitchFamily="34" charset="-122"/>
                <a:cs typeface="Calibri" pitchFamily="34" charset="-120"/>
              </a:rPr>
              <a:t>Ready-to-use prompt</a:t>
            </a:r>
            <a:endParaRPr lang="en-US" sz="1000" dirty="0"/>
          </a:p>
        </p:txBody>
      </p:sp>
      <p:sp>
        <p:nvSpPr>
          <p:cNvPr id="9" name="Text 7"/>
          <p:cNvSpPr/>
          <p:nvPr/>
        </p:nvSpPr>
        <p:spPr>
          <a:xfrm>
            <a:off x="5760720" y="1874520"/>
            <a:ext cx="3017520" cy="2560320"/>
          </a:xfrm>
          <a:prstGeom prst="rect">
            <a:avLst/>
          </a:prstGeom>
          <a:noFill/>
          <a:ln/>
        </p:spPr>
        <p:txBody>
          <a:bodyPr wrap="square" rtlCol="0" anchor="t"/>
          <a:lstStyle/>
          <a:p>
            <a:pPr marL="0" indent="0">
              <a:buNone/>
            </a:pPr>
            <a:r>
              <a:rPr lang="en-US" sz="1000" dirty="0">
                <a:solidFill>
                  <a:srgbClr val="E7E8D1"/>
                </a:solidFill>
                <a:latin typeface="Courier New" pitchFamily="34" charset="0"/>
                <a:ea typeface="Courier New" pitchFamily="34" charset="-122"/>
                <a:cs typeface="Courier New" pitchFamily="34" charset="-120"/>
              </a:rPr>
              <a:t>Act as a manager in a performance review. The person I'm playing has asked for a 15% salary increase. I'll play the employee.</a:t>
            </a:r>
            <a:endParaRPr lang="en-US" sz="1000" dirty="0"/>
          </a:p>
          <a:p>
            <a:pPr marL="0" indent="0">
              <a:buNone/>
            </a:pPr>
            <a:endParaRPr lang="en-US" sz="1000" dirty="0"/>
          </a:p>
          <a:p>
            <a:pPr marL="0" indent="0">
              <a:buNone/>
            </a:pPr>
            <a:r>
              <a:rPr lang="en-US" sz="1000" dirty="0">
                <a:solidFill>
                  <a:srgbClr val="E7E8D1"/>
                </a:solidFill>
                <a:latin typeface="Courier New" pitchFamily="34" charset="0"/>
                <a:ea typeface="Courier New" pitchFamily="34" charset="-122"/>
                <a:cs typeface="Courier New" pitchFamily="34" charset="-120"/>
              </a:rPr>
              <a:t>Exactly 12 exchanges (6+6). On 3 of your turns, give A/B/C options. On your other 3, respond freely.</a:t>
            </a:r>
            <a:endParaRPr lang="en-US" sz="1000" dirty="0"/>
          </a:p>
          <a:p>
            <a:pPr marL="0" indent="0">
              <a:buNone/>
            </a:pPr>
            <a:endParaRPr lang="en-US" sz="1000" dirty="0"/>
          </a:p>
          <a:p>
            <a:pPr marL="0" indent="0">
              <a:buNone/>
            </a:pPr>
            <a:r>
              <a:rPr lang="en-US" sz="1000" dirty="0">
                <a:solidFill>
                  <a:srgbClr val="E7E8D1"/>
                </a:solidFill>
                <a:latin typeface="Courier New" pitchFamily="34" charset="0"/>
                <a:ea typeface="Courier New" pitchFamily="34" charset="-122"/>
                <a:cs typeface="Courier New" pitchFamily="34" charset="-120"/>
              </a:rPr>
              <a:t>After turn 12: Strengths, Areas for improvement, Rating 1–5.</a:t>
            </a:r>
            <a:endParaRPr lang="en-US" sz="1000" dirty="0"/>
          </a:p>
          <a:p>
            <a:pPr marL="0" indent="0">
              <a:buNone/>
            </a:pPr>
            <a:endParaRPr lang="en-US" sz="1000" dirty="0"/>
          </a:p>
          <a:p>
            <a:pPr marL="0" indent="0">
              <a:buNone/>
            </a:pPr>
            <a:r>
              <a:rPr lang="en-US" sz="1000" dirty="0">
                <a:solidFill>
                  <a:srgbClr val="E7E8D1"/>
                </a:solidFill>
                <a:latin typeface="Courier New" pitchFamily="34" charset="0"/>
                <a:ea typeface="Courier New" pitchFamily="34" charset="-122"/>
                <a:cs typeface="Courier New" pitchFamily="34" charset="-120"/>
              </a:rPr>
              <a:t>Do not skip or exceed turns.</a:t>
            </a:r>
            <a:endParaRPr lang="en-US" sz="10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8F8F6"/>
        </a:solidFill>
        <a:effectLst/>
      </p:bgPr>
    </p:bg>
    <p:spTree>
      <p:nvGrpSpPr>
        <p:cNvPr id="1" name=""/>
        <p:cNvGrpSpPr/>
        <p:nvPr/>
      </p:nvGrpSpPr>
      <p:grpSpPr>
        <a:xfrm>
          <a:off x="0" y="0"/>
          <a:ext cx="0" cy="0"/>
          <a:chOff x="0" y="0"/>
          <a:chExt cx="0" cy="0"/>
        </a:xfrm>
      </p:grpSpPr>
      <p:sp>
        <p:nvSpPr>
          <p:cNvPr id="2" name="Shape 0"/>
          <p:cNvSpPr/>
          <p:nvPr/>
        </p:nvSpPr>
        <p:spPr>
          <a:xfrm>
            <a:off x="457200" y="201168"/>
            <a:ext cx="1463040" cy="256032"/>
          </a:xfrm>
          <a:prstGeom prst="roundRect">
            <a:avLst>
              <a:gd name="adj" fmla="val 17857"/>
            </a:avLst>
          </a:prstGeom>
          <a:solidFill>
            <a:srgbClr val="185FA5"/>
          </a:solidFill>
          <a:ln w="12700">
            <a:solidFill>
              <a:srgbClr val="185FA5"/>
            </a:solidFill>
            <a:prstDash val="solid"/>
          </a:ln>
        </p:spPr>
        <p:txBody>
          <a:bodyPr/>
          <a:lstStyle/>
          <a:p>
            <a:endParaRPr lang="en-US"/>
          </a:p>
        </p:txBody>
      </p:sp>
      <p:sp>
        <p:nvSpPr>
          <p:cNvPr id="3" name="Text 1"/>
          <p:cNvSpPr/>
          <p:nvPr/>
        </p:nvSpPr>
        <p:spPr>
          <a:xfrm>
            <a:off x="457200" y="201168"/>
            <a:ext cx="1463040" cy="256032"/>
          </a:xfrm>
          <a:prstGeom prst="rect">
            <a:avLst/>
          </a:prstGeom>
          <a:noFill/>
          <a:ln/>
        </p:spPr>
        <p:txBody>
          <a:bodyPr wrap="square" lIns="0" tIns="0" rIns="0" bIns="0" rtlCol="0" anchor="ctr"/>
          <a:lstStyle/>
          <a:p>
            <a:pPr marL="0" indent="0" algn="ctr">
              <a:buNone/>
            </a:pPr>
            <a:r>
              <a:rPr lang="en-US" sz="900" b="1" dirty="0">
                <a:solidFill>
                  <a:srgbClr val="FFFFFF"/>
                </a:solidFill>
                <a:latin typeface="Calibri" pitchFamily="34" charset="0"/>
                <a:ea typeface="Calibri" pitchFamily="34" charset="-122"/>
                <a:cs typeface="Calibri" pitchFamily="34" charset="-120"/>
              </a:rPr>
              <a:t>SOLUTION</a:t>
            </a:r>
            <a:endParaRPr lang="en-US" sz="900" dirty="0"/>
          </a:p>
        </p:txBody>
      </p:sp>
      <p:sp>
        <p:nvSpPr>
          <p:cNvPr id="4" name="Text 2"/>
          <p:cNvSpPr/>
          <p:nvPr/>
        </p:nvSpPr>
        <p:spPr>
          <a:xfrm>
            <a:off x="457200" y="566928"/>
            <a:ext cx="8229600" cy="640080"/>
          </a:xfrm>
          <a:prstGeom prst="rect">
            <a:avLst/>
          </a:prstGeom>
          <a:noFill/>
          <a:ln/>
        </p:spPr>
        <p:txBody>
          <a:bodyPr wrap="square" rtlCol="0" anchor="t"/>
          <a:lstStyle/>
          <a:p>
            <a:pPr marL="0" indent="0" algn="l">
              <a:buNone/>
            </a:pPr>
            <a:r>
              <a:rPr lang="en-US" sz="2600" b="1" dirty="0">
                <a:solidFill>
                  <a:srgbClr val="2C2C2A"/>
                </a:solidFill>
                <a:latin typeface="Trebuchet MS" pitchFamily="34" charset="0"/>
                <a:ea typeface="Trebuchet MS" pitchFamily="34" charset="-122"/>
                <a:cs typeface="Trebuchet MS" pitchFamily="34" charset="-120"/>
              </a:rPr>
              <a:t>Was it perfect? No. Was it effective? Yes.</a:t>
            </a:r>
            <a:endParaRPr lang="en-US" sz="2600" dirty="0"/>
          </a:p>
        </p:txBody>
      </p:sp>
      <p:sp>
        <p:nvSpPr>
          <p:cNvPr id="5" name="Shape 3"/>
          <p:cNvSpPr/>
          <p:nvPr/>
        </p:nvSpPr>
        <p:spPr>
          <a:xfrm>
            <a:off x="457200" y="1371600"/>
            <a:ext cx="4023360" cy="1097280"/>
          </a:xfrm>
          <a:prstGeom prst="rect">
            <a:avLst/>
          </a:prstGeom>
          <a:solidFill>
            <a:srgbClr val="FFFFFF"/>
          </a:solidFill>
          <a:ln w="12700">
            <a:solidFill>
              <a:srgbClr val="EBEBEB"/>
            </a:solidFill>
            <a:prstDash val="solid"/>
          </a:ln>
        </p:spPr>
        <p:txBody>
          <a:bodyPr/>
          <a:lstStyle/>
          <a:p>
            <a:endParaRPr lang="en-US"/>
          </a:p>
        </p:txBody>
      </p:sp>
      <p:sp>
        <p:nvSpPr>
          <p:cNvPr id="6" name="Shape 4"/>
          <p:cNvSpPr/>
          <p:nvPr/>
        </p:nvSpPr>
        <p:spPr>
          <a:xfrm>
            <a:off x="457200" y="1371600"/>
            <a:ext cx="502920" cy="1097280"/>
          </a:xfrm>
          <a:prstGeom prst="rect">
            <a:avLst/>
          </a:prstGeom>
          <a:solidFill>
            <a:srgbClr val="185FA5"/>
          </a:solidFill>
          <a:ln w="12700">
            <a:solidFill>
              <a:srgbClr val="185FA5"/>
            </a:solidFill>
            <a:prstDash val="solid"/>
          </a:ln>
        </p:spPr>
        <p:txBody>
          <a:bodyPr/>
          <a:lstStyle/>
          <a:p>
            <a:endParaRPr lang="en-US"/>
          </a:p>
        </p:txBody>
      </p:sp>
      <p:sp>
        <p:nvSpPr>
          <p:cNvPr id="7" name="Text 5"/>
          <p:cNvSpPr/>
          <p:nvPr/>
        </p:nvSpPr>
        <p:spPr>
          <a:xfrm>
            <a:off x="457200" y="1371600"/>
            <a:ext cx="502920" cy="1097280"/>
          </a:xfrm>
          <a:prstGeom prst="rect">
            <a:avLst/>
          </a:prstGeom>
          <a:noFill/>
          <a:ln/>
        </p:spPr>
        <p:txBody>
          <a:bodyPr wrap="square" lIns="0" tIns="0" rIns="0" bIns="0" rtlCol="0" anchor="ctr"/>
          <a:lstStyle/>
          <a:p>
            <a:pPr marL="0" indent="0" algn="ctr">
              <a:buNone/>
            </a:pPr>
            <a:r>
              <a:rPr lang="en-US" sz="2000" dirty="0">
                <a:solidFill>
                  <a:srgbClr val="FFFFFF"/>
                </a:solidFill>
                <a:latin typeface="Calibri" pitchFamily="34" charset="0"/>
                <a:ea typeface="Calibri" pitchFamily="34" charset="-122"/>
                <a:cs typeface="Calibri" pitchFamily="34" charset="-120"/>
              </a:rPr>
              <a:t>↑</a:t>
            </a:r>
            <a:endParaRPr lang="en-US" sz="2000" dirty="0"/>
          </a:p>
        </p:txBody>
      </p:sp>
      <p:sp>
        <p:nvSpPr>
          <p:cNvPr id="8" name="Text 6"/>
          <p:cNvSpPr/>
          <p:nvPr/>
        </p:nvSpPr>
        <p:spPr>
          <a:xfrm>
            <a:off x="1051560" y="1463040"/>
            <a:ext cx="3291840" cy="347472"/>
          </a:xfrm>
          <a:prstGeom prst="rect">
            <a:avLst/>
          </a:prstGeom>
          <a:noFill/>
          <a:ln/>
        </p:spPr>
        <p:txBody>
          <a:bodyPr wrap="square" rtlCol="0" anchor="ctr"/>
          <a:lstStyle/>
          <a:p>
            <a:pPr marL="0" indent="0">
              <a:buNone/>
            </a:pPr>
            <a:r>
              <a:rPr lang="en-US" sz="1400" b="1" dirty="0">
                <a:solidFill>
                  <a:srgbClr val="2C2C2A"/>
                </a:solidFill>
                <a:latin typeface="Calibri" pitchFamily="34" charset="0"/>
                <a:ea typeface="Calibri" pitchFamily="34" charset="-122"/>
                <a:cs typeface="Calibri" pitchFamily="34" charset="-120"/>
              </a:rPr>
              <a:t>Higher engagement</a:t>
            </a:r>
            <a:endParaRPr lang="en-US" sz="1400" dirty="0"/>
          </a:p>
        </p:txBody>
      </p:sp>
      <p:sp>
        <p:nvSpPr>
          <p:cNvPr id="9" name="Text 7"/>
          <p:cNvSpPr/>
          <p:nvPr/>
        </p:nvSpPr>
        <p:spPr>
          <a:xfrm>
            <a:off x="1051560" y="1847088"/>
            <a:ext cx="3291840" cy="384048"/>
          </a:xfrm>
          <a:prstGeom prst="rect">
            <a:avLst/>
          </a:prstGeom>
          <a:noFill/>
          <a:ln/>
        </p:spPr>
        <p:txBody>
          <a:bodyPr wrap="square" rtlCol="0" anchor="ctr"/>
          <a:lstStyle/>
          <a:p>
            <a:pPr marL="0" indent="0">
              <a:buNone/>
            </a:pPr>
            <a:r>
              <a:rPr lang="en-US" sz="1200" dirty="0">
                <a:solidFill>
                  <a:srgbClr val="6B6B6B"/>
                </a:solidFill>
                <a:latin typeface="Calibri" pitchFamily="34" charset="0"/>
                <a:ea typeface="Calibri" pitchFamily="34" charset="-122"/>
                <a:cs typeface="Calibri" pitchFamily="34" charset="-120"/>
              </a:rPr>
              <a:t>More focus than peer role plays</a:t>
            </a:r>
            <a:endParaRPr lang="en-US" sz="1200" dirty="0"/>
          </a:p>
        </p:txBody>
      </p:sp>
      <p:sp>
        <p:nvSpPr>
          <p:cNvPr id="10" name="Shape 8"/>
          <p:cNvSpPr/>
          <p:nvPr/>
        </p:nvSpPr>
        <p:spPr>
          <a:xfrm>
            <a:off x="4754880" y="1371600"/>
            <a:ext cx="4023360" cy="1097280"/>
          </a:xfrm>
          <a:prstGeom prst="rect">
            <a:avLst/>
          </a:prstGeom>
          <a:solidFill>
            <a:srgbClr val="FFFFFF"/>
          </a:solidFill>
          <a:ln w="12700">
            <a:solidFill>
              <a:srgbClr val="EBEBEB"/>
            </a:solidFill>
            <a:prstDash val="solid"/>
          </a:ln>
        </p:spPr>
        <p:txBody>
          <a:bodyPr/>
          <a:lstStyle/>
          <a:p>
            <a:endParaRPr lang="en-US"/>
          </a:p>
        </p:txBody>
      </p:sp>
      <p:sp>
        <p:nvSpPr>
          <p:cNvPr id="11" name="Shape 9"/>
          <p:cNvSpPr/>
          <p:nvPr/>
        </p:nvSpPr>
        <p:spPr>
          <a:xfrm>
            <a:off x="4754880" y="1371600"/>
            <a:ext cx="502920" cy="1097280"/>
          </a:xfrm>
          <a:prstGeom prst="rect">
            <a:avLst/>
          </a:prstGeom>
          <a:solidFill>
            <a:srgbClr val="185FA5"/>
          </a:solidFill>
          <a:ln w="12700">
            <a:solidFill>
              <a:srgbClr val="185FA5"/>
            </a:solidFill>
            <a:prstDash val="solid"/>
          </a:ln>
        </p:spPr>
        <p:txBody>
          <a:bodyPr/>
          <a:lstStyle/>
          <a:p>
            <a:endParaRPr lang="en-US"/>
          </a:p>
        </p:txBody>
      </p:sp>
      <p:sp>
        <p:nvSpPr>
          <p:cNvPr id="12" name="Text 10"/>
          <p:cNvSpPr/>
          <p:nvPr/>
        </p:nvSpPr>
        <p:spPr>
          <a:xfrm>
            <a:off x="4754880" y="1371600"/>
            <a:ext cx="502920" cy="1097280"/>
          </a:xfrm>
          <a:prstGeom prst="rect">
            <a:avLst/>
          </a:prstGeom>
          <a:noFill/>
          <a:ln/>
        </p:spPr>
        <p:txBody>
          <a:bodyPr wrap="square" lIns="0" tIns="0" rIns="0" bIns="0" rtlCol="0" anchor="ctr"/>
          <a:lstStyle/>
          <a:p>
            <a:pPr marL="0" indent="0" algn="ctr">
              <a:buNone/>
            </a:pPr>
            <a:r>
              <a:rPr lang="en-US" sz="2000" dirty="0">
                <a:solidFill>
                  <a:srgbClr val="FFFFFF"/>
                </a:solidFill>
                <a:latin typeface="Calibri" pitchFamily="34" charset="0"/>
                <a:ea typeface="Calibri" pitchFamily="34" charset="-122"/>
                <a:cs typeface="Calibri" pitchFamily="34" charset="-120"/>
              </a:rPr>
              <a:t>✓</a:t>
            </a:r>
            <a:endParaRPr lang="en-US" sz="2000" dirty="0"/>
          </a:p>
        </p:txBody>
      </p:sp>
      <p:sp>
        <p:nvSpPr>
          <p:cNvPr id="13" name="Text 11"/>
          <p:cNvSpPr/>
          <p:nvPr/>
        </p:nvSpPr>
        <p:spPr>
          <a:xfrm>
            <a:off x="5349240" y="1463040"/>
            <a:ext cx="3291840" cy="347472"/>
          </a:xfrm>
          <a:prstGeom prst="rect">
            <a:avLst/>
          </a:prstGeom>
          <a:noFill/>
          <a:ln/>
        </p:spPr>
        <p:txBody>
          <a:bodyPr wrap="square" rtlCol="0" anchor="ctr"/>
          <a:lstStyle/>
          <a:p>
            <a:pPr marL="0" indent="0">
              <a:buNone/>
            </a:pPr>
            <a:r>
              <a:rPr lang="en-US" sz="1400" b="1" dirty="0">
                <a:solidFill>
                  <a:srgbClr val="2C2C2A"/>
                </a:solidFill>
                <a:latin typeface="Calibri" pitchFamily="34" charset="0"/>
                <a:ea typeface="Calibri" pitchFamily="34" charset="-122"/>
                <a:cs typeface="Calibri" pitchFamily="34" charset="-120"/>
              </a:rPr>
              <a:t>Guided quality</a:t>
            </a:r>
            <a:endParaRPr lang="en-US" sz="1400" dirty="0"/>
          </a:p>
        </p:txBody>
      </p:sp>
      <p:sp>
        <p:nvSpPr>
          <p:cNvPr id="14" name="Text 12"/>
          <p:cNvSpPr/>
          <p:nvPr/>
        </p:nvSpPr>
        <p:spPr>
          <a:xfrm>
            <a:off x="5349240" y="1847088"/>
            <a:ext cx="3291840" cy="384048"/>
          </a:xfrm>
          <a:prstGeom prst="rect">
            <a:avLst/>
          </a:prstGeom>
          <a:noFill/>
          <a:ln/>
        </p:spPr>
        <p:txBody>
          <a:bodyPr wrap="square" rtlCol="0" anchor="ctr"/>
          <a:lstStyle/>
          <a:p>
            <a:pPr marL="0" indent="0">
              <a:buNone/>
            </a:pPr>
            <a:r>
              <a:rPr lang="en-US" sz="1200" dirty="0">
                <a:solidFill>
                  <a:srgbClr val="6B6B6B"/>
                </a:solidFill>
                <a:latin typeface="Calibri" pitchFamily="34" charset="0"/>
                <a:ea typeface="Calibri" pitchFamily="34" charset="-122"/>
                <a:cs typeface="Calibri" pitchFamily="34" charset="-120"/>
              </a:rPr>
              <a:t>Structured choices raised realism</a:t>
            </a:r>
            <a:endParaRPr lang="en-US" sz="1200" dirty="0"/>
          </a:p>
        </p:txBody>
      </p:sp>
      <p:sp>
        <p:nvSpPr>
          <p:cNvPr id="15" name="Shape 13"/>
          <p:cNvSpPr/>
          <p:nvPr/>
        </p:nvSpPr>
        <p:spPr>
          <a:xfrm>
            <a:off x="457200" y="2697480"/>
            <a:ext cx="4023360" cy="1097280"/>
          </a:xfrm>
          <a:prstGeom prst="rect">
            <a:avLst/>
          </a:prstGeom>
          <a:solidFill>
            <a:srgbClr val="FFFFFF"/>
          </a:solidFill>
          <a:ln w="12700">
            <a:solidFill>
              <a:srgbClr val="EBEBEB"/>
            </a:solidFill>
            <a:prstDash val="solid"/>
          </a:ln>
        </p:spPr>
        <p:txBody>
          <a:bodyPr/>
          <a:lstStyle/>
          <a:p>
            <a:endParaRPr lang="en-US"/>
          </a:p>
        </p:txBody>
      </p:sp>
      <p:sp>
        <p:nvSpPr>
          <p:cNvPr id="16" name="Shape 14"/>
          <p:cNvSpPr/>
          <p:nvPr/>
        </p:nvSpPr>
        <p:spPr>
          <a:xfrm>
            <a:off x="457200" y="2697480"/>
            <a:ext cx="502920" cy="1097280"/>
          </a:xfrm>
          <a:prstGeom prst="rect">
            <a:avLst/>
          </a:prstGeom>
          <a:solidFill>
            <a:srgbClr val="185FA5"/>
          </a:solidFill>
          <a:ln w="12700">
            <a:solidFill>
              <a:srgbClr val="185FA5"/>
            </a:solidFill>
            <a:prstDash val="solid"/>
          </a:ln>
        </p:spPr>
        <p:txBody>
          <a:bodyPr/>
          <a:lstStyle/>
          <a:p>
            <a:endParaRPr lang="en-US"/>
          </a:p>
        </p:txBody>
      </p:sp>
      <p:sp>
        <p:nvSpPr>
          <p:cNvPr id="17" name="Text 15"/>
          <p:cNvSpPr/>
          <p:nvPr/>
        </p:nvSpPr>
        <p:spPr>
          <a:xfrm>
            <a:off x="457200" y="2697480"/>
            <a:ext cx="502920" cy="1097280"/>
          </a:xfrm>
          <a:prstGeom prst="rect">
            <a:avLst/>
          </a:prstGeom>
          <a:noFill/>
          <a:ln/>
        </p:spPr>
        <p:txBody>
          <a:bodyPr wrap="square" lIns="0" tIns="0" rIns="0" bIns="0" rtlCol="0" anchor="ctr"/>
          <a:lstStyle/>
          <a:p>
            <a:pPr marL="0" indent="0" algn="ctr">
              <a:buNone/>
            </a:pPr>
            <a:r>
              <a:rPr lang="en-US" sz="2000" dirty="0">
                <a:solidFill>
                  <a:srgbClr val="FFFFFF"/>
                </a:solidFill>
                <a:latin typeface="Calibri" pitchFamily="34" charset="0"/>
                <a:ea typeface="Calibri" pitchFamily="34" charset="-122"/>
                <a:cs typeface="Calibri" pitchFamily="34" charset="-120"/>
              </a:rPr>
              <a:t>★</a:t>
            </a:r>
            <a:endParaRPr lang="en-US" sz="2000" dirty="0"/>
          </a:p>
        </p:txBody>
      </p:sp>
      <p:sp>
        <p:nvSpPr>
          <p:cNvPr id="18" name="Text 16"/>
          <p:cNvSpPr/>
          <p:nvPr/>
        </p:nvSpPr>
        <p:spPr>
          <a:xfrm>
            <a:off x="1051560" y="2788920"/>
            <a:ext cx="3291840" cy="347472"/>
          </a:xfrm>
          <a:prstGeom prst="rect">
            <a:avLst/>
          </a:prstGeom>
          <a:noFill/>
          <a:ln/>
        </p:spPr>
        <p:txBody>
          <a:bodyPr wrap="square" rtlCol="0" anchor="ctr"/>
          <a:lstStyle/>
          <a:p>
            <a:pPr marL="0" indent="0">
              <a:buNone/>
            </a:pPr>
            <a:r>
              <a:rPr lang="en-US" sz="1400" b="1" dirty="0">
                <a:solidFill>
                  <a:srgbClr val="2C2C2A"/>
                </a:solidFill>
                <a:latin typeface="Calibri" pitchFamily="34" charset="0"/>
                <a:ea typeface="Calibri" pitchFamily="34" charset="-122"/>
                <a:cs typeface="Calibri" pitchFamily="34" charset="-120"/>
              </a:rPr>
              <a:t>Rich debriefs</a:t>
            </a:r>
            <a:endParaRPr lang="en-US" sz="1400" dirty="0"/>
          </a:p>
        </p:txBody>
      </p:sp>
      <p:sp>
        <p:nvSpPr>
          <p:cNvPr id="19" name="Text 17"/>
          <p:cNvSpPr/>
          <p:nvPr/>
        </p:nvSpPr>
        <p:spPr>
          <a:xfrm>
            <a:off x="1051560" y="3172968"/>
            <a:ext cx="3291840" cy="384048"/>
          </a:xfrm>
          <a:prstGeom prst="rect">
            <a:avLst/>
          </a:prstGeom>
          <a:noFill/>
          <a:ln/>
        </p:spPr>
        <p:txBody>
          <a:bodyPr wrap="square" rtlCol="0" anchor="ctr"/>
          <a:lstStyle/>
          <a:p>
            <a:pPr marL="0" indent="0">
              <a:buNone/>
            </a:pPr>
            <a:r>
              <a:rPr lang="en-US" sz="1200" dirty="0">
                <a:solidFill>
                  <a:srgbClr val="6B6B6B"/>
                </a:solidFill>
                <a:latin typeface="Calibri" pitchFamily="34" charset="0"/>
                <a:ea typeface="Calibri" pitchFamily="34" charset="-122"/>
                <a:cs typeface="Calibri" pitchFamily="34" charset="-120"/>
              </a:rPr>
              <a:t>Ratings created shared discussion points</a:t>
            </a:r>
            <a:endParaRPr lang="en-US" sz="1200" dirty="0"/>
          </a:p>
        </p:txBody>
      </p:sp>
      <p:sp>
        <p:nvSpPr>
          <p:cNvPr id="20" name="Shape 18"/>
          <p:cNvSpPr/>
          <p:nvPr/>
        </p:nvSpPr>
        <p:spPr>
          <a:xfrm>
            <a:off x="4754880" y="2697480"/>
            <a:ext cx="4023360" cy="1097280"/>
          </a:xfrm>
          <a:prstGeom prst="rect">
            <a:avLst/>
          </a:prstGeom>
          <a:solidFill>
            <a:srgbClr val="FFFFFF"/>
          </a:solidFill>
          <a:ln w="12700">
            <a:solidFill>
              <a:srgbClr val="EBEBEB"/>
            </a:solidFill>
            <a:prstDash val="solid"/>
          </a:ln>
        </p:spPr>
        <p:txBody>
          <a:bodyPr/>
          <a:lstStyle/>
          <a:p>
            <a:endParaRPr lang="en-US"/>
          </a:p>
        </p:txBody>
      </p:sp>
      <p:sp>
        <p:nvSpPr>
          <p:cNvPr id="21" name="Shape 19"/>
          <p:cNvSpPr/>
          <p:nvPr/>
        </p:nvSpPr>
        <p:spPr>
          <a:xfrm>
            <a:off x="4754880" y="2697480"/>
            <a:ext cx="502920" cy="1097280"/>
          </a:xfrm>
          <a:prstGeom prst="rect">
            <a:avLst/>
          </a:prstGeom>
          <a:solidFill>
            <a:srgbClr val="185FA5"/>
          </a:solidFill>
          <a:ln w="12700">
            <a:solidFill>
              <a:srgbClr val="185FA5"/>
            </a:solidFill>
            <a:prstDash val="solid"/>
          </a:ln>
        </p:spPr>
        <p:txBody>
          <a:bodyPr/>
          <a:lstStyle/>
          <a:p>
            <a:endParaRPr lang="en-US"/>
          </a:p>
        </p:txBody>
      </p:sp>
      <p:sp>
        <p:nvSpPr>
          <p:cNvPr id="22" name="Text 20"/>
          <p:cNvSpPr/>
          <p:nvPr/>
        </p:nvSpPr>
        <p:spPr>
          <a:xfrm>
            <a:off x="4754880" y="2697480"/>
            <a:ext cx="502920" cy="1097280"/>
          </a:xfrm>
          <a:prstGeom prst="rect">
            <a:avLst/>
          </a:prstGeom>
          <a:noFill/>
          <a:ln/>
        </p:spPr>
        <p:txBody>
          <a:bodyPr wrap="square" lIns="0" tIns="0" rIns="0" bIns="0" rtlCol="0" anchor="ctr"/>
          <a:lstStyle/>
          <a:p>
            <a:pPr marL="0" indent="0" algn="ctr">
              <a:buNone/>
            </a:pPr>
            <a:r>
              <a:rPr lang="en-US" sz="2000" dirty="0">
                <a:solidFill>
                  <a:srgbClr val="FFFFFF"/>
                </a:solidFill>
                <a:latin typeface="Calibri" pitchFamily="34" charset="0"/>
                <a:ea typeface="Calibri" pitchFamily="34" charset="-122"/>
                <a:cs typeface="Calibri" pitchFamily="34" charset="-120"/>
              </a:rPr>
              <a:t>~</a:t>
            </a:r>
            <a:endParaRPr lang="en-US" sz="2000" dirty="0"/>
          </a:p>
        </p:txBody>
      </p:sp>
      <p:sp>
        <p:nvSpPr>
          <p:cNvPr id="23" name="Text 21"/>
          <p:cNvSpPr/>
          <p:nvPr/>
        </p:nvSpPr>
        <p:spPr>
          <a:xfrm>
            <a:off x="5349240" y="2788920"/>
            <a:ext cx="3291840" cy="347472"/>
          </a:xfrm>
          <a:prstGeom prst="rect">
            <a:avLst/>
          </a:prstGeom>
          <a:noFill/>
          <a:ln/>
        </p:spPr>
        <p:txBody>
          <a:bodyPr wrap="square" rtlCol="0" anchor="ctr"/>
          <a:lstStyle/>
          <a:p>
            <a:pPr marL="0" indent="0">
              <a:buNone/>
            </a:pPr>
            <a:r>
              <a:rPr lang="en-US" sz="1400" b="1" dirty="0">
                <a:solidFill>
                  <a:srgbClr val="2C2C2A"/>
                </a:solidFill>
                <a:latin typeface="Calibri" pitchFamily="34" charset="0"/>
                <a:ea typeface="Calibri" pitchFamily="34" charset="-122"/>
                <a:cs typeface="Calibri" pitchFamily="34" charset="-120"/>
              </a:rPr>
              <a:t>Honest limitations</a:t>
            </a:r>
            <a:endParaRPr lang="en-US" sz="1400" dirty="0"/>
          </a:p>
        </p:txBody>
      </p:sp>
      <p:sp>
        <p:nvSpPr>
          <p:cNvPr id="24" name="Text 22"/>
          <p:cNvSpPr/>
          <p:nvPr/>
        </p:nvSpPr>
        <p:spPr>
          <a:xfrm>
            <a:off x="5349240" y="3172968"/>
            <a:ext cx="3291840" cy="384048"/>
          </a:xfrm>
          <a:prstGeom prst="rect">
            <a:avLst/>
          </a:prstGeom>
          <a:noFill/>
          <a:ln/>
        </p:spPr>
        <p:txBody>
          <a:bodyPr wrap="square" rtlCol="0" anchor="ctr"/>
          <a:lstStyle/>
          <a:p>
            <a:pPr marL="0" indent="0">
              <a:buNone/>
            </a:pPr>
            <a:r>
              <a:rPr lang="en-US" sz="1200" dirty="0">
                <a:solidFill>
                  <a:srgbClr val="6B6B6B"/>
                </a:solidFill>
                <a:latin typeface="Calibri" pitchFamily="34" charset="0"/>
                <a:ea typeface="Calibri" pitchFamily="34" charset="-122"/>
                <a:cs typeface="Calibri" pitchFamily="34" charset="-120"/>
              </a:rPr>
              <a:t>AI variation remains; that's okay</a:t>
            </a:r>
            <a:endParaRPr lang="en-US" sz="12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8F8F6"/>
        </a:solidFill>
        <a:effectLst/>
      </p:bgPr>
    </p:bg>
    <p:spTree>
      <p:nvGrpSpPr>
        <p:cNvPr id="1" name=""/>
        <p:cNvGrpSpPr/>
        <p:nvPr/>
      </p:nvGrpSpPr>
      <p:grpSpPr>
        <a:xfrm>
          <a:off x="0" y="0"/>
          <a:ext cx="0" cy="0"/>
          <a:chOff x="0" y="0"/>
          <a:chExt cx="0" cy="0"/>
        </a:xfrm>
      </p:grpSpPr>
      <p:sp>
        <p:nvSpPr>
          <p:cNvPr id="2" name="Shape 0"/>
          <p:cNvSpPr/>
          <p:nvPr/>
        </p:nvSpPr>
        <p:spPr>
          <a:xfrm>
            <a:off x="457200" y="201168"/>
            <a:ext cx="1463040" cy="256032"/>
          </a:xfrm>
          <a:prstGeom prst="roundRect">
            <a:avLst>
              <a:gd name="adj" fmla="val 17857"/>
            </a:avLst>
          </a:prstGeom>
          <a:solidFill>
            <a:srgbClr val="185FA5"/>
          </a:solidFill>
          <a:ln w="12700">
            <a:solidFill>
              <a:srgbClr val="185FA5"/>
            </a:solidFill>
            <a:prstDash val="solid"/>
          </a:ln>
        </p:spPr>
        <p:txBody>
          <a:bodyPr/>
          <a:lstStyle/>
          <a:p>
            <a:endParaRPr lang="en-US"/>
          </a:p>
        </p:txBody>
      </p:sp>
      <p:sp>
        <p:nvSpPr>
          <p:cNvPr id="3" name="Text 1"/>
          <p:cNvSpPr/>
          <p:nvPr/>
        </p:nvSpPr>
        <p:spPr>
          <a:xfrm>
            <a:off x="457200" y="201168"/>
            <a:ext cx="1463040" cy="256032"/>
          </a:xfrm>
          <a:prstGeom prst="rect">
            <a:avLst/>
          </a:prstGeom>
          <a:noFill/>
          <a:ln/>
        </p:spPr>
        <p:txBody>
          <a:bodyPr wrap="square" lIns="0" tIns="0" rIns="0" bIns="0" rtlCol="0" anchor="ctr"/>
          <a:lstStyle/>
          <a:p>
            <a:pPr marL="0" indent="0" algn="ctr">
              <a:buNone/>
            </a:pPr>
            <a:r>
              <a:rPr lang="en-US" sz="900" b="1" dirty="0">
                <a:solidFill>
                  <a:srgbClr val="FFFFFF"/>
                </a:solidFill>
                <a:latin typeface="Calibri" pitchFamily="34" charset="0"/>
                <a:ea typeface="Calibri" pitchFamily="34" charset="-122"/>
                <a:cs typeface="Calibri" pitchFamily="34" charset="-120"/>
              </a:rPr>
              <a:t>SOLUTION</a:t>
            </a:r>
            <a:endParaRPr lang="en-US" sz="900" dirty="0"/>
          </a:p>
        </p:txBody>
      </p:sp>
      <p:sp>
        <p:nvSpPr>
          <p:cNvPr id="4" name="Text 2"/>
          <p:cNvSpPr/>
          <p:nvPr/>
        </p:nvSpPr>
        <p:spPr>
          <a:xfrm>
            <a:off x="457200" y="566928"/>
            <a:ext cx="8229600" cy="777240"/>
          </a:xfrm>
          <a:prstGeom prst="rect">
            <a:avLst/>
          </a:prstGeom>
          <a:noFill/>
          <a:ln/>
        </p:spPr>
        <p:txBody>
          <a:bodyPr wrap="square" rtlCol="0" anchor="t"/>
          <a:lstStyle/>
          <a:p>
            <a:pPr marL="0" indent="0" algn="l">
              <a:buNone/>
            </a:pPr>
            <a:r>
              <a:rPr lang="en-US" sz="3400" b="1" dirty="0">
                <a:solidFill>
                  <a:srgbClr val="2C2C2A"/>
                </a:solidFill>
                <a:latin typeface="Trebuchet MS" pitchFamily="34" charset="0"/>
                <a:ea typeface="Trebuchet MS" pitchFamily="34" charset="-122"/>
                <a:cs typeface="Trebuchet MS" pitchFamily="34" charset="-120"/>
              </a:rPr>
              <a:t>Other activities in the toolkit</a:t>
            </a:r>
            <a:endParaRPr lang="en-US" sz="3400" dirty="0"/>
          </a:p>
        </p:txBody>
      </p:sp>
      <p:sp>
        <p:nvSpPr>
          <p:cNvPr id="5" name="Shape 3"/>
          <p:cNvSpPr/>
          <p:nvPr/>
        </p:nvSpPr>
        <p:spPr>
          <a:xfrm>
            <a:off x="457200" y="1508760"/>
            <a:ext cx="8229600" cy="914400"/>
          </a:xfrm>
          <a:prstGeom prst="rect">
            <a:avLst/>
          </a:prstGeom>
          <a:solidFill>
            <a:srgbClr val="FFFFFF"/>
          </a:solidFill>
          <a:ln w="12700">
            <a:solidFill>
              <a:srgbClr val="EBEBEB"/>
            </a:solidFill>
            <a:prstDash val="solid"/>
          </a:ln>
        </p:spPr>
        <p:txBody>
          <a:bodyPr/>
          <a:lstStyle/>
          <a:p>
            <a:endParaRPr lang="en-US"/>
          </a:p>
        </p:txBody>
      </p:sp>
      <p:sp>
        <p:nvSpPr>
          <p:cNvPr id="6" name="Shape 4"/>
          <p:cNvSpPr/>
          <p:nvPr/>
        </p:nvSpPr>
        <p:spPr>
          <a:xfrm>
            <a:off x="457200" y="1508760"/>
            <a:ext cx="502920" cy="914400"/>
          </a:xfrm>
          <a:prstGeom prst="rect">
            <a:avLst/>
          </a:prstGeom>
          <a:solidFill>
            <a:srgbClr val="185FA5"/>
          </a:solidFill>
          <a:ln w="12700">
            <a:solidFill>
              <a:srgbClr val="185FA5"/>
            </a:solidFill>
            <a:prstDash val="solid"/>
          </a:ln>
        </p:spPr>
        <p:txBody>
          <a:bodyPr/>
          <a:lstStyle/>
          <a:p>
            <a:endParaRPr lang="en-US"/>
          </a:p>
        </p:txBody>
      </p:sp>
      <p:sp>
        <p:nvSpPr>
          <p:cNvPr id="7" name="Text 5"/>
          <p:cNvSpPr/>
          <p:nvPr/>
        </p:nvSpPr>
        <p:spPr>
          <a:xfrm>
            <a:off x="457200" y="1508760"/>
            <a:ext cx="502920" cy="914400"/>
          </a:xfrm>
          <a:prstGeom prst="rect">
            <a:avLst/>
          </a:prstGeom>
          <a:noFill/>
          <a:ln/>
        </p:spPr>
        <p:txBody>
          <a:bodyPr wrap="square" lIns="0" tIns="0" rIns="0" bIns="0" rtlCol="0" anchor="ctr"/>
          <a:lstStyle/>
          <a:p>
            <a:pPr marL="0" indent="0" algn="ctr">
              <a:buNone/>
            </a:pPr>
            <a:r>
              <a:rPr lang="en-US" sz="2000" b="1" dirty="0">
                <a:solidFill>
                  <a:srgbClr val="FFFFFF"/>
                </a:solidFill>
                <a:latin typeface="Trebuchet MS" pitchFamily="34" charset="0"/>
                <a:ea typeface="Trebuchet MS" pitchFamily="34" charset="-122"/>
                <a:cs typeface="Trebuchet MS" pitchFamily="34" charset="-120"/>
              </a:rPr>
              <a:t>1</a:t>
            </a:r>
            <a:endParaRPr lang="en-US" sz="2000" dirty="0"/>
          </a:p>
        </p:txBody>
      </p:sp>
      <p:sp>
        <p:nvSpPr>
          <p:cNvPr id="8" name="Text 6"/>
          <p:cNvSpPr/>
          <p:nvPr/>
        </p:nvSpPr>
        <p:spPr>
          <a:xfrm>
            <a:off x="1078992" y="1581912"/>
            <a:ext cx="7406640" cy="292608"/>
          </a:xfrm>
          <a:prstGeom prst="rect">
            <a:avLst/>
          </a:prstGeom>
          <a:noFill/>
          <a:ln/>
        </p:spPr>
        <p:txBody>
          <a:bodyPr wrap="square" rtlCol="0" anchor="ctr"/>
          <a:lstStyle/>
          <a:p>
            <a:pPr marL="0" indent="0">
              <a:buNone/>
            </a:pPr>
            <a:r>
              <a:rPr lang="en-US" sz="1400" b="1" dirty="0">
                <a:solidFill>
                  <a:srgbClr val="2C2C2A"/>
                </a:solidFill>
                <a:latin typeface="Calibri" pitchFamily="34" charset="0"/>
                <a:ea typeface="Calibri" pitchFamily="34" charset="-122"/>
                <a:cs typeface="Calibri" pitchFamily="34" charset="-120"/>
              </a:rPr>
              <a:t>Domino accident reconstruction</a:t>
            </a:r>
            <a:endParaRPr lang="en-US" sz="1400" dirty="0"/>
          </a:p>
        </p:txBody>
      </p:sp>
      <p:sp>
        <p:nvSpPr>
          <p:cNvPr id="9" name="Text 7"/>
          <p:cNvSpPr/>
          <p:nvPr/>
        </p:nvSpPr>
        <p:spPr>
          <a:xfrm>
            <a:off x="1078992" y="1911096"/>
            <a:ext cx="7406640" cy="420624"/>
          </a:xfrm>
          <a:prstGeom prst="rect">
            <a:avLst/>
          </a:prstGeom>
          <a:noFill/>
          <a:ln/>
        </p:spPr>
        <p:txBody>
          <a:bodyPr wrap="square" rtlCol="0" anchor="ctr"/>
          <a:lstStyle/>
          <a:p>
            <a:pPr marL="0" indent="0">
              <a:buNone/>
            </a:pPr>
            <a:r>
              <a:rPr lang="en-US" sz="1200" dirty="0">
                <a:solidFill>
                  <a:srgbClr val="6B6B6B"/>
                </a:solidFill>
                <a:latin typeface="Calibri" pitchFamily="34" charset="0"/>
                <a:ea typeface="Calibri" pitchFamily="34" charset="-122"/>
                <a:cs typeface="Calibri" pitchFamily="34" charset="-120"/>
              </a:rPr>
              <a:t>Learners build accident scenes using dominoes — each representing vehicle type, impact point, and conditions. Promotes autonomy and creative decision-making.</a:t>
            </a:r>
            <a:endParaRPr lang="en-US" sz="1200" dirty="0"/>
          </a:p>
        </p:txBody>
      </p:sp>
      <p:sp>
        <p:nvSpPr>
          <p:cNvPr id="10" name="Shape 8"/>
          <p:cNvSpPr/>
          <p:nvPr/>
        </p:nvSpPr>
        <p:spPr>
          <a:xfrm>
            <a:off x="457200" y="2578608"/>
            <a:ext cx="8229600" cy="914400"/>
          </a:xfrm>
          <a:prstGeom prst="rect">
            <a:avLst/>
          </a:prstGeom>
          <a:solidFill>
            <a:srgbClr val="FFFFFF"/>
          </a:solidFill>
          <a:ln w="12700">
            <a:solidFill>
              <a:srgbClr val="EBEBEB"/>
            </a:solidFill>
            <a:prstDash val="solid"/>
          </a:ln>
        </p:spPr>
        <p:txBody>
          <a:bodyPr/>
          <a:lstStyle/>
          <a:p>
            <a:endParaRPr lang="en-US"/>
          </a:p>
        </p:txBody>
      </p:sp>
      <p:sp>
        <p:nvSpPr>
          <p:cNvPr id="11" name="Shape 9"/>
          <p:cNvSpPr/>
          <p:nvPr/>
        </p:nvSpPr>
        <p:spPr>
          <a:xfrm>
            <a:off x="457200" y="2578608"/>
            <a:ext cx="502920" cy="914400"/>
          </a:xfrm>
          <a:prstGeom prst="rect">
            <a:avLst/>
          </a:prstGeom>
          <a:solidFill>
            <a:srgbClr val="185FA5"/>
          </a:solidFill>
          <a:ln w="12700">
            <a:solidFill>
              <a:srgbClr val="185FA5"/>
            </a:solidFill>
            <a:prstDash val="solid"/>
          </a:ln>
        </p:spPr>
        <p:txBody>
          <a:bodyPr/>
          <a:lstStyle/>
          <a:p>
            <a:endParaRPr lang="en-US"/>
          </a:p>
        </p:txBody>
      </p:sp>
      <p:sp>
        <p:nvSpPr>
          <p:cNvPr id="12" name="Text 10"/>
          <p:cNvSpPr/>
          <p:nvPr/>
        </p:nvSpPr>
        <p:spPr>
          <a:xfrm>
            <a:off x="457200" y="2578608"/>
            <a:ext cx="502920" cy="914400"/>
          </a:xfrm>
          <a:prstGeom prst="rect">
            <a:avLst/>
          </a:prstGeom>
          <a:noFill/>
          <a:ln/>
        </p:spPr>
        <p:txBody>
          <a:bodyPr wrap="square" lIns="0" tIns="0" rIns="0" bIns="0" rtlCol="0" anchor="ctr"/>
          <a:lstStyle/>
          <a:p>
            <a:pPr marL="0" indent="0" algn="ctr">
              <a:buNone/>
            </a:pPr>
            <a:r>
              <a:rPr lang="en-US" sz="2000" b="1" dirty="0">
                <a:solidFill>
                  <a:srgbClr val="FFFFFF"/>
                </a:solidFill>
                <a:latin typeface="Trebuchet MS" pitchFamily="34" charset="0"/>
                <a:ea typeface="Trebuchet MS" pitchFamily="34" charset="-122"/>
                <a:cs typeface="Trebuchet MS" pitchFamily="34" charset="-120"/>
              </a:rPr>
              <a:t>2</a:t>
            </a:r>
            <a:endParaRPr lang="en-US" sz="2000" dirty="0"/>
          </a:p>
        </p:txBody>
      </p:sp>
      <p:sp>
        <p:nvSpPr>
          <p:cNvPr id="13" name="Text 11"/>
          <p:cNvSpPr/>
          <p:nvPr/>
        </p:nvSpPr>
        <p:spPr>
          <a:xfrm>
            <a:off x="1078992" y="2651760"/>
            <a:ext cx="7406640" cy="292608"/>
          </a:xfrm>
          <a:prstGeom prst="rect">
            <a:avLst/>
          </a:prstGeom>
          <a:noFill/>
          <a:ln/>
        </p:spPr>
        <p:txBody>
          <a:bodyPr wrap="square" rtlCol="0" anchor="ctr"/>
          <a:lstStyle/>
          <a:p>
            <a:pPr marL="0" indent="0">
              <a:buNone/>
            </a:pPr>
            <a:r>
              <a:rPr lang="en-US" sz="1400" b="1" dirty="0">
                <a:solidFill>
                  <a:srgbClr val="2C2C2A"/>
                </a:solidFill>
                <a:latin typeface="Calibri" pitchFamily="34" charset="0"/>
                <a:ea typeface="Calibri" pitchFamily="34" charset="-122"/>
                <a:cs typeface="Calibri" pitchFamily="34" charset="-120"/>
              </a:rPr>
              <a:t>Liability reenactments</a:t>
            </a:r>
            <a:endParaRPr lang="en-US" sz="1400" dirty="0"/>
          </a:p>
        </p:txBody>
      </p:sp>
      <p:sp>
        <p:nvSpPr>
          <p:cNvPr id="14" name="Text 12"/>
          <p:cNvSpPr/>
          <p:nvPr/>
        </p:nvSpPr>
        <p:spPr>
          <a:xfrm>
            <a:off x="1078992" y="2980944"/>
            <a:ext cx="7406640" cy="420624"/>
          </a:xfrm>
          <a:prstGeom prst="rect">
            <a:avLst/>
          </a:prstGeom>
          <a:noFill/>
          <a:ln/>
        </p:spPr>
        <p:txBody>
          <a:bodyPr wrap="square" rtlCol="0" anchor="ctr"/>
          <a:lstStyle/>
          <a:p>
            <a:pPr marL="0" indent="0">
              <a:buNone/>
            </a:pPr>
            <a:r>
              <a:rPr lang="en-US" sz="1200" dirty="0">
                <a:solidFill>
                  <a:srgbClr val="6B6B6B"/>
                </a:solidFill>
                <a:latin typeface="Calibri" pitchFamily="34" charset="0"/>
                <a:ea typeface="Calibri" pitchFamily="34" charset="-122"/>
                <a:cs typeface="Calibri" pitchFamily="34" charset="-120"/>
              </a:rPr>
              <a:t>Learners recreate full, shared, and prorated liability scenarios using flip charts, model vehicles, or live skits. Learners choose their method — freedom, fun, and peer recognition.</a:t>
            </a:r>
            <a:endParaRPr lang="en-US" sz="1200" dirty="0"/>
          </a:p>
        </p:txBody>
      </p:sp>
      <p:sp>
        <p:nvSpPr>
          <p:cNvPr id="15" name="Shape 13"/>
          <p:cNvSpPr/>
          <p:nvPr/>
        </p:nvSpPr>
        <p:spPr>
          <a:xfrm>
            <a:off x="457200" y="3648456"/>
            <a:ext cx="8229600" cy="914400"/>
          </a:xfrm>
          <a:prstGeom prst="rect">
            <a:avLst/>
          </a:prstGeom>
          <a:solidFill>
            <a:srgbClr val="FFFFFF"/>
          </a:solidFill>
          <a:ln w="12700">
            <a:solidFill>
              <a:srgbClr val="EBEBEB"/>
            </a:solidFill>
            <a:prstDash val="solid"/>
          </a:ln>
        </p:spPr>
        <p:txBody>
          <a:bodyPr/>
          <a:lstStyle/>
          <a:p>
            <a:endParaRPr lang="en-US"/>
          </a:p>
        </p:txBody>
      </p:sp>
      <p:sp>
        <p:nvSpPr>
          <p:cNvPr id="16" name="Shape 14"/>
          <p:cNvSpPr/>
          <p:nvPr/>
        </p:nvSpPr>
        <p:spPr>
          <a:xfrm>
            <a:off x="457200" y="3648456"/>
            <a:ext cx="502920" cy="914400"/>
          </a:xfrm>
          <a:prstGeom prst="rect">
            <a:avLst/>
          </a:prstGeom>
          <a:solidFill>
            <a:srgbClr val="185FA5"/>
          </a:solidFill>
          <a:ln w="12700">
            <a:solidFill>
              <a:srgbClr val="185FA5"/>
            </a:solidFill>
            <a:prstDash val="solid"/>
          </a:ln>
        </p:spPr>
        <p:txBody>
          <a:bodyPr/>
          <a:lstStyle/>
          <a:p>
            <a:endParaRPr lang="en-US"/>
          </a:p>
        </p:txBody>
      </p:sp>
      <p:sp>
        <p:nvSpPr>
          <p:cNvPr id="17" name="Text 15"/>
          <p:cNvSpPr/>
          <p:nvPr/>
        </p:nvSpPr>
        <p:spPr>
          <a:xfrm>
            <a:off x="457200" y="3648456"/>
            <a:ext cx="502920" cy="914400"/>
          </a:xfrm>
          <a:prstGeom prst="rect">
            <a:avLst/>
          </a:prstGeom>
          <a:noFill/>
          <a:ln/>
        </p:spPr>
        <p:txBody>
          <a:bodyPr wrap="square" lIns="0" tIns="0" rIns="0" bIns="0" rtlCol="0" anchor="ctr"/>
          <a:lstStyle/>
          <a:p>
            <a:pPr marL="0" indent="0" algn="ctr">
              <a:buNone/>
            </a:pPr>
            <a:r>
              <a:rPr lang="en-US" sz="2000" b="1" dirty="0">
                <a:solidFill>
                  <a:srgbClr val="FFFFFF"/>
                </a:solidFill>
                <a:latin typeface="Trebuchet MS" pitchFamily="34" charset="0"/>
                <a:ea typeface="Trebuchet MS" pitchFamily="34" charset="-122"/>
                <a:cs typeface="Trebuchet MS" pitchFamily="34" charset="-120"/>
              </a:rPr>
              <a:t>3</a:t>
            </a:r>
            <a:endParaRPr lang="en-US" sz="2000" dirty="0"/>
          </a:p>
        </p:txBody>
      </p:sp>
      <p:sp>
        <p:nvSpPr>
          <p:cNvPr id="18" name="Text 16"/>
          <p:cNvSpPr/>
          <p:nvPr/>
        </p:nvSpPr>
        <p:spPr>
          <a:xfrm>
            <a:off x="1078992" y="3721608"/>
            <a:ext cx="7406640" cy="292608"/>
          </a:xfrm>
          <a:prstGeom prst="rect">
            <a:avLst/>
          </a:prstGeom>
          <a:noFill/>
          <a:ln/>
        </p:spPr>
        <p:txBody>
          <a:bodyPr wrap="square" rtlCol="0" anchor="ctr"/>
          <a:lstStyle/>
          <a:p>
            <a:pPr marL="0" indent="0">
              <a:buNone/>
            </a:pPr>
            <a:r>
              <a:rPr lang="en-US" sz="1400" b="1" dirty="0">
                <a:solidFill>
                  <a:srgbClr val="2C2C2A"/>
                </a:solidFill>
                <a:latin typeface="Calibri" pitchFamily="34" charset="0"/>
                <a:ea typeface="Calibri" pitchFamily="34" charset="-122"/>
                <a:cs typeface="Calibri" pitchFamily="34" charset="-120"/>
              </a:rPr>
              <a:t>Sanctioned "cheating"</a:t>
            </a:r>
            <a:endParaRPr lang="en-US" sz="1400" dirty="0"/>
          </a:p>
        </p:txBody>
      </p:sp>
      <p:sp>
        <p:nvSpPr>
          <p:cNvPr id="19" name="Text 17"/>
          <p:cNvSpPr/>
          <p:nvPr/>
        </p:nvSpPr>
        <p:spPr>
          <a:xfrm>
            <a:off x="1078992" y="4050792"/>
            <a:ext cx="7406640" cy="420624"/>
          </a:xfrm>
          <a:prstGeom prst="rect">
            <a:avLst/>
          </a:prstGeom>
          <a:noFill/>
          <a:ln/>
        </p:spPr>
        <p:txBody>
          <a:bodyPr wrap="square" rtlCol="0" anchor="ctr"/>
          <a:lstStyle/>
          <a:p>
            <a:pPr marL="0" indent="0">
              <a:buNone/>
            </a:pPr>
            <a:r>
              <a:rPr lang="en-US" sz="1200" dirty="0">
                <a:solidFill>
                  <a:srgbClr val="6B6B6B"/>
                </a:solidFill>
                <a:latin typeface="Calibri" pitchFamily="34" charset="0"/>
                <a:ea typeface="Calibri" pitchFamily="34" charset="-122"/>
                <a:cs typeface="Calibri" pitchFamily="34" charset="-120"/>
              </a:rPr>
              <a:t>Learners solve problems using any resource: peers, printed materials, or digital tools. Reframes resourcefulness as a strength. Deepens engagement and autonomy.</a:t>
            </a:r>
            <a:endParaRPr lang="en-US" sz="12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8F8F6"/>
        </a:solidFill>
        <a:effectLst/>
      </p:bgPr>
    </p:bg>
    <p:spTree>
      <p:nvGrpSpPr>
        <p:cNvPr id="1" name=""/>
        <p:cNvGrpSpPr/>
        <p:nvPr/>
      </p:nvGrpSpPr>
      <p:grpSpPr>
        <a:xfrm>
          <a:off x="0" y="0"/>
          <a:ext cx="0" cy="0"/>
          <a:chOff x="0" y="0"/>
          <a:chExt cx="0" cy="0"/>
        </a:xfrm>
      </p:grpSpPr>
      <p:sp>
        <p:nvSpPr>
          <p:cNvPr id="2" name="Shape 0"/>
          <p:cNvSpPr/>
          <p:nvPr/>
        </p:nvSpPr>
        <p:spPr>
          <a:xfrm>
            <a:off x="457200" y="201168"/>
            <a:ext cx="1463040" cy="256032"/>
          </a:xfrm>
          <a:prstGeom prst="roundRect">
            <a:avLst>
              <a:gd name="adj" fmla="val 17857"/>
            </a:avLst>
          </a:prstGeom>
          <a:solidFill>
            <a:srgbClr val="028090"/>
          </a:solidFill>
          <a:ln w="12700">
            <a:solidFill>
              <a:srgbClr val="028090"/>
            </a:solidFill>
            <a:prstDash val="solid"/>
          </a:ln>
        </p:spPr>
        <p:txBody>
          <a:bodyPr/>
          <a:lstStyle/>
          <a:p>
            <a:endParaRPr lang="en-US"/>
          </a:p>
        </p:txBody>
      </p:sp>
      <p:sp>
        <p:nvSpPr>
          <p:cNvPr id="3" name="Text 1"/>
          <p:cNvSpPr/>
          <p:nvPr/>
        </p:nvSpPr>
        <p:spPr>
          <a:xfrm>
            <a:off x="457200" y="201168"/>
            <a:ext cx="1463040" cy="256032"/>
          </a:xfrm>
          <a:prstGeom prst="rect">
            <a:avLst/>
          </a:prstGeom>
          <a:noFill/>
          <a:ln/>
        </p:spPr>
        <p:txBody>
          <a:bodyPr wrap="square" lIns="0" tIns="0" rIns="0" bIns="0" rtlCol="0" anchor="ctr"/>
          <a:lstStyle/>
          <a:p>
            <a:pPr marL="0" indent="0" algn="ctr">
              <a:buNone/>
            </a:pPr>
            <a:r>
              <a:rPr lang="en-US" sz="900" b="1" dirty="0">
                <a:solidFill>
                  <a:srgbClr val="FFFFFF"/>
                </a:solidFill>
                <a:latin typeface="Calibri" pitchFamily="34" charset="0"/>
                <a:ea typeface="Calibri" pitchFamily="34" charset="-122"/>
                <a:cs typeface="Calibri" pitchFamily="34" charset="-120"/>
              </a:rPr>
              <a:t>MEASUREMENT</a:t>
            </a:r>
            <a:endParaRPr lang="en-US" sz="900" dirty="0"/>
          </a:p>
        </p:txBody>
      </p:sp>
      <p:sp>
        <p:nvSpPr>
          <p:cNvPr id="4" name="Text 2"/>
          <p:cNvSpPr/>
          <p:nvPr/>
        </p:nvSpPr>
        <p:spPr>
          <a:xfrm>
            <a:off x="457200" y="566928"/>
            <a:ext cx="8229600" cy="777240"/>
          </a:xfrm>
          <a:prstGeom prst="rect">
            <a:avLst/>
          </a:prstGeom>
          <a:noFill/>
          <a:ln/>
        </p:spPr>
        <p:txBody>
          <a:bodyPr wrap="square" rtlCol="0" anchor="t"/>
          <a:lstStyle/>
          <a:p>
            <a:pPr marL="0" indent="0" algn="l">
              <a:buNone/>
            </a:pPr>
            <a:r>
              <a:rPr lang="en-US" sz="3400" b="1" dirty="0">
                <a:solidFill>
                  <a:srgbClr val="2C2C2A"/>
                </a:solidFill>
                <a:latin typeface="Trebuchet MS" pitchFamily="34" charset="0"/>
                <a:ea typeface="Trebuchet MS" pitchFamily="34" charset="-122"/>
                <a:cs typeface="Trebuchet MS" pitchFamily="34" charset="-120"/>
              </a:rPr>
              <a:t>Measuring what matters</a:t>
            </a:r>
            <a:endParaRPr lang="en-US" sz="3400" dirty="0"/>
          </a:p>
        </p:txBody>
      </p:sp>
      <p:sp>
        <p:nvSpPr>
          <p:cNvPr id="5" name="Shape 3"/>
          <p:cNvSpPr/>
          <p:nvPr/>
        </p:nvSpPr>
        <p:spPr>
          <a:xfrm>
            <a:off x="457200" y="1417320"/>
            <a:ext cx="3931920" cy="347472"/>
          </a:xfrm>
          <a:prstGeom prst="rect">
            <a:avLst/>
          </a:prstGeom>
          <a:solidFill>
            <a:srgbClr val="028090"/>
          </a:solidFill>
          <a:ln w="12700">
            <a:solidFill>
              <a:srgbClr val="028090"/>
            </a:solidFill>
            <a:prstDash val="solid"/>
          </a:ln>
        </p:spPr>
        <p:txBody>
          <a:bodyPr/>
          <a:lstStyle/>
          <a:p>
            <a:endParaRPr lang="en-US"/>
          </a:p>
        </p:txBody>
      </p:sp>
      <p:sp>
        <p:nvSpPr>
          <p:cNvPr id="6" name="Text 4"/>
          <p:cNvSpPr/>
          <p:nvPr/>
        </p:nvSpPr>
        <p:spPr>
          <a:xfrm>
            <a:off x="457200" y="1417320"/>
            <a:ext cx="3931920" cy="347472"/>
          </a:xfrm>
          <a:prstGeom prst="rect">
            <a:avLst/>
          </a:prstGeom>
          <a:noFill/>
          <a:ln/>
        </p:spPr>
        <p:txBody>
          <a:bodyPr wrap="square" lIns="0" tIns="0" rIns="0" bIns="0" rtlCol="0" anchor="ctr"/>
          <a:lstStyle/>
          <a:p>
            <a:pPr marL="0" indent="0" algn="ctr">
              <a:buNone/>
            </a:pPr>
            <a:r>
              <a:rPr lang="en-US" sz="1200" b="1" dirty="0">
                <a:solidFill>
                  <a:srgbClr val="FFFFFF"/>
                </a:solidFill>
                <a:latin typeface="Calibri" pitchFamily="34" charset="0"/>
                <a:ea typeface="Calibri" pitchFamily="34" charset="-122"/>
                <a:cs typeface="Calibri" pitchFamily="34" charset="-120"/>
              </a:rPr>
              <a:t>Key Performance Indicators</a:t>
            </a:r>
            <a:endParaRPr lang="en-US" sz="1200" dirty="0"/>
          </a:p>
        </p:txBody>
      </p:sp>
      <p:sp>
        <p:nvSpPr>
          <p:cNvPr id="7" name="Shape 5"/>
          <p:cNvSpPr/>
          <p:nvPr/>
        </p:nvSpPr>
        <p:spPr>
          <a:xfrm>
            <a:off x="457200" y="1874520"/>
            <a:ext cx="3931920" cy="384048"/>
          </a:xfrm>
          <a:prstGeom prst="rect">
            <a:avLst/>
          </a:prstGeom>
          <a:solidFill>
            <a:srgbClr val="FFFFFF"/>
          </a:solidFill>
          <a:ln w="6350">
            <a:solidFill>
              <a:srgbClr val="EBEBEB"/>
            </a:solidFill>
            <a:prstDash val="solid"/>
          </a:ln>
        </p:spPr>
        <p:txBody>
          <a:bodyPr/>
          <a:lstStyle/>
          <a:p>
            <a:endParaRPr lang="en-US"/>
          </a:p>
        </p:txBody>
      </p:sp>
      <p:sp>
        <p:nvSpPr>
          <p:cNvPr id="8" name="Text 6"/>
          <p:cNvSpPr/>
          <p:nvPr/>
        </p:nvSpPr>
        <p:spPr>
          <a:xfrm>
            <a:off x="640080" y="1874520"/>
            <a:ext cx="3657600" cy="384048"/>
          </a:xfrm>
          <a:prstGeom prst="rect">
            <a:avLst/>
          </a:prstGeom>
          <a:noFill/>
          <a:ln/>
        </p:spPr>
        <p:txBody>
          <a:bodyPr wrap="square" rtlCol="0" anchor="ctr"/>
          <a:lstStyle/>
          <a:p>
            <a:pPr marL="0" indent="0">
              <a:buNone/>
            </a:pPr>
            <a:r>
              <a:rPr lang="en-US" sz="1200" dirty="0">
                <a:solidFill>
                  <a:srgbClr val="2C2C2A"/>
                </a:solidFill>
                <a:latin typeface="Calibri" pitchFamily="34" charset="0"/>
                <a:ea typeface="Calibri" pitchFamily="34" charset="-122"/>
                <a:cs typeface="Calibri" pitchFamily="34" charset="-120"/>
              </a:rPr>
              <a:t>Time to proficiency</a:t>
            </a:r>
            <a:endParaRPr lang="en-US" sz="1200" dirty="0"/>
          </a:p>
        </p:txBody>
      </p:sp>
      <p:sp>
        <p:nvSpPr>
          <p:cNvPr id="9" name="Shape 7"/>
          <p:cNvSpPr/>
          <p:nvPr/>
        </p:nvSpPr>
        <p:spPr>
          <a:xfrm>
            <a:off x="457200" y="2331720"/>
            <a:ext cx="3931920" cy="384048"/>
          </a:xfrm>
          <a:prstGeom prst="rect">
            <a:avLst/>
          </a:prstGeom>
          <a:solidFill>
            <a:srgbClr val="F2F2F0"/>
          </a:solidFill>
          <a:ln w="6350">
            <a:solidFill>
              <a:srgbClr val="EBEBEB"/>
            </a:solidFill>
            <a:prstDash val="solid"/>
          </a:ln>
        </p:spPr>
        <p:txBody>
          <a:bodyPr/>
          <a:lstStyle/>
          <a:p>
            <a:endParaRPr lang="en-US"/>
          </a:p>
        </p:txBody>
      </p:sp>
      <p:sp>
        <p:nvSpPr>
          <p:cNvPr id="10" name="Text 8"/>
          <p:cNvSpPr/>
          <p:nvPr/>
        </p:nvSpPr>
        <p:spPr>
          <a:xfrm>
            <a:off x="640080" y="2331720"/>
            <a:ext cx="3657600" cy="384048"/>
          </a:xfrm>
          <a:prstGeom prst="rect">
            <a:avLst/>
          </a:prstGeom>
          <a:noFill/>
          <a:ln/>
        </p:spPr>
        <p:txBody>
          <a:bodyPr wrap="square" rtlCol="0" anchor="ctr"/>
          <a:lstStyle/>
          <a:p>
            <a:pPr marL="0" indent="0">
              <a:buNone/>
            </a:pPr>
            <a:r>
              <a:rPr lang="en-US" sz="1200" dirty="0">
                <a:solidFill>
                  <a:srgbClr val="2C2C2A"/>
                </a:solidFill>
                <a:latin typeface="Calibri" pitchFamily="34" charset="0"/>
                <a:ea typeface="Calibri" pitchFamily="34" charset="-122"/>
                <a:cs typeface="Calibri" pitchFamily="34" charset="-120"/>
              </a:rPr>
              <a:t>Retention rate</a:t>
            </a:r>
            <a:endParaRPr lang="en-US" sz="1200" dirty="0"/>
          </a:p>
        </p:txBody>
      </p:sp>
      <p:sp>
        <p:nvSpPr>
          <p:cNvPr id="11" name="Shape 9"/>
          <p:cNvSpPr/>
          <p:nvPr/>
        </p:nvSpPr>
        <p:spPr>
          <a:xfrm>
            <a:off x="457200" y="2788920"/>
            <a:ext cx="3931920" cy="384048"/>
          </a:xfrm>
          <a:prstGeom prst="rect">
            <a:avLst/>
          </a:prstGeom>
          <a:solidFill>
            <a:srgbClr val="FFFFFF"/>
          </a:solidFill>
          <a:ln w="6350">
            <a:solidFill>
              <a:srgbClr val="EBEBEB"/>
            </a:solidFill>
            <a:prstDash val="solid"/>
          </a:ln>
        </p:spPr>
        <p:txBody>
          <a:bodyPr/>
          <a:lstStyle/>
          <a:p>
            <a:endParaRPr lang="en-US"/>
          </a:p>
        </p:txBody>
      </p:sp>
      <p:sp>
        <p:nvSpPr>
          <p:cNvPr id="12" name="Text 10"/>
          <p:cNvSpPr/>
          <p:nvPr/>
        </p:nvSpPr>
        <p:spPr>
          <a:xfrm>
            <a:off x="640080" y="2788920"/>
            <a:ext cx="3657600" cy="384048"/>
          </a:xfrm>
          <a:prstGeom prst="rect">
            <a:avLst/>
          </a:prstGeom>
          <a:noFill/>
          <a:ln/>
        </p:spPr>
        <p:txBody>
          <a:bodyPr wrap="square" rtlCol="0" anchor="ctr"/>
          <a:lstStyle/>
          <a:p>
            <a:pPr marL="0" indent="0">
              <a:buNone/>
            </a:pPr>
            <a:r>
              <a:rPr lang="en-US" sz="1200" dirty="0">
                <a:solidFill>
                  <a:srgbClr val="2C2C2A"/>
                </a:solidFill>
                <a:latin typeface="Calibri" pitchFamily="34" charset="0"/>
                <a:ea typeface="Calibri" pitchFamily="34" charset="-122"/>
                <a:cs typeface="Calibri" pitchFamily="34" charset="-120"/>
              </a:rPr>
              <a:t>Scenario accuracy</a:t>
            </a:r>
            <a:endParaRPr lang="en-US" sz="1200" dirty="0"/>
          </a:p>
        </p:txBody>
      </p:sp>
      <p:sp>
        <p:nvSpPr>
          <p:cNvPr id="13" name="Shape 11"/>
          <p:cNvSpPr/>
          <p:nvPr/>
        </p:nvSpPr>
        <p:spPr>
          <a:xfrm>
            <a:off x="457200" y="3246120"/>
            <a:ext cx="3931920" cy="384048"/>
          </a:xfrm>
          <a:prstGeom prst="rect">
            <a:avLst/>
          </a:prstGeom>
          <a:solidFill>
            <a:srgbClr val="F2F2F0"/>
          </a:solidFill>
          <a:ln w="6350">
            <a:solidFill>
              <a:srgbClr val="EBEBEB"/>
            </a:solidFill>
            <a:prstDash val="solid"/>
          </a:ln>
        </p:spPr>
        <p:txBody>
          <a:bodyPr/>
          <a:lstStyle/>
          <a:p>
            <a:endParaRPr lang="en-US"/>
          </a:p>
        </p:txBody>
      </p:sp>
      <p:sp>
        <p:nvSpPr>
          <p:cNvPr id="14" name="Text 12"/>
          <p:cNvSpPr/>
          <p:nvPr/>
        </p:nvSpPr>
        <p:spPr>
          <a:xfrm>
            <a:off x="640080" y="3246120"/>
            <a:ext cx="3657600" cy="384048"/>
          </a:xfrm>
          <a:prstGeom prst="rect">
            <a:avLst/>
          </a:prstGeom>
          <a:noFill/>
          <a:ln/>
        </p:spPr>
        <p:txBody>
          <a:bodyPr wrap="square" rtlCol="0" anchor="ctr"/>
          <a:lstStyle/>
          <a:p>
            <a:pPr marL="0" indent="0">
              <a:buNone/>
            </a:pPr>
            <a:r>
              <a:rPr lang="en-US" sz="1200" dirty="0">
                <a:solidFill>
                  <a:srgbClr val="2C2C2A"/>
                </a:solidFill>
                <a:latin typeface="Calibri" pitchFamily="34" charset="0"/>
                <a:ea typeface="Calibri" pitchFamily="34" charset="-122"/>
                <a:cs typeface="Calibri" pitchFamily="34" charset="-120"/>
              </a:rPr>
              <a:t>Engagement score</a:t>
            </a:r>
            <a:endParaRPr lang="en-US" sz="1200" dirty="0"/>
          </a:p>
        </p:txBody>
      </p:sp>
      <p:sp>
        <p:nvSpPr>
          <p:cNvPr id="15" name="Shape 13"/>
          <p:cNvSpPr/>
          <p:nvPr/>
        </p:nvSpPr>
        <p:spPr>
          <a:xfrm>
            <a:off x="457200" y="3703320"/>
            <a:ext cx="3931920" cy="384048"/>
          </a:xfrm>
          <a:prstGeom prst="rect">
            <a:avLst/>
          </a:prstGeom>
          <a:solidFill>
            <a:srgbClr val="FFFFFF"/>
          </a:solidFill>
          <a:ln w="6350">
            <a:solidFill>
              <a:srgbClr val="EBEBEB"/>
            </a:solidFill>
            <a:prstDash val="solid"/>
          </a:ln>
        </p:spPr>
        <p:txBody>
          <a:bodyPr/>
          <a:lstStyle/>
          <a:p>
            <a:endParaRPr lang="en-US"/>
          </a:p>
        </p:txBody>
      </p:sp>
      <p:sp>
        <p:nvSpPr>
          <p:cNvPr id="16" name="Text 14"/>
          <p:cNvSpPr/>
          <p:nvPr/>
        </p:nvSpPr>
        <p:spPr>
          <a:xfrm>
            <a:off x="640080" y="3703320"/>
            <a:ext cx="3657600" cy="384048"/>
          </a:xfrm>
          <a:prstGeom prst="rect">
            <a:avLst/>
          </a:prstGeom>
          <a:noFill/>
          <a:ln/>
        </p:spPr>
        <p:txBody>
          <a:bodyPr wrap="square" rtlCol="0" anchor="ctr"/>
          <a:lstStyle/>
          <a:p>
            <a:pPr marL="0" indent="0">
              <a:buNone/>
            </a:pPr>
            <a:r>
              <a:rPr lang="en-US" sz="1200" dirty="0">
                <a:solidFill>
                  <a:srgbClr val="2C2C2A"/>
                </a:solidFill>
                <a:latin typeface="Calibri" pitchFamily="34" charset="0"/>
                <a:ea typeface="Calibri" pitchFamily="34" charset="-122"/>
                <a:cs typeface="Calibri" pitchFamily="34" charset="-120"/>
              </a:rPr>
              <a:t>Self-efficacy ratings</a:t>
            </a:r>
            <a:endParaRPr lang="en-US" sz="1200" dirty="0"/>
          </a:p>
        </p:txBody>
      </p:sp>
      <p:sp>
        <p:nvSpPr>
          <p:cNvPr id="17" name="Shape 15"/>
          <p:cNvSpPr/>
          <p:nvPr/>
        </p:nvSpPr>
        <p:spPr>
          <a:xfrm>
            <a:off x="457200" y="4160520"/>
            <a:ext cx="3931920" cy="384048"/>
          </a:xfrm>
          <a:prstGeom prst="rect">
            <a:avLst/>
          </a:prstGeom>
          <a:solidFill>
            <a:srgbClr val="F2F2F0"/>
          </a:solidFill>
          <a:ln w="6350">
            <a:solidFill>
              <a:srgbClr val="EBEBEB"/>
            </a:solidFill>
            <a:prstDash val="solid"/>
          </a:ln>
        </p:spPr>
        <p:txBody>
          <a:bodyPr/>
          <a:lstStyle/>
          <a:p>
            <a:endParaRPr lang="en-US"/>
          </a:p>
        </p:txBody>
      </p:sp>
      <p:sp>
        <p:nvSpPr>
          <p:cNvPr id="18" name="Text 16"/>
          <p:cNvSpPr/>
          <p:nvPr/>
        </p:nvSpPr>
        <p:spPr>
          <a:xfrm>
            <a:off x="640080" y="4160520"/>
            <a:ext cx="3657600" cy="384048"/>
          </a:xfrm>
          <a:prstGeom prst="rect">
            <a:avLst/>
          </a:prstGeom>
          <a:noFill/>
          <a:ln/>
        </p:spPr>
        <p:txBody>
          <a:bodyPr wrap="square" rtlCol="0" anchor="ctr"/>
          <a:lstStyle/>
          <a:p>
            <a:pPr marL="0" indent="0">
              <a:buNone/>
            </a:pPr>
            <a:r>
              <a:rPr lang="en-US" sz="1200" dirty="0">
                <a:solidFill>
                  <a:srgbClr val="2C2C2A"/>
                </a:solidFill>
                <a:latin typeface="Calibri" pitchFamily="34" charset="0"/>
                <a:ea typeface="Calibri" pitchFamily="34" charset="-122"/>
                <a:cs typeface="Calibri" pitchFamily="34" charset="-120"/>
              </a:rPr>
              <a:t>Peer collaboration index</a:t>
            </a:r>
            <a:endParaRPr lang="en-US" sz="1200" dirty="0"/>
          </a:p>
        </p:txBody>
      </p:sp>
      <p:sp>
        <p:nvSpPr>
          <p:cNvPr id="19" name="Shape 17"/>
          <p:cNvSpPr/>
          <p:nvPr/>
        </p:nvSpPr>
        <p:spPr>
          <a:xfrm>
            <a:off x="4754880" y="1417320"/>
            <a:ext cx="3931920" cy="347472"/>
          </a:xfrm>
          <a:prstGeom prst="rect">
            <a:avLst/>
          </a:prstGeom>
          <a:solidFill>
            <a:srgbClr val="B85042"/>
          </a:solidFill>
          <a:ln w="12700">
            <a:solidFill>
              <a:srgbClr val="B85042"/>
            </a:solidFill>
            <a:prstDash val="solid"/>
          </a:ln>
        </p:spPr>
        <p:txBody>
          <a:bodyPr/>
          <a:lstStyle/>
          <a:p>
            <a:endParaRPr lang="en-US"/>
          </a:p>
        </p:txBody>
      </p:sp>
      <p:sp>
        <p:nvSpPr>
          <p:cNvPr id="20" name="Text 18"/>
          <p:cNvSpPr/>
          <p:nvPr/>
        </p:nvSpPr>
        <p:spPr>
          <a:xfrm>
            <a:off x="4754880" y="1417320"/>
            <a:ext cx="3931920" cy="347472"/>
          </a:xfrm>
          <a:prstGeom prst="rect">
            <a:avLst/>
          </a:prstGeom>
          <a:noFill/>
          <a:ln/>
        </p:spPr>
        <p:txBody>
          <a:bodyPr wrap="square" lIns="0" tIns="0" rIns="0" bIns="0" rtlCol="0" anchor="ctr"/>
          <a:lstStyle/>
          <a:p>
            <a:pPr marL="0" indent="0" algn="ctr">
              <a:buNone/>
            </a:pPr>
            <a:r>
              <a:rPr lang="en-US" sz="1200" b="1" dirty="0">
                <a:solidFill>
                  <a:srgbClr val="FFFFFF"/>
                </a:solidFill>
                <a:latin typeface="Calibri" pitchFamily="34" charset="0"/>
                <a:ea typeface="Calibri" pitchFamily="34" charset="-122"/>
                <a:cs typeface="Calibri" pitchFamily="34" charset="-120"/>
              </a:rPr>
              <a:t>ROI Metrics</a:t>
            </a:r>
            <a:endParaRPr lang="en-US" sz="1200" dirty="0"/>
          </a:p>
        </p:txBody>
      </p:sp>
      <p:sp>
        <p:nvSpPr>
          <p:cNvPr id="21" name="Shape 19"/>
          <p:cNvSpPr/>
          <p:nvPr/>
        </p:nvSpPr>
        <p:spPr>
          <a:xfrm>
            <a:off x="4754880" y="1874520"/>
            <a:ext cx="3931920" cy="384048"/>
          </a:xfrm>
          <a:prstGeom prst="rect">
            <a:avLst/>
          </a:prstGeom>
          <a:solidFill>
            <a:srgbClr val="FFFFFF"/>
          </a:solidFill>
          <a:ln w="6350">
            <a:solidFill>
              <a:srgbClr val="EBEBEB"/>
            </a:solidFill>
            <a:prstDash val="solid"/>
          </a:ln>
        </p:spPr>
        <p:txBody>
          <a:bodyPr/>
          <a:lstStyle/>
          <a:p>
            <a:endParaRPr lang="en-US"/>
          </a:p>
        </p:txBody>
      </p:sp>
      <p:sp>
        <p:nvSpPr>
          <p:cNvPr id="22" name="Text 20"/>
          <p:cNvSpPr/>
          <p:nvPr/>
        </p:nvSpPr>
        <p:spPr>
          <a:xfrm>
            <a:off x="4937760" y="1874520"/>
            <a:ext cx="3657600" cy="384048"/>
          </a:xfrm>
          <a:prstGeom prst="rect">
            <a:avLst/>
          </a:prstGeom>
          <a:noFill/>
          <a:ln/>
        </p:spPr>
        <p:txBody>
          <a:bodyPr wrap="square" rtlCol="0" anchor="ctr"/>
          <a:lstStyle/>
          <a:p>
            <a:pPr marL="0" indent="0">
              <a:buNone/>
            </a:pPr>
            <a:r>
              <a:rPr lang="en-US" sz="1200" dirty="0">
                <a:solidFill>
                  <a:srgbClr val="2C2C2A"/>
                </a:solidFill>
                <a:latin typeface="Calibri" pitchFamily="34" charset="0"/>
                <a:ea typeface="Calibri" pitchFamily="34" charset="-122"/>
                <a:cs typeface="Calibri" pitchFamily="34" charset="-120"/>
              </a:rPr>
              <a:t>Training cost vs. performance gains</a:t>
            </a:r>
            <a:endParaRPr lang="en-US" sz="1200" dirty="0"/>
          </a:p>
        </p:txBody>
      </p:sp>
      <p:sp>
        <p:nvSpPr>
          <p:cNvPr id="23" name="Shape 21"/>
          <p:cNvSpPr/>
          <p:nvPr/>
        </p:nvSpPr>
        <p:spPr>
          <a:xfrm>
            <a:off x="4754880" y="2331720"/>
            <a:ext cx="3931920" cy="384048"/>
          </a:xfrm>
          <a:prstGeom prst="rect">
            <a:avLst/>
          </a:prstGeom>
          <a:solidFill>
            <a:srgbClr val="F2F2F0"/>
          </a:solidFill>
          <a:ln w="6350">
            <a:solidFill>
              <a:srgbClr val="EBEBEB"/>
            </a:solidFill>
            <a:prstDash val="solid"/>
          </a:ln>
        </p:spPr>
        <p:txBody>
          <a:bodyPr/>
          <a:lstStyle/>
          <a:p>
            <a:endParaRPr lang="en-US"/>
          </a:p>
        </p:txBody>
      </p:sp>
      <p:sp>
        <p:nvSpPr>
          <p:cNvPr id="24" name="Text 22"/>
          <p:cNvSpPr/>
          <p:nvPr/>
        </p:nvSpPr>
        <p:spPr>
          <a:xfrm>
            <a:off x="4937760" y="2331720"/>
            <a:ext cx="3657600" cy="384048"/>
          </a:xfrm>
          <a:prstGeom prst="rect">
            <a:avLst/>
          </a:prstGeom>
          <a:noFill/>
          <a:ln/>
        </p:spPr>
        <p:txBody>
          <a:bodyPr wrap="square" rtlCol="0" anchor="ctr"/>
          <a:lstStyle/>
          <a:p>
            <a:pPr marL="0" indent="0">
              <a:buNone/>
            </a:pPr>
            <a:r>
              <a:rPr lang="en-US" sz="1200" dirty="0">
                <a:solidFill>
                  <a:srgbClr val="2C2C2A"/>
                </a:solidFill>
                <a:latin typeface="Calibri" pitchFamily="34" charset="0"/>
                <a:ea typeface="Calibri" pitchFamily="34" charset="-122"/>
                <a:cs typeface="Calibri" pitchFamily="34" charset="-120"/>
              </a:rPr>
              <a:t>Reduction in rework &amp; error rates</a:t>
            </a:r>
            <a:endParaRPr lang="en-US" sz="1200" dirty="0"/>
          </a:p>
        </p:txBody>
      </p:sp>
      <p:sp>
        <p:nvSpPr>
          <p:cNvPr id="25" name="Shape 23"/>
          <p:cNvSpPr/>
          <p:nvPr/>
        </p:nvSpPr>
        <p:spPr>
          <a:xfrm>
            <a:off x="4754880" y="2788920"/>
            <a:ext cx="3931920" cy="384048"/>
          </a:xfrm>
          <a:prstGeom prst="rect">
            <a:avLst/>
          </a:prstGeom>
          <a:solidFill>
            <a:srgbClr val="FFFFFF"/>
          </a:solidFill>
          <a:ln w="6350">
            <a:solidFill>
              <a:srgbClr val="EBEBEB"/>
            </a:solidFill>
            <a:prstDash val="solid"/>
          </a:ln>
        </p:spPr>
        <p:txBody>
          <a:bodyPr/>
          <a:lstStyle/>
          <a:p>
            <a:endParaRPr lang="en-US"/>
          </a:p>
        </p:txBody>
      </p:sp>
      <p:sp>
        <p:nvSpPr>
          <p:cNvPr id="26" name="Text 24"/>
          <p:cNvSpPr/>
          <p:nvPr/>
        </p:nvSpPr>
        <p:spPr>
          <a:xfrm>
            <a:off x="4937760" y="2788920"/>
            <a:ext cx="3657600" cy="384048"/>
          </a:xfrm>
          <a:prstGeom prst="rect">
            <a:avLst/>
          </a:prstGeom>
          <a:noFill/>
          <a:ln/>
        </p:spPr>
        <p:txBody>
          <a:bodyPr wrap="square" rtlCol="0" anchor="ctr"/>
          <a:lstStyle/>
          <a:p>
            <a:pPr marL="0" indent="0">
              <a:buNone/>
            </a:pPr>
            <a:r>
              <a:rPr lang="en-US" sz="1200" dirty="0">
                <a:solidFill>
                  <a:srgbClr val="2C2C2A"/>
                </a:solidFill>
                <a:latin typeface="Calibri" pitchFamily="34" charset="0"/>
                <a:ea typeface="Calibri" pitchFamily="34" charset="-122"/>
                <a:cs typeface="Calibri" pitchFamily="34" charset="-120"/>
              </a:rPr>
              <a:t>Supervisor coaching time saved</a:t>
            </a:r>
            <a:endParaRPr lang="en-US" sz="1200" dirty="0"/>
          </a:p>
        </p:txBody>
      </p:sp>
      <p:sp>
        <p:nvSpPr>
          <p:cNvPr id="27" name="Shape 25"/>
          <p:cNvSpPr/>
          <p:nvPr/>
        </p:nvSpPr>
        <p:spPr>
          <a:xfrm>
            <a:off x="4754880" y="3246120"/>
            <a:ext cx="3931920" cy="384048"/>
          </a:xfrm>
          <a:prstGeom prst="rect">
            <a:avLst/>
          </a:prstGeom>
          <a:solidFill>
            <a:srgbClr val="F2F2F0"/>
          </a:solidFill>
          <a:ln w="6350">
            <a:solidFill>
              <a:srgbClr val="EBEBEB"/>
            </a:solidFill>
            <a:prstDash val="solid"/>
          </a:ln>
        </p:spPr>
        <p:txBody>
          <a:bodyPr/>
          <a:lstStyle/>
          <a:p>
            <a:endParaRPr lang="en-US"/>
          </a:p>
        </p:txBody>
      </p:sp>
      <p:sp>
        <p:nvSpPr>
          <p:cNvPr id="28" name="Text 26"/>
          <p:cNvSpPr/>
          <p:nvPr/>
        </p:nvSpPr>
        <p:spPr>
          <a:xfrm>
            <a:off x="4937760" y="3246120"/>
            <a:ext cx="3657600" cy="384048"/>
          </a:xfrm>
          <a:prstGeom prst="rect">
            <a:avLst/>
          </a:prstGeom>
          <a:noFill/>
          <a:ln/>
        </p:spPr>
        <p:txBody>
          <a:bodyPr wrap="square" rtlCol="0" anchor="ctr"/>
          <a:lstStyle/>
          <a:p>
            <a:pPr marL="0" indent="0">
              <a:buNone/>
            </a:pPr>
            <a:r>
              <a:rPr lang="en-US" sz="1200" dirty="0">
                <a:solidFill>
                  <a:srgbClr val="2C2C2A"/>
                </a:solidFill>
                <a:latin typeface="Calibri" pitchFamily="34" charset="0"/>
                <a:ea typeface="Calibri" pitchFamily="34" charset="-122"/>
                <a:cs typeface="Calibri" pitchFamily="34" charset="-120"/>
              </a:rPr>
              <a:t>Employee retention post-training</a:t>
            </a:r>
            <a:endParaRPr lang="en-US" sz="1200" dirty="0"/>
          </a:p>
        </p:txBody>
      </p:sp>
      <p:sp>
        <p:nvSpPr>
          <p:cNvPr id="29" name="Text 27"/>
          <p:cNvSpPr/>
          <p:nvPr/>
        </p:nvSpPr>
        <p:spPr>
          <a:xfrm>
            <a:off x="457200" y="4663440"/>
            <a:ext cx="8229600" cy="320040"/>
          </a:xfrm>
          <a:prstGeom prst="rect">
            <a:avLst/>
          </a:prstGeom>
          <a:noFill/>
          <a:ln/>
        </p:spPr>
        <p:txBody>
          <a:bodyPr wrap="square" rtlCol="0" anchor="ctr"/>
          <a:lstStyle/>
          <a:p>
            <a:pPr marL="0" indent="0" algn="ctr">
              <a:buNone/>
            </a:pPr>
            <a:r>
              <a:rPr lang="en-US" sz="1200" i="1" dirty="0">
                <a:solidFill>
                  <a:srgbClr val="B85042"/>
                </a:solidFill>
                <a:latin typeface="Calibri" pitchFamily="34" charset="0"/>
                <a:ea typeface="Calibri" pitchFamily="34" charset="-122"/>
                <a:cs typeface="Calibri" pitchFamily="34" charset="-120"/>
              </a:rPr>
              <a:t>A holistic framework captures both how learners perform and how they feel.</a:t>
            </a:r>
            <a:endParaRPr lang="en-US" sz="12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8F8F6"/>
        </a:solidFill>
        <a:effectLst/>
      </p:bgPr>
    </p:bg>
    <p:spTree>
      <p:nvGrpSpPr>
        <p:cNvPr id="1" name=""/>
        <p:cNvGrpSpPr/>
        <p:nvPr/>
      </p:nvGrpSpPr>
      <p:grpSpPr>
        <a:xfrm>
          <a:off x="0" y="0"/>
          <a:ext cx="0" cy="0"/>
          <a:chOff x="0" y="0"/>
          <a:chExt cx="0" cy="0"/>
        </a:xfrm>
      </p:grpSpPr>
      <p:sp>
        <p:nvSpPr>
          <p:cNvPr id="2" name="Shape 0"/>
          <p:cNvSpPr/>
          <p:nvPr/>
        </p:nvSpPr>
        <p:spPr>
          <a:xfrm>
            <a:off x="457200" y="201168"/>
            <a:ext cx="1463040" cy="256032"/>
          </a:xfrm>
          <a:prstGeom prst="roundRect">
            <a:avLst>
              <a:gd name="adj" fmla="val 17857"/>
            </a:avLst>
          </a:prstGeom>
          <a:solidFill>
            <a:srgbClr val="8B5E3C"/>
          </a:solidFill>
          <a:ln w="12700">
            <a:solidFill>
              <a:srgbClr val="8B5E3C"/>
            </a:solidFill>
            <a:prstDash val="solid"/>
          </a:ln>
        </p:spPr>
        <p:txBody>
          <a:bodyPr/>
          <a:lstStyle/>
          <a:p>
            <a:endParaRPr lang="en-US"/>
          </a:p>
        </p:txBody>
      </p:sp>
      <p:sp>
        <p:nvSpPr>
          <p:cNvPr id="3" name="Text 1"/>
          <p:cNvSpPr/>
          <p:nvPr/>
        </p:nvSpPr>
        <p:spPr>
          <a:xfrm>
            <a:off x="457200" y="201168"/>
            <a:ext cx="1463040" cy="256032"/>
          </a:xfrm>
          <a:prstGeom prst="rect">
            <a:avLst/>
          </a:prstGeom>
          <a:noFill/>
          <a:ln/>
        </p:spPr>
        <p:txBody>
          <a:bodyPr wrap="square" lIns="0" tIns="0" rIns="0" bIns="0" rtlCol="0" anchor="ctr"/>
          <a:lstStyle/>
          <a:p>
            <a:pPr marL="0" indent="0" algn="ctr">
              <a:buNone/>
            </a:pPr>
            <a:r>
              <a:rPr lang="en-US" sz="900" b="1" dirty="0">
                <a:solidFill>
                  <a:srgbClr val="FFFFFF"/>
                </a:solidFill>
                <a:latin typeface="Calibri" pitchFamily="34" charset="0"/>
                <a:ea typeface="Calibri" pitchFamily="34" charset="-122"/>
                <a:cs typeface="Calibri" pitchFamily="34" charset="-120"/>
              </a:rPr>
              <a:t>SYNTHESIS</a:t>
            </a:r>
            <a:endParaRPr lang="en-US" sz="900" dirty="0"/>
          </a:p>
        </p:txBody>
      </p:sp>
      <p:sp>
        <p:nvSpPr>
          <p:cNvPr id="4" name="Text 2"/>
          <p:cNvSpPr/>
          <p:nvPr/>
        </p:nvSpPr>
        <p:spPr>
          <a:xfrm>
            <a:off x="457200" y="566928"/>
            <a:ext cx="8229600" cy="777240"/>
          </a:xfrm>
          <a:prstGeom prst="rect">
            <a:avLst/>
          </a:prstGeom>
          <a:noFill/>
          <a:ln/>
        </p:spPr>
        <p:txBody>
          <a:bodyPr wrap="square" rtlCol="0" anchor="t"/>
          <a:lstStyle/>
          <a:p>
            <a:pPr marL="0" indent="0" algn="l">
              <a:buNone/>
            </a:pPr>
            <a:r>
              <a:rPr lang="en-US" sz="3400" b="1" dirty="0">
                <a:solidFill>
                  <a:srgbClr val="2C2C2A"/>
                </a:solidFill>
                <a:latin typeface="Trebuchet MS" pitchFamily="34" charset="0"/>
                <a:ea typeface="Trebuchet MS" pitchFamily="34" charset="-122"/>
                <a:cs typeface="Trebuchet MS" pitchFamily="34" charset="-120"/>
              </a:rPr>
              <a:t>Every need, addressed</a:t>
            </a:r>
            <a:endParaRPr lang="en-US" sz="3400" dirty="0"/>
          </a:p>
        </p:txBody>
      </p:sp>
      <p:sp>
        <p:nvSpPr>
          <p:cNvPr id="5" name="Shape 3"/>
          <p:cNvSpPr/>
          <p:nvPr/>
        </p:nvSpPr>
        <p:spPr>
          <a:xfrm>
            <a:off x="457200" y="1463040"/>
            <a:ext cx="1828800" cy="502920"/>
          </a:xfrm>
          <a:prstGeom prst="rect">
            <a:avLst/>
          </a:prstGeom>
          <a:solidFill>
            <a:srgbClr val="B85042"/>
          </a:solidFill>
          <a:ln w="12700">
            <a:solidFill>
              <a:srgbClr val="B85042"/>
            </a:solidFill>
            <a:prstDash val="solid"/>
          </a:ln>
        </p:spPr>
        <p:txBody>
          <a:bodyPr/>
          <a:lstStyle/>
          <a:p>
            <a:endParaRPr lang="en-US"/>
          </a:p>
        </p:txBody>
      </p:sp>
      <p:sp>
        <p:nvSpPr>
          <p:cNvPr id="6" name="Text 4"/>
          <p:cNvSpPr/>
          <p:nvPr/>
        </p:nvSpPr>
        <p:spPr>
          <a:xfrm>
            <a:off x="457200" y="1463040"/>
            <a:ext cx="1828800" cy="502920"/>
          </a:xfrm>
          <a:prstGeom prst="rect">
            <a:avLst/>
          </a:prstGeom>
          <a:noFill/>
          <a:ln/>
        </p:spPr>
        <p:txBody>
          <a:bodyPr wrap="square" lIns="0" tIns="0" rIns="0" bIns="0"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Survival</a:t>
            </a:r>
            <a:endParaRPr lang="en-US" sz="1300" dirty="0"/>
          </a:p>
        </p:txBody>
      </p:sp>
      <p:sp>
        <p:nvSpPr>
          <p:cNvPr id="7" name="Text 5"/>
          <p:cNvSpPr/>
          <p:nvPr/>
        </p:nvSpPr>
        <p:spPr>
          <a:xfrm>
            <a:off x="2468880" y="1508760"/>
            <a:ext cx="6309360" cy="411480"/>
          </a:xfrm>
          <a:prstGeom prst="rect">
            <a:avLst/>
          </a:prstGeom>
          <a:noFill/>
          <a:ln/>
        </p:spPr>
        <p:txBody>
          <a:bodyPr wrap="square" rtlCol="0" anchor="ctr"/>
          <a:lstStyle/>
          <a:p>
            <a:pPr marL="0" indent="0">
              <a:buNone/>
            </a:pPr>
            <a:r>
              <a:rPr lang="en-US" sz="1400" dirty="0">
                <a:solidFill>
                  <a:srgbClr val="2C2C2A"/>
                </a:solidFill>
                <a:latin typeface="Calibri" pitchFamily="34" charset="0"/>
                <a:ea typeface="Calibri" pitchFamily="34" charset="-122"/>
                <a:cs typeface="Calibri" pitchFamily="34" charset="-120"/>
              </a:rPr>
              <a:t>Safe space to make mistakes without real consequences</a:t>
            </a:r>
            <a:endParaRPr lang="en-US" sz="1400" dirty="0"/>
          </a:p>
        </p:txBody>
      </p:sp>
      <p:sp>
        <p:nvSpPr>
          <p:cNvPr id="8" name="Shape 6"/>
          <p:cNvSpPr/>
          <p:nvPr/>
        </p:nvSpPr>
        <p:spPr>
          <a:xfrm>
            <a:off x="457200" y="2130552"/>
            <a:ext cx="1828800" cy="502920"/>
          </a:xfrm>
          <a:prstGeom prst="rect">
            <a:avLst/>
          </a:prstGeom>
          <a:solidFill>
            <a:srgbClr val="B85042"/>
          </a:solidFill>
          <a:ln w="12700">
            <a:solidFill>
              <a:srgbClr val="B85042"/>
            </a:solidFill>
            <a:prstDash val="solid"/>
          </a:ln>
        </p:spPr>
        <p:txBody>
          <a:bodyPr/>
          <a:lstStyle/>
          <a:p>
            <a:endParaRPr lang="en-US"/>
          </a:p>
        </p:txBody>
      </p:sp>
      <p:sp>
        <p:nvSpPr>
          <p:cNvPr id="9" name="Text 7"/>
          <p:cNvSpPr/>
          <p:nvPr/>
        </p:nvSpPr>
        <p:spPr>
          <a:xfrm>
            <a:off x="457200" y="2130552"/>
            <a:ext cx="1828800" cy="502920"/>
          </a:xfrm>
          <a:prstGeom prst="rect">
            <a:avLst/>
          </a:prstGeom>
          <a:noFill/>
          <a:ln/>
        </p:spPr>
        <p:txBody>
          <a:bodyPr wrap="square" lIns="0" tIns="0" rIns="0" bIns="0"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Love &amp; belonging</a:t>
            </a:r>
            <a:endParaRPr lang="en-US" sz="1300" dirty="0"/>
          </a:p>
        </p:txBody>
      </p:sp>
      <p:sp>
        <p:nvSpPr>
          <p:cNvPr id="10" name="Text 8"/>
          <p:cNvSpPr/>
          <p:nvPr/>
        </p:nvSpPr>
        <p:spPr>
          <a:xfrm>
            <a:off x="2468880" y="2176272"/>
            <a:ext cx="6309360" cy="411480"/>
          </a:xfrm>
          <a:prstGeom prst="rect">
            <a:avLst/>
          </a:prstGeom>
          <a:noFill/>
          <a:ln/>
        </p:spPr>
        <p:txBody>
          <a:bodyPr wrap="square" rtlCol="0" anchor="ctr"/>
          <a:lstStyle/>
          <a:p>
            <a:pPr marL="0" indent="0">
              <a:buNone/>
            </a:pPr>
            <a:r>
              <a:rPr lang="en-US" sz="1400" dirty="0">
                <a:solidFill>
                  <a:srgbClr val="2C2C2A"/>
                </a:solidFill>
                <a:latin typeface="Calibri" pitchFamily="34" charset="0"/>
                <a:ea typeface="Calibri" pitchFamily="34" charset="-122"/>
                <a:cs typeface="Calibri" pitchFamily="34" charset="-120"/>
              </a:rPr>
              <a:t>Shared debrief creates group connection</a:t>
            </a:r>
            <a:endParaRPr lang="en-US" sz="1400" dirty="0"/>
          </a:p>
        </p:txBody>
      </p:sp>
      <p:sp>
        <p:nvSpPr>
          <p:cNvPr id="11" name="Shape 9"/>
          <p:cNvSpPr/>
          <p:nvPr/>
        </p:nvSpPr>
        <p:spPr>
          <a:xfrm>
            <a:off x="457200" y="2798064"/>
            <a:ext cx="1828800" cy="502920"/>
          </a:xfrm>
          <a:prstGeom prst="rect">
            <a:avLst/>
          </a:prstGeom>
          <a:solidFill>
            <a:srgbClr val="B85042"/>
          </a:solidFill>
          <a:ln w="12700">
            <a:solidFill>
              <a:srgbClr val="B85042"/>
            </a:solidFill>
            <a:prstDash val="solid"/>
          </a:ln>
        </p:spPr>
        <p:txBody>
          <a:bodyPr/>
          <a:lstStyle/>
          <a:p>
            <a:endParaRPr lang="en-US"/>
          </a:p>
        </p:txBody>
      </p:sp>
      <p:sp>
        <p:nvSpPr>
          <p:cNvPr id="12" name="Text 10"/>
          <p:cNvSpPr/>
          <p:nvPr/>
        </p:nvSpPr>
        <p:spPr>
          <a:xfrm>
            <a:off x="457200" y="2798064"/>
            <a:ext cx="1828800" cy="502920"/>
          </a:xfrm>
          <a:prstGeom prst="rect">
            <a:avLst/>
          </a:prstGeom>
          <a:noFill/>
          <a:ln/>
        </p:spPr>
        <p:txBody>
          <a:bodyPr wrap="square" lIns="0" tIns="0" rIns="0" bIns="0"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Power</a:t>
            </a:r>
            <a:endParaRPr lang="en-US" sz="1300" dirty="0"/>
          </a:p>
        </p:txBody>
      </p:sp>
      <p:sp>
        <p:nvSpPr>
          <p:cNvPr id="13" name="Text 11"/>
          <p:cNvSpPr/>
          <p:nvPr/>
        </p:nvSpPr>
        <p:spPr>
          <a:xfrm>
            <a:off x="2468880" y="2843784"/>
            <a:ext cx="6309360" cy="411480"/>
          </a:xfrm>
          <a:prstGeom prst="rect">
            <a:avLst/>
          </a:prstGeom>
          <a:noFill/>
          <a:ln/>
        </p:spPr>
        <p:txBody>
          <a:bodyPr wrap="square" rtlCol="0" anchor="ctr"/>
          <a:lstStyle/>
          <a:p>
            <a:pPr marL="0" indent="0">
              <a:buNone/>
            </a:pPr>
            <a:r>
              <a:rPr lang="en-US" sz="1400" dirty="0">
                <a:solidFill>
                  <a:srgbClr val="2C2C2A"/>
                </a:solidFill>
                <a:latin typeface="Calibri" pitchFamily="34" charset="0"/>
                <a:ea typeface="Calibri" pitchFamily="34" charset="-122"/>
                <a:cs typeface="Calibri" pitchFamily="34" charset="-120"/>
              </a:rPr>
              <a:t>Learner controls the direction of each exchange</a:t>
            </a:r>
            <a:endParaRPr lang="en-US" sz="1400" dirty="0"/>
          </a:p>
        </p:txBody>
      </p:sp>
      <p:sp>
        <p:nvSpPr>
          <p:cNvPr id="14" name="Shape 12"/>
          <p:cNvSpPr/>
          <p:nvPr/>
        </p:nvSpPr>
        <p:spPr>
          <a:xfrm>
            <a:off x="457200" y="3465576"/>
            <a:ext cx="1828800" cy="502920"/>
          </a:xfrm>
          <a:prstGeom prst="rect">
            <a:avLst/>
          </a:prstGeom>
          <a:solidFill>
            <a:srgbClr val="B85042"/>
          </a:solidFill>
          <a:ln w="12700">
            <a:solidFill>
              <a:srgbClr val="B85042"/>
            </a:solidFill>
            <a:prstDash val="solid"/>
          </a:ln>
        </p:spPr>
        <p:txBody>
          <a:bodyPr/>
          <a:lstStyle/>
          <a:p>
            <a:endParaRPr lang="en-US"/>
          </a:p>
        </p:txBody>
      </p:sp>
      <p:sp>
        <p:nvSpPr>
          <p:cNvPr id="15" name="Text 13"/>
          <p:cNvSpPr/>
          <p:nvPr/>
        </p:nvSpPr>
        <p:spPr>
          <a:xfrm>
            <a:off x="457200" y="3465576"/>
            <a:ext cx="1828800" cy="502920"/>
          </a:xfrm>
          <a:prstGeom prst="rect">
            <a:avLst/>
          </a:prstGeom>
          <a:noFill/>
          <a:ln/>
        </p:spPr>
        <p:txBody>
          <a:bodyPr wrap="square" lIns="0" tIns="0" rIns="0" bIns="0"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Freedom</a:t>
            </a:r>
            <a:endParaRPr lang="en-US" sz="1300" dirty="0"/>
          </a:p>
        </p:txBody>
      </p:sp>
      <p:sp>
        <p:nvSpPr>
          <p:cNvPr id="16" name="Text 14"/>
          <p:cNvSpPr/>
          <p:nvPr/>
        </p:nvSpPr>
        <p:spPr>
          <a:xfrm>
            <a:off x="2468880" y="3511296"/>
            <a:ext cx="6309360" cy="411480"/>
          </a:xfrm>
          <a:prstGeom prst="rect">
            <a:avLst/>
          </a:prstGeom>
          <a:noFill/>
          <a:ln/>
        </p:spPr>
        <p:txBody>
          <a:bodyPr wrap="square" rtlCol="0" anchor="ctr"/>
          <a:lstStyle/>
          <a:p>
            <a:pPr marL="0" indent="0">
              <a:buNone/>
            </a:pPr>
            <a:r>
              <a:rPr lang="en-US" sz="1400" dirty="0">
                <a:solidFill>
                  <a:srgbClr val="2C2C2A"/>
                </a:solidFill>
                <a:latin typeface="Calibri" pitchFamily="34" charset="0"/>
                <a:ea typeface="Calibri" pitchFamily="34" charset="-122"/>
                <a:cs typeface="Calibri" pitchFamily="34" charset="-120"/>
              </a:rPr>
              <a:t>Free-response turns allow genuine expression</a:t>
            </a:r>
            <a:endParaRPr lang="en-US" sz="1400" dirty="0"/>
          </a:p>
        </p:txBody>
      </p:sp>
      <p:sp>
        <p:nvSpPr>
          <p:cNvPr id="17" name="Shape 15"/>
          <p:cNvSpPr/>
          <p:nvPr/>
        </p:nvSpPr>
        <p:spPr>
          <a:xfrm>
            <a:off x="457200" y="4133088"/>
            <a:ext cx="1828800" cy="502920"/>
          </a:xfrm>
          <a:prstGeom prst="rect">
            <a:avLst/>
          </a:prstGeom>
          <a:solidFill>
            <a:srgbClr val="B85042"/>
          </a:solidFill>
          <a:ln w="12700">
            <a:solidFill>
              <a:srgbClr val="B85042"/>
            </a:solidFill>
            <a:prstDash val="solid"/>
          </a:ln>
        </p:spPr>
        <p:txBody>
          <a:bodyPr/>
          <a:lstStyle/>
          <a:p>
            <a:endParaRPr lang="en-US"/>
          </a:p>
        </p:txBody>
      </p:sp>
      <p:sp>
        <p:nvSpPr>
          <p:cNvPr id="18" name="Text 16"/>
          <p:cNvSpPr/>
          <p:nvPr/>
        </p:nvSpPr>
        <p:spPr>
          <a:xfrm>
            <a:off x="457200" y="4133088"/>
            <a:ext cx="1828800" cy="502920"/>
          </a:xfrm>
          <a:prstGeom prst="rect">
            <a:avLst/>
          </a:prstGeom>
          <a:noFill/>
          <a:ln/>
        </p:spPr>
        <p:txBody>
          <a:bodyPr wrap="square" lIns="0" tIns="0" rIns="0" bIns="0"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Fun</a:t>
            </a:r>
            <a:endParaRPr lang="en-US" sz="1300" dirty="0"/>
          </a:p>
        </p:txBody>
      </p:sp>
      <p:sp>
        <p:nvSpPr>
          <p:cNvPr id="19" name="Text 17"/>
          <p:cNvSpPr/>
          <p:nvPr/>
        </p:nvSpPr>
        <p:spPr>
          <a:xfrm>
            <a:off x="2468880" y="4178808"/>
            <a:ext cx="6309360" cy="411480"/>
          </a:xfrm>
          <a:prstGeom prst="rect">
            <a:avLst/>
          </a:prstGeom>
          <a:noFill/>
          <a:ln/>
        </p:spPr>
        <p:txBody>
          <a:bodyPr wrap="square" rtlCol="0" anchor="ctr"/>
          <a:lstStyle/>
          <a:p>
            <a:pPr marL="0" indent="0">
              <a:buNone/>
            </a:pPr>
            <a:r>
              <a:rPr lang="en-US" sz="1400" dirty="0">
                <a:solidFill>
                  <a:srgbClr val="2C2C2A"/>
                </a:solidFill>
                <a:latin typeface="Calibri" pitchFamily="34" charset="0"/>
                <a:ea typeface="Calibri" pitchFamily="34" charset="-122"/>
                <a:cs typeface="Calibri" pitchFamily="34" charset="-120"/>
              </a:rPr>
              <a:t>Game-like format with choices and a rating</a:t>
            </a:r>
            <a:endParaRPr lang="en-US" sz="14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8F8F6"/>
        </a:solidFill>
        <a:effectLst/>
      </p:bgPr>
    </p:bg>
    <p:spTree>
      <p:nvGrpSpPr>
        <p:cNvPr id="1" name=""/>
        <p:cNvGrpSpPr/>
        <p:nvPr/>
      </p:nvGrpSpPr>
      <p:grpSpPr>
        <a:xfrm>
          <a:off x="0" y="0"/>
          <a:ext cx="0" cy="0"/>
          <a:chOff x="0" y="0"/>
          <a:chExt cx="0" cy="0"/>
        </a:xfrm>
      </p:grpSpPr>
      <p:sp>
        <p:nvSpPr>
          <p:cNvPr id="2" name="Shape 0"/>
          <p:cNvSpPr/>
          <p:nvPr/>
        </p:nvSpPr>
        <p:spPr>
          <a:xfrm>
            <a:off x="457200" y="201168"/>
            <a:ext cx="1463040" cy="256032"/>
          </a:xfrm>
          <a:prstGeom prst="roundRect">
            <a:avLst>
              <a:gd name="adj" fmla="val 17857"/>
            </a:avLst>
          </a:prstGeom>
          <a:solidFill>
            <a:srgbClr val="8B5E3C"/>
          </a:solidFill>
          <a:ln w="12700">
            <a:solidFill>
              <a:srgbClr val="8B5E3C"/>
            </a:solidFill>
            <a:prstDash val="solid"/>
          </a:ln>
        </p:spPr>
        <p:txBody>
          <a:bodyPr/>
          <a:lstStyle/>
          <a:p>
            <a:endParaRPr lang="en-US"/>
          </a:p>
        </p:txBody>
      </p:sp>
      <p:sp>
        <p:nvSpPr>
          <p:cNvPr id="3" name="Text 1"/>
          <p:cNvSpPr/>
          <p:nvPr/>
        </p:nvSpPr>
        <p:spPr>
          <a:xfrm>
            <a:off x="457200" y="201168"/>
            <a:ext cx="1463040" cy="256032"/>
          </a:xfrm>
          <a:prstGeom prst="rect">
            <a:avLst/>
          </a:prstGeom>
          <a:noFill/>
          <a:ln/>
        </p:spPr>
        <p:txBody>
          <a:bodyPr wrap="square" lIns="0" tIns="0" rIns="0" bIns="0" rtlCol="0" anchor="ctr"/>
          <a:lstStyle/>
          <a:p>
            <a:pPr marL="0" indent="0" algn="ctr">
              <a:buNone/>
            </a:pPr>
            <a:r>
              <a:rPr lang="en-US" sz="900" b="1" dirty="0">
                <a:solidFill>
                  <a:srgbClr val="FFFFFF"/>
                </a:solidFill>
                <a:latin typeface="Calibri" pitchFamily="34" charset="0"/>
                <a:ea typeface="Calibri" pitchFamily="34" charset="-122"/>
                <a:cs typeface="Calibri" pitchFamily="34" charset="-120"/>
              </a:rPr>
              <a:t>SYNTHESIS</a:t>
            </a:r>
            <a:endParaRPr lang="en-US" sz="900" dirty="0"/>
          </a:p>
        </p:txBody>
      </p:sp>
      <p:sp>
        <p:nvSpPr>
          <p:cNvPr id="4" name="Text 2"/>
          <p:cNvSpPr/>
          <p:nvPr/>
        </p:nvSpPr>
        <p:spPr>
          <a:xfrm>
            <a:off x="457200" y="566928"/>
            <a:ext cx="8229600" cy="777240"/>
          </a:xfrm>
          <a:prstGeom prst="rect">
            <a:avLst/>
          </a:prstGeom>
          <a:noFill/>
          <a:ln/>
        </p:spPr>
        <p:txBody>
          <a:bodyPr wrap="square" rtlCol="0" anchor="t"/>
          <a:lstStyle/>
          <a:p>
            <a:pPr marL="0" indent="0" algn="l">
              <a:buNone/>
            </a:pPr>
            <a:r>
              <a:rPr lang="en-US" sz="3400" b="1" dirty="0">
                <a:solidFill>
                  <a:srgbClr val="2C2C2A"/>
                </a:solidFill>
                <a:latin typeface="Trebuchet MS" pitchFamily="34" charset="0"/>
                <a:ea typeface="Trebuchet MS" pitchFamily="34" charset="-122"/>
                <a:cs typeface="Trebuchet MS" pitchFamily="34" charset="-120"/>
              </a:rPr>
              <a:t>Three things to take with you</a:t>
            </a:r>
            <a:endParaRPr lang="en-US" sz="3400" dirty="0"/>
          </a:p>
        </p:txBody>
      </p:sp>
      <p:sp>
        <p:nvSpPr>
          <p:cNvPr id="5" name="Shape 3"/>
          <p:cNvSpPr/>
          <p:nvPr/>
        </p:nvSpPr>
        <p:spPr>
          <a:xfrm>
            <a:off x="457200" y="1508760"/>
            <a:ext cx="502920" cy="822960"/>
          </a:xfrm>
          <a:prstGeom prst="rect">
            <a:avLst/>
          </a:prstGeom>
          <a:solidFill>
            <a:srgbClr val="B85042"/>
          </a:solidFill>
          <a:ln w="12700">
            <a:solidFill>
              <a:srgbClr val="B85042"/>
            </a:solidFill>
            <a:prstDash val="solid"/>
          </a:ln>
        </p:spPr>
        <p:txBody>
          <a:bodyPr/>
          <a:lstStyle/>
          <a:p>
            <a:endParaRPr lang="en-US"/>
          </a:p>
        </p:txBody>
      </p:sp>
      <p:sp>
        <p:nvSpPr>
          <p:cNvPr id="6" name="Text 4"/>
          <p:cNvSpPr/>
          <p:nvPr/>
        </p:nvSpPr>
        <p:spPr>
          <a:xfrm>
            <a:off x="457200" y="1508760"/>
            <a:ext cx="502920" cy="822960"/>
          </a:xfrm>
          <a:prstGeom prst="rect">
            <a:avLst/>
          </a:prstGeom>
          <a:noFill/>
          <a:ln/>
        </p:spPr>
        <p:txBody>
          <a:bodyPr wrap="square" lIns="0" tIns="0" rIns="0" bIns="0" rtlCol="0" anchor="ctr"/>
          <a:lstStyle/>
          <a:p>
            <a:pPr marL="0" indent="0" algn="ctr">
              <a:buNone/>
            </a:pPr>
            <a:r>
              <a:rPr lang="en-US" sz="2200" b="1" dirty="0">
                <a:solidFill>
                  <a:srgbClr val="FFFFFF"/>
                </a:solidFill>
                <a:latin typeface="Trebuchet MS" pitchFamily="34" charset="0"/>
                <a:ea typeface="Trebuchet MS" pitchFamily="34" charset="-122"/>
                <a:cs typeface="Trebuchet MS" pitchFamily="34" charset="-120"/>
              </a:rPr>
              <a:t>1</a:t>
            </a:r>
            <a:endParaRPr lang="en-US" sz="2200" dirty="0"/>
          </a:p>
        </p:txBody>
      </p:sp>
      <p:sp>
        <p:nvSpPr>
          <p:cNvPr id="7" name="Text 5"/>
          <p:cNvSpPr/>
          <p:nvPr/>
        </p:nvSpPr>
        <p:spPr>
          <a:xfrm>
            <a:off x="1097280" y="1545336"/>
            <a:ext cx="7589520" cy="347472"/>
          </a:xfrm>
          <a:prstGeom prst="rect">
            <a:avLst/>
          </a:prstGeom>
          <a:noFill/>
          <a:ln/>
        </p:spPr>
        <p:txBody>
          <a:bodyPr wrap="square" rtlCol="0" anchor="ctr"/>
          <a:lstStyle/>
          <a:p>
            <a:pPr marL="0" indent="0">
              <a:buNone/>
            </a:pPr>
            <a:r>
              <a:rPr lang="en-US" sz="1500" b="1" dirty="0">
                <a:solidFill>
                  <a:srgbClr val="2C2C2A"/>
                </a:solidFill>
                <a:latin typeface="Calibri" pitchFamily="34" charset="0"/>
                <a:ea typeface="Calibri" pitchFamily="34" charset="-122"/>
                <a:cs typeface="Calibri" pitchFamily="34" charset="-120"/>
              </a:rPr>
              <a:t>Prompt engineering is a learning design skill</a:t>
            </a:r>
            <a:endParaRPr lang="en-US" sz="1500" dirty="0"/>
          </a:p>
        </p:txBody>
      </p:sp>
      <p:sp>
        <p:nvSpPr>
          <p:cNvPr id="8" name="Text 6"/>
          <p:cNvSpPr/>
          <p:nvPr/>
        </p:nvSpPr>
        <p:spPr>
          <a:xfrm>
            <a:off x="1097280" y="1929384"/>
            <a:ext cx="7589520" cy="347472"/>
          </a:xfrm>
          <a:prstGeom prst="rect">
            <a:avLst/>
          </a:prstGeom>
          <a:noFill/>
          <a:ln/>
        </p:spPr>
        <p:txBody>
          <a:bodyPr wrap="square" rtlCol="0" anchor="ctr"/>
          <a:lstStyle/>
          <a:p>
            <a:pPr marL="0" indent="0">
              <a:buNone/>
            </a:pPr>
            <a:r>
              <a:rPr lang="en-US" sz="1300" dirty="0">
                <a:solidFill>
                  <a:srgbClr val="6B6B6B"/>
                </a:solidFill>
                <a:latin typeface="Calibri" pitchFamily="34" charset="0"/>
                <a:ea typeface="Calibri" pitchFamily="34" charset="-122"/>
                <a:cs typeface="Calibri" pitchFamily="34" charset="-120"/>
              </a:rPr>
              <a:t>Specificity, structure, and iteration are core competencies.</a:t>
            </a:r>
            <a:endParaRPr lang="en-US" sz="1300" dirty="0"/>
          </a:p>
        </p:txBody>
      </p:sp>
      <p:sp>
        <p:nvSpPr>
          <p:cNvPr id="9" name="Shape 7"/>
          <p:cNvSpPr/>
          <p:nvPr/>
        </p:nvSpPr>
        <p:spPr>
          <a:xfrm>
            <a:off x="457200" y="2560320"/>
            <a:ext cx="502920" cy="822960"/>
          </a:xfrm>
          <a:prstGeom prst="rect">
            <a:avLst/>
          </a:prstGeom>
          <a:solidFill>
            <a:srgbClr val="B85042"/>
          </a:solidFill>
          <a:ln w="12700">
            <a:solidFill>
              <a:srgbClr val="B85042"/>
            </a:solidFill>
            <a:prstDash val="solid"/>
          </a:ln>
        </p:spPr>
        <p:txBody>
          <a:bodyPr/>
          <a:lstStyle/>
          <a:p>
            <a:endParaRPr lang="en-US"/>
          </a:p>
        </p:txBody>
      </p:sp>
      <p:sp>
        <p:nvSpPr>
          <p:cNvPr id="10" name="Text 8"/>
          <p:cNvSpPr/>
          <p:nvPr/>
        </p:nvSpPr>
        <p:spPr>
          <a:xfrm>
            <a:off x="457200" y="2560320"/>
            <a:ext cx="502920" cy="822960"/>
          </a:xfrm>
          <a:prstGeom prst="rect">
            <a:avLst/>
          </a:prstGeom>
          <a:noFill/>
          <a:ln/>
        </p:spPr>
        <p:txBody>
          <a:bodyPr wrap="square" lIns="0" tIns="0" rIns="0" bIns="0" rtlCol="0" anchor="ctr"/>
          <a:lstStyle/>
          <a:p>
            <a:pPr marL="0" indent="0" algn="ctr">
              <a:buNone/>
            </a:pPr>
            <a:r>
              <a:rPr lang="en-US" sz="2200" b="1" dirty="0">
                <a:solidFill>
                  <a:srgbClr val="FFFFFF"/>
                </a:solidFill>
                <a:latin typeface="Trebuchet MS" pitchFamily="34" charset="0"/>
                <a:ea typeface="Trebuchet MS" pitchFamily="34" charset="-122"/>
                <a:cs typeface="Trebuchet MS" pitchFamily="34" charset="-120"/>
              </a:rPr>
              <a:t>2</a:t>
            </a:r>
            <a:endParaRPr lang="en-US" sz="2200" dirty="0"/>
          </a:p>
        </p:txBody>
      </p:sp>
      <p:sp>
        <p:nvSpPr>
          <p:cNvPr id="11" name="Text 9"/>
          <p:cNvSpPr/>
          <p:nvPr/>
        </p:nvSpPr>
        <p:spPr>
          <a:xfrm>
            <a:off x="1097280" y="2596896"/>
            <a:ext cx="7589520" cy="347472"/>
          </a:xfrm>
          <a:prstGeom prst="rect">
            <a:avLst/>
          </a:prstGeom>
          <a:noFill/>
          <a:ln/>
        </p:spPr>
        <p:txBody>
          <a:bodyPr wrap="square" rtlCol="0" anchor="ctr"/>
          <a:lstStyle/>
          <a:p>
            <a:pPr marL="0" indent="0">
              <a:buNone/>
            </a:pPr>
            <a:r>
              <a:rPr lang="en-US" sz="1500" b="1" dirty="0">
                <a:solidFill>
                  <a:srgbClr val="2C2C2A"/>
                </a:solidFill>
                <a:latin typeface="Calibri" pitchFamily="34" charset="0"/>
                <a:ea typeface="Calibri" pitchFamily="34" charset="-122"/>
                <a:cs typeface="Calibri" pitchFamily="34" charset="-120"/>
              </a:rPr>
              <a:t>AI as a practice partner, not a replacement</a:t>
            </a:r>
            <a:endParaRPr lang="en-US" sz="1500" dirty="0"/>
          </a:p>
        </p:txBody>
      </p:sp>
      <p:sp>
        <p:nvSpPr>
          <p:cNvPr id="12" name="Text 10"/>
          <p:cNvSpPr/>
          <p:nvPr/>
        </p:nvSpPr>
        <p:spPr>
          <a:xfrm>
            <a:off x="1097280" y="2980944"/>
            <a:ext cx="7589520" cy="347472"/>
          </a:xfrm>
          <a:prstGeom prst="rect">
            <a:avLst/>
          </a:prstGeom>
          <a:noFill/>
          <a:ln/>
        </p:spPr>
        <p:txBody>
          <a:bodyPr wrap="square" rtlCol="0" anchor="ctr"/>
          <a:lstStyle/>
          <a:p>
            <a:pPr marL="0" indent="0">
              <a:buNone/>
            </a:pPr>
            <a:r>
              <a:rPr lang="en-US" sz="1300" dirty="0">
                <a:solidFill>
                  <a:srgbClr val="6B6B6B"/>
                </a:solidFill>
                <a:latin typeface="Calibri" pitchFamily="34" charset="0"/>
                <a:ea typeface="Calibri" pitchFamily="34" charset="-122"/>
                <a:cs typeface="Calibri" pitchFamily="34" charset="-120"/>
              </a:rPr>
              <a:t>It raises the floor on simulation quality without replacing human judgment.</a:t>
            </a:r>
            <a:endParaRPr lang="en-US" sz="1300" dirty="0"/>
          </a:p>
        </p:txBody>
      </p:sp>
      <p:sp>
        <p:nvSpPr>
          <p:cNvPr id="13" name="Shape 11"/>
          <p:cNvSpPr/>
          <p:nvPr/>
        </p:nvSpPr>
        <p:spPr>
          <a:xfrm>
            <a:off x="457200" y="3611880"/>
            <a:ext cx="502920" cy="822960"/>
          </a:xfrm>
          <a:prstGeom prst="rect">
            <a:avLst/>
          </a:prstGeom>
          <a:solidFill>
            <a:srgbClr val="B85042"/>
          </a:solidFill>
          <a:ln w="12700">
            <a:solidFill>
              <a:srgbClr val="B85042"/>
            </a:solidFill>
            <a:prstDash val="solid"/>
          </a:ln>
        </p:spPr>
        <p:txBody>
          <a:bodyPr/>
          <a:lstStyle/>
          <a:p>
            <a:endParaRPr lang="en-US"/>
          </a:p>
        </p:txBody>
      </p:sp>
      <p:sp>
        <p:nvSpPr>
          <p:cNvPr id="14" name="Text 12"/>
          <p:cNvSpPr/>
          <p:nvPr/>
        </p:nvSpPr>
        <p:spPr>
          <a:xfrm>
            <a:off x="457200" y="3611880"/>
            <a:ext cx="502920" cy="822960"/>
          </a:xfrm>
          <a:prstGeom prst="rect">
            <a:avLst/>
          </a:prstGeom>
          <a:noFill/>
          <a:ln/>
        </p:spPr>
        <p:txBody>
          <a:bodyPr wrap="square" lIns="0" tIns="0" rIns="0" bIns="0" rtlCol="0" anchor="ctr"/>
          <a:lstStyle/>
          <a:p>
            <a:pPr marL="0" indent="0" algn="ctr">
              <a:buNone/>
            </a:pPr>
            <a:r>
              <a:rPr lang="en-US" sz="2200" b="1" dirty="0">
                <a:solidFill>
                  <a:srgbClr val="FFFFFF"/>
                </a:solidFill>
                <a:latin typeface="Trebuchet MS" pitchFamily="34" charset="0"/>
                <a:ea typeface="Trebuchet MS" pitchFamily="34" charset="-122"/>
                <a:cs typeface="Trebuchet MS" pitchFamily="34" charset="-120"/>
              </a:rPr>
              <a:t>3</a:t>
            </a:r>
            <a:endParaRPr lang="en-US" sz="2200" dirty="0"/>
          </a:p>
        </p:txBody>
      </p:sp>
      <p:sp>
        <p:nvSpPr>
          <p:cNvPr id="15" name="Text 13"/>
          <p:cNvSpPr/>
          <p:nvPr/>
        </p:nvSpPr>
        <p:spPr>
          <a:xfrm>
            <a:off x="1097280" y="3648456"/>
            <a:ext cx="7589520" cy="347472"/>
          </a:xfrm>
          <a:prstGeom prst="rect">
            <a:avLst/>
          </a:prstGeom>
          <a:noFill/>
          <a:ln/>
        </p:spPr>
        <p:txBody>
          <a:bodyPr wrap="square" rtlCol="0" anchor="ctr"/>
          <a:lstStyle/>
          <a:p>
            <a:pPr marL="0" indent="0">
              <a:buNone/>
            </a:pPr>
            <a:r>
              <a:rPr lang="en-US" sz="1500" b="1" dirty="0">
                <a:solidFill>
                  <a:srgbClr val="2C2C2A"/>
                </a:solidFill>
                <a:latin typeface="Calibri" pitchFamily="34" charset="0"/>
                <a:ea typeface="Calibri" pitchFamily="34" charset="-122"/>
                <a:cs typeface="Calibri" pitchFamily="34" charset="-120"/>
              </a:rPr>
              <a:t>Design for human needs, not just content delivery</a:t>
            </a:r>
            <a:endParaRPr lang="en-US" sz="1500" dirty="0"/>
          </a:p>
        </p:txBody>
      </p:sp>
      <p:sp>
        <p:nvSpPr>
          <p:cNvPr id="16" name="Text 14"/>
          <p:cNvSpPr/>
          <p:nvPr/>
        </p:nvSpPr>
        <p:spPr>
          <a:xfrm>
            <a:off x="1097280" y="4032504"/>
            <a:ext cx="7589520" cy="347472"/>
          </a:xfrm>
          <a:prstGeom prst="rect">
            <a:avLst/>
          </a:prstGeom>
          <a:noFill/>
          <a:ln/>
        </p:spPr>
        <p:txBody>
          <a:bodyPr wrap="square" rtlCol="0" anchor="ctr"/>
          <a:lstStyle/>
          <a:p>
            <a:pPr marL="0" indent="0">
              <a:buNone/>
            </a:pPr>
            <a:r>
              <a:rPr lang="en-US" sz="1300" dirty="0">
                <a:solidFill>
                  <a:srgbClr val="6B6B6B"/>
                </a:solidFill>
                <a:latin typeface="Calibri" pitchFamily="34" charset="0"/>
                <a:ea typeface="Calibri" pitchFamily="34" charset="-122"/>
                <a:cs typeface="Calibri" pitchFamily="34" charset="-120"/>
              </a:rPr>
              <a:t>When training meets Choice Theory's five needs, engagement follows.</a:t>
            </a:r>
            <a:endParaRPr lang="en-US" sz="13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1C1C1E"/>
        </a:solidFill>
        <a:effectLst/>
      </p:bgPr>
    </p:bg>
    <p:spTree>
      <p:nvGrpSpPr>
        <p:cNvPr id="1" name=""/>
        <p:cNvGrpSpPr/>
        <p:nvPr/>
      </p:nvGrpSpPr>
      <p:grpSpPr>
        <a:xfrm>
          <a:off x="0" y="0"/>
          <a:ext cx="0" cy="0"/>
          <a:chOff x="0" y="0"/>
          <a:chExt cx="0" cy="0"/>
        </a:xfrm>
      </p:grpSpPr>
      <p:sp>
        <p:nvSpPr>
          <p:cNvPr id="2" name="Shape 0"/>
          <p:cNvSpPr/>
          <p:nvPr/>
        </p:nvSpPr>
        <p:spPr>
          <a:xfrm>
            <a:off x="0" y="0"/>
            <a:ext cx="164592" cy="5143500"/>
          </a:xfrm>
          <a:prstGeom prst="rect">
            <a:avLst/>
          </a:prstGeom>
          <a:solidFill>
            <a:srgbClr val="B85042"/>
          </a:solidFill>
          <a:ln w="12700">
            <a:solidFill>
              <a:srgbClr val="B85042"/>
            </a:solidFill>
            <a:prstDash val="solid"/>
          </a:ln>
        </p:spPr>
        <p:txBody>
          <a:bodyPr/>
          <a:lstStyle/>
          <a:p>
            <a:endParaRPr lang="en-US"/>
          </a:p>
        </p:txBody>
      </p:sp>
      <p:sp>
        <p:nvSpPr>
          <p:cNvPr id="3" name="Shape 1"/>
          <p:cNvSpPr/>
          <p:nvPr/>
        </p:nvSpPr>
        <p:spPr>
          <a:xfrm>
            <a:off x="457200" y="201168"/>
            <a:ext cx="1463040" cy="256032"/>
          </a:xfrm>
          <a:prstGeom prst="roundRect">
            <a:avLst>
              <a:gd name="adj" fmla="val 17857"/>
            </a:avLst>
          </a:prstGeom>
          <a:solidFill>
            <a:srgbClr val="B85042"/>
          </a:solidFill>
          <a:ln w="12700">
            <a:solidFill>
              <a:srgbClr val="B85042"/>
            </a:solidFill>
            <a:prstDash val="solid"/>
          </a:ln>
        </p:spPr>
        <p:txBody>
          <a:bodyPr/>
          <a:lstStyle/>
          <a:p>
            <a:endParaRPr lang="en-US"/>
          </a:p>
        </p:txBody>
      </p:sp>
      <p:sp>
        <p:nvSpPr>
          <p:cNvPr id="4" name="Text 2"/>
          <p:cNvSpPr/>
          <p:nvPr/>
        </p:nvSpPr>
        <p:spPr>
          <a:xfrm>
            <a:off x="457200" y="201168"/>
            <a:ext cx="1463040" cy="256032"/>
          </a:xfrm>
          <a:prstGeom prst="rect">
            <a:avLst/>
          </a:prstGeom>
          <a:noFill/>
          <a:ln/>
        </p:spPr>
        <p:txBody>
          <a:bodyPr wrap="square" lIns="0" tIns="0" rIns="0" bIns="0" rtlCol="0" anchor="ctr"/>
          <a:lstStyle/>
          <a:p>
            <a:pPr marL="0" indent="0" algn="ctr">
              <a:buNone/>
            </a:pPr>
            <a:r>
              <a:rPr lang="en-US" sz="900" b="1" dirty="0">
                <a:solidFill>
                  <a:srgbClr val="FFFFFF"/>
                </a:solidFill>
                <a:latin typeface="Calibri" pitchFamily="34" charset="0"/>
                <a:ea typeface="Calibri" pitchFamily="34" charset="-122"/>
                <a:cs typeface="Calibri" pitchFamily="34" charset="-120"/>
              </a:rPr>
              <a:t>CLOSE</a:t>
            </a:r>
            <a:endParaRPr lang="en-US" sz="900" dirty="0"/>
          </a:p>
        </p:txBody>
      </p:sp>
      <p:sp>
        <p:nvSpPr>
          <p:cNvPr id="5" name="Text 3"/>
          <p:cNvSpPr/>
          <p:nvPr/>
        </p:nvSpPr>
        <p:spPr>
          <a:xfrm>
            <a:off x="457200" y="1005840"/>
            <a:ext cx="8229600" cy="2011680"/>
          </a:xfrm>
          <a:prstGeom prst="rect">
            <a:avLst/>
          </a:prstGeom>
          <a:noFill/>
          <a:ln/>
        </p:spPr>
        <p:txBody>
          <a:bodyPr wrap="square" rtlCol="0" anchor="ctr"/>
          <a:lstStyle/>
          <a:p>
            <a:pPr marL="0" indent="0" algn="l">
              <a:buNone/>
            </a:pPr>
            <a:r>
              <a:rPr lang="en-US" sz="3800" b="1" dirty="0">
                <a:solidFill>
                  <a:srgbClr val="FFFFFF"/>
                </a:solidFill>
                <a:latin typeface="Trebuchet MS" pitchFamily="34" charset="0"/>
                <a:ea typeface="Trebuchet MS" pitchFamily="34" charset="-122"/>
                <a:cs typeface="Trebuchet MS" pitchFamily="34" charset="-120"/>
              </a:rPr>
              <a:t>"The detour became</a:t>
            </a:r>
            <a:endParaRPr lang="en-US" sz="3800" dirty="0"/>
          </a:p>
          <a:p>
            <a:pPr marL="0" indent="0" algn="l">
              <a:buNone/>
            </a:pPr>
            <a:r>
              <a:rPr lang="en-US" sz="3800" b="1" dirty="0">
                <a:solidFill>
                  <a:srgbClr val="FFFFFF"/>
                </a:solidFill>
                <a:latin typeface="Trebuchet MS" pitchFamily="34" charset="0"/>
                <a:ea typeface="Trebuchet MS" pitchFamily="34" charset="-122"/>
                <a:cs typeface="Trebuchet MS" pitchFamily="34" charset="-120"/>
              </a:rPr>
              <a:t>the destination."</a:t>
            </a:r>
            <a:endParaRPr lang="en-US" sz="3800" dirty="0"/>
          </a:p>
        </p:txBody>
      </p:sp>
      <p:sp>
        <p:nvSpPr>
          <p:cNvPr id="6" name="Shape 4"/>
          <p:cNvSpPr/>
          <p:nvPr/>
        </p:nvSpPr>
        <p:spPr>
          <a:xfrm>
            <a:off x="457200" y="3154680"/>
            <a:ext cx="3200400" cy="0"/>
          </a:xfrm>
          <a:prstGeom prst="line">
            <a:avLst/>
          </a:prstGeom>
          <a:noFill/>
          <a:ln w="19050">
            <a:solidFill>
              <a:srgbClr val="B85042"/>
            </a:solidFill>
            <a:prstDash val="solid"/>
          </a:ln>
        </p:spPr>
        <p:txBody>
          <a:bodyPr/>
          <a:lstStyle/>
          <a:p>
            <a:endParaRPr lang="en-US"/>
          </a:p>
        </p:txBody>
      </p:sp>
      <p:sp>
        <p:nvSpPr>
          <p:cNvPr id="7" name="Text 5"/>
          <p:cNvSpPr/>
          <p:nvPr/>
        </p:nvSpPr>
        <p:spPr>
          <a:xfrm>
            <a:off x="457200" y="3337560"/>
            <a:ext cx="7772400" cy="640080"/>
          </a:xfrm>
          <a:prstGeom prst="rect">
            <a:avLst/>
          </a:prstGeom>
          <a:noFill/>
          <a:ln/>
        </p:spPr>
        <p:txBody>
          <a:bodyPr wrap="square" rtlCol="0" anchor="ctr"/>
          <a:lstStyle/>
          <a:p>
            <a:pPr marL="0" indent="0">
              <a:buNone/>
            </a:pPr>
            <a:r>
              <a:rPr lang="en-US" sz="1500" i="1" dirty="0">
                <a:solidFill>
                  <a:srgbClr val="A7BEAE"/>
                </a:solidFill>
                <a:latin typeface="Calibri" pitchFamily="34" charset="0"/>
                <a:ea typeface="Calibri" pitchFamily="34" charset="-122"/>
                <a:cs typeface="Calibri" pitchFamily="34" charset="-120"/>
              </a:rPr>
              <a:t>When we design with human needs in mind, training becomes more than a checklist.</a:t>
            </a:r>
            <a:endParaRPr lang="en-US" sz="15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8F8F6"/>
        </a:solidFill>
        <a:effectLst/>
      </p:bgPr>
    </p:bg>
    <p:spTree>
      <p:nvGrpSpPr>
        <p:cNvPr id="1" name=""/>
        <p:cNvGrpSpPr/>
        <p:nvPr/>
      </p:nvGrpSpPr>
      <p:grpSpPr>
        <a:xfrm>
          <a:off x="0" y="0"/>
          <a:ext cx="0" cy="0"/>
          <a:chOff x="0" y="0"/>
          <a:chExt cx="0" cy="0"/>
        </a:xfrm>
      </p:grpSpPr>
      <p:sp>
        <p:nvSpPr>
          <p:cNvPr id="2" name="Shape 0"/>
          <p:cNvSpPr/>
          <p:nvPr/>
        </p:nvSpPr>
        <p:spPr>
          <a:xfrm>
            <a:off x="457200" y="201168"/>
            <a:ext cx="1463040" cy="256032"/>
          </a:xfrm>
          <a:prstGeom prst="roundRect">
            <a:avLst>
              <a:gd name="adj" fmla="val 17857"/>
            </a:avLst>
          </a:prstGeom>
          <a:solidFill>
            <a:srgbClr val="B85042"/>
          </a:solidFill>
          <a:ln w="12700">
            <a:solidFill>
              <a:srgbClr val="B85042"/>
            </a:solidFill>
            <a:prstDash val="solid"/>
          </a:ln>
        </p:spPr>
        <p:txBody>
          <a:bodyPr/>
          <a:lstStyle/>
          <a:p>
            <a:endParaRPr lang="en-US"/>
          </a:p>
        </p:txBody>
      </p:sp>
      <p:sp>
        <p:nvSpPr>
          <p:cNvPr id="3" name="Text 1"/>
          <p:cNvSpPr/>
          <p:nvPr/>
        </p:nvSpPr>
        <p:spPr>
          <a:xfrm>
            <a:off x="457200" y="201168"/>
            <a:ext cx="1463040" cy="256032"/>
          </a:xfrm>
          <a:prstGeom prst="rect">
            <a:avLst/>
          </a:prstGeom>
          <a:noFill/>
          <a:ln/>
        </p:spPr>
        <p:txBody>
          <a:bodyPr wrap="square" lIns="0" tIns="0" rIns="0" bIns="0" rtlCol="0" anchor="ctr"/>
          <a:lstStyle/>
          <a:p>
            <a:pPr marL="0" indent="0" algn="ctr">
              <a:buNone/>
            </a:pPr>
            <a:r>
              <a:rPr lang="en-US" sz="900" b="1" dirty="0">
                <a:solidFill>
                  <a:srgbClr val="FFFFFF"/>
                </a:solidFill>
                <a:latin typeface="Calibri" pitchFamily="34" charset="0"/>
                <a:ea typeface="Calibri" pitchFamily="34" charset="-122"/>
                <a:cs typeface="Calibri" pitchFamily="34" charset="-120"/>
              </a:rPr>
              <a:t>Q&amp;A</a:t>
            </a:r>
            <a:endParaRPr lang="en-US" sz="900" dirty="0"/>
          </a:p>
        </p:txBody>
      </p:sp>
      <p:sp>
        <p:nvSpPr>
          <p:cNvPr id="4" name="Text 2"/>
          <p:cNvSpPr/>
          <p:nvPr/>
        </p:nvSpPr>
        <p:spPr>
          <a:xfrm>
            <a:off x="457200" y="566928"/>
            <a:ext cx="8229600" cy="777240"/>
          </a:xfrm>
          <a:prstGeom prst="rect">
            <a:avLst/>
          </a:prstGeom>
          <a:noFill/>
          <a:ln/>
        </p:spPr>
        <p:txBody>
          <a:bodyPr wrap="square" rtlCol="0" anchor="t"/>
          <a:lstStyle/>
          <a:p>
            <a:pPr marL="0" indent="0" algn="l">
              <a:buNone/>
            </a:pPr>
            <a:r>
              <a:rPr lang="en-US" sz="3400" b="1" dirty="0">
                <a:solidFill>
                  <a:srgbClr val="2C2C2A"/>
                </a:solidFill>
                <a:latin typeface="Trebuchet MS" pitchFamily="34" charset="0"/>
                <a:ea typeface="Trebuchet MS" pitchFamily="34" charset="-122"/>
                <a:cs typeface="Trebuchet MS" pitchFamily="34" charset="-120"/>
              </a:rPr>
              <a:t>Let's talk</a:t>
            </a:r>
            <a:endParaRPr lang="en-US" sz="3400" dirty="0"/>
          </a:p>
        </p:txBody>
      </p:sp>
      <p:sp>
        <p:nvSpPr>
          <p:cNvPr id="5" name="Text 3"/>
          <p:cNvSpPr/>
          <p:nvPr/>
        </p:nvSpPr>
        <p:spPr>
          <a:xfrm>
            <a:off x="566928" y="1554480"/>
            <a:ext cx="8046720" cy="2560320"/>
          </a:xfrm>
          <a:prstGeom prst="rect">
            <a:avLst/>
          </a:prstGeom>
          <a:noFill/>
          <a:ln/>
        </p:spPr>
        <p:txBody>
          <a:bodyPr wrap="square" rtlCol="0" anchor="ctr"/>
          <a:lstStyle/>
          <a:p>
            <a:pPr marL="342900" indent="-342900">
              <a:spcAft>
                <a:spcPts val="1000"/>
              </a:spcAft>
              <a:buSzPct val="100000"/>
              <a:buChar char="•"/>
            </a:pPr>
            <a:r>
              <a:rPr lang="en-US" sz="1700" dirty="0">
                <a:solidFill>
                  <a:srgbClr val="2C2C2A"/>
                </a:solidFill>
                <a:latin typeface="Calibri" pitchFamily="34" charset="0"/>
                <a:ea typeface="Calibri" pitchFamily="34" charset="-122"/>
                <a:cs typeface="Calibri" pitchFamily="34" charset="-120"/>
              </a:rPr>
              <a:t>Questions, reactions, and your own experiences welcome</a:t>
            </a:r>
            <a:endParaRPr lang="en-US" sz="1700" dirty="0"/>
          </a:p>
          <a:p>
            <a:pPr marL="342900" indent="-342900">
              <a:spcAft>
                <a:spcPts val="1000"/>
              </a:spcAft>
              <a:buSzPct val="100000"/>
              <a:buChar char="•"/>
            </a:pPr>
            <a:r>
              <a:rPr lang="en-US" sz="1700" dirty="0">
                <a:solidFill>
                  <a:srgbClr val="2C2C2A"/>
                </a:solidFill>
                <a:latin typeface="Calibri" pitchFamily="34" charset="0"/>
                <a:ea typeface="Calibri" pitchFamily="34" charset="-122"/>
                <a:cs typeface="Calibri" pitchFamily="34" charset="-120"/>
              </a:rPr>
              <a:t>jeremyboles2015@gmail.com</a:t>
            </a:r>
            <a:endParaRPr lang="en-US" sz="1700" dirty="0"/>
          </a:p>
          <a:p>
            <a:pPr marL="342900" indent="-342900">
              <a:spcAft>
                <a:spcPts val="1000"/>
              </a:spcAft>
              <a:buSzPct val="100000"/>
              <a:buChar char="•"/>
            </a:pPr>
            <a:r>
              <a:rPr lang="en-US" sz="1700">
                <a:solidFill>
                  <a:srgbClr val="2C2C2A"/>
                </a:solidFill>
                <a:latin typeface="Calibri" pitchFamily="34" charset="0"/>
                <a:ea typeface="Calibri" pitchFamily="34" charset="-122"/>
                <a:cs typeface="Calibri" pitchFamily="34" charset="-120"/>
              </a:rPr>
              <a:t>Prompt </a:t>
            </a:r>
            <a:r>
              <a:rPr lang="en-US" sz="1700" dirty="0">
                <a:solidFill>
                  <a:srgbClr val="2C2C2A"/>
                </a:solidFill>
                <a:latin typeface="Calibri" pitchFamily="34" charset="0"/>
                <a:ea typeface="Calibri" pitchFamily="34" charset="-122"/>
                <a:cs typeface="Calibri" pitchFamily="34" charset="-120"/>
              </a:rPr>
              <a:t>available to share — just ask!</a:t>
            </a:r>
            <a:endParaRPr lang="en-US" sz="1700" dirty="0"/>
          </a:p>
        </p:txBody>
      </p:sp>
      <p:sp>
        <p:nvSpPr>
          <p:cNvPr id="6" name="Shape 4"/>
          <p:cNvSpPr/>
          <p:nvPr/>
        </p:nvSpPr>
        <p:spPr>
          <a:xfrm>
            <a:off x="457200" y="1554480"/>
            <a:ext cx="54864" cy="2560320"/>
          </a:xfrm>
          <a:prstGeom prst="rect">
            <a:avLst/>
          </a:prstGeom>
          <a:solidFill>
            <a:srgbClr val="B85042"/>
          </a:solidFill>
          <a:ln w="12700">
            <a:solidFill>
              <a:srgbClr val="B85042"/>
            </a:solidFill>
            <a:prstDash val="solid"/>
          </a:ln>
        </p:spPr>
        <p:txBody>
          <a:bodyPr/>
          <a:lstStyle/>
          <a:p>
            <a:endParaRPr 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1C1C1E"/>
        </a:solidFill>
        <a:effectLst/>
      </p:bgPr>
    </p:bg>
    <p:spTree>
      <p:nvGrpSpPr>
        <p:cNvPr id="1" name=""/>
        <p:cNvGrpSpPr/>
        <p:nvPr/>
      </p:nvGrpSpPr>
      <p:grpSpPr>
        <a:xfrm>
          <a:off x="0" y="0"/>
          <a:ext cx="0" cy="0"/>
          <a:chOff x="0" y="0"/>
          <a:chExt cx="0" cy="0"/>
        </a:xfrm>
      </p:grpSpPr>
      <p:sp>
        <p:nvSpPr>
          <p:cNvPr id="2" name="Shape 0"/>
          <p:cNvSpPr/>
          <p:nvPr/>
        </p:nvSpPr>
        <p:spPr>
          <a:xfrm>
            <a:off x="0" y="0"/>
            <a:ext cx="164592" cy="5143500"/>
          </a:xfrm>
          <a:prstGeom prst="rect">
            <a:avLst/>
          </a:prstGeom>
          <a:solidFill>
            <a:srgbClr val="B85042"/>
          </a:solidFill>
          <a:ln w="12700">
            <a:solidFill>
              <a:srgbClr val="B85042"/>
            </a:solidFill>
            <a:prstDash val="solid"/>
          </a:ln>
        </p:spPr>
        <p:txBody>
          <a:bodyPr/>
          <a:lstStyle/>
          <a:p>
            <a:endParaRPr lang="en-US"/>
          </a:p>
        </p:txBody>
      </p:sp>
      <p:sp>
        <p:nvSpPr>
          <p:cNvPr id="3" name="Shape 1"/>
          <p:cNvSpPr/>
          <p:nvPr/>
        </p:nvSpPr>
        <p:spPr>
          <a:xfrm>
            <a:off x="457200" y="201168"/>
            <a:ext cx="1463040" cy="256032"/>
          </a:xfrm>
          <a:prstGeom prst="roundRect">
            <a:avLst>
              <a:gd name="adj" fmla="val 17857"/>
            </a:avLst>
          </a:prstGeom>
          <a:solidFill>
            <a:srgbClr val="B85042"/>
          </a:solidFill>
          <a:ln w="12700">
            <a:solidFill>
              <a:srgbClr val="B85042"/>
            </a:solidFill>
            <a:prstDash val="solid"/>
          </a:ln>
        </p:spPr>
        <p:txBody>
          <a:bodyPr/>
          <a:lstStyle/>
          <a:p>
            <a:endParaRPr lang="en-US"/>
          </a:p>
        </p:txBody>
      </p:sp>
      <p:sp>
        <p:nvSpPr>
          <p:cNvPr id="4" name="Text 2"/>
          <p:cNvSpPr/>
          <p:nvPr/>
        </p:nvSpPr>
        <p:spPr>
          <a:xfrm>
            <a:off x="457200" y="201168"/>
            <a:ext cx="1463040" cy="256032"/>
          </a:xfrm>
          <a:prstGeom prst="rect">
            <a:avLst/>
          </a:prstGeom>
          <a:noFill/>
          <a:ln/>
        </p:spPr>
        <p:txBody>
          <a:bodyPr wrap="square" lIns="0" tIns="0" rIns="0" bIns="0" rtlCol="0" anchor="ctr"/>
          <a:lstStyle/>
          <a:p>
            <a:pPr marL="0" indent="0" algn="ctr">
              <a:buNone/>
            </a:pPr>
            <a:r>
              <a:rPr lang="en-US" sz="900" b="1" dirty="0">
                <a:solidFill>
                  <a:srgbClr val="FFFFFF"/>
                </a:solidFill>
                <a:latin typeface="Calibri" pitchFamily="34" charset="0"/>
                <a:ea typeface="Calibri" pitchFamily="34" charset="-122"/>
                <a:cs typeface="Calibri" pitchFamily="34" charset="-120"/>
              </a:rPr>
              <a:t>OPENING</a:t>
            </a:r>
            <a:endParaRPr lang="en-US" sz="900" dirty="0"/>
          </a:p>
        </p:txBody>
      </p:sp>
      <p:sp>
        <p:nvSpPr>
          <p:cNvPr id="5" name="Text 3"/>
          <p:cNvSpPr/>
          <p:nvPr/>
        </p:nvSpPr>
        <p:spPr>
          <a:xfrm>
            <a:off x="457200" y="566928"/>
            <a:ext cx="8229600" cy="777240"/>
          </a:xfrm>
          <a:prstGeom prst="rect">
            <a:avLst/>
          </a:prstGeom>
          <a:noFill/>
          <a:ln/>
        </p:spPr>
        <p:txBody>
          <a:bodyPr wrap="square" rtlCol="0" anchor="t"/>
          <a:lstStyle/>
          <a:p>
            <a:pPr marL="0" indent="0" algn="l">
              <a:buNone/>
            </a:pPr>
            <a:r>
              <a:rPr lang="en-US" sz="3400" b="1" dirty="0">
                <a:solidFill>
                  <a:srgbClr val="FFFFFF"/>
                </a:solidFill>
                <a:latin typeface="Trebuchet MS" pitchFamily="34" charset="0"/>
                <a:ea typeface="Trebuchet MS" pitchFamily="34" charset="-122"/>
                <a:cs typeface="Trebuchet MS" pitchFamily="34" charset="-120"/>
              </a:rPr>
              <a:t>A long drive through Virginia</a:t>
            </a:r>
            <a:endParaRPr lang="en-US" sz="3400" dirty="0"/>
          </a:p>
        </p:txBody>
      </p:sp>
      <p:sp>
        <p:nvSpPr>
          <p:cNvPr id="6" name="Text 4"/>
          <p:cNvSpPr/>
          <p:nvPr/>
        </p:nvSpPr>
        <p:spPr>
          <a:xfrm>
            <a:off x="457200" y="1554480"/>
            <a:ext cx="8229600" cy="1463040"/>
          </a:xfrm>
          <a:prstGeom prst="rect">
            <a:avLst/>
          </a:prstGeom>
          <a:noFill/>
          <a:ln/>
        </p:spPr>
        <p:txBody>
          <a:bodyPr wrap="square" rtlCol="0" anchor="ctr"/>
          <a:lstStyle/>
          <a:p>
            <a:pPr marL="0" indent="0" algn="l">
              <a:buNone/>
            </a:pPr>
            <a:r>
              <a:rPr lang="en-US" sz="2600" i="1" dirty="0">
                <a:solidFill>
                  <a:srgbClr val="E7E8D1"/>
                </a:solidFill>
                <a:latin typeface="Trebuchet MS" pitchFamily="34" charset="0"/>
                <a:ea typeface="Trebuchet MS" pitchFamily="34" charset="-122"/>
                <a:cs typeface="Trebuchet MS" pitchFamily="34" charset="-120"/>
              </a:rPr>
              <a:t>"Virginia takes its traffic laws</a:t>
            </a:r>
            <a:endParaRPr lang="en-US" sz="2600" dirty="0"/>
          </a:p>
          <a:p>
            <a:pPr marL="0" indent="0" algn="l">
              <a:buNone/>
            </a:pPr>
            <a:r>
              <a:rPr lang="en-US" sz="2600" i="1" dirty="0">
                <a:solidFill>
                  <a:srgbClr val="E7E8D1"/>
                </a:solidFill>
                <a:latin typeface="Trebuchet MS" pitchFamily="34" charset="0"/>
                <a:ea typeface="Trebuchet MS" pitchFamily="34" charset="-122"/>
                <a:cs typeface="Trebuchet MS" pitchFamily="34" charset="-120"/>
              </a:rPr>
              <a:t>very seriously."</a:t>
            </a:r>
            <a:endParaRPr lang="en-US" sz="2600" dirty="0"/>
          </a:p>
        </p:txBody>
      </p:sp>
      <p:sp>
        <p:nvSpPr>
          <p:cNvPr id="7" name="Text 5"/>
          <p:cNvSpPr/>
          <p:nvPr/>
        </p:nvSpPr>
        <p:spPr>
          <a:xfrm>
            <a:off x="457200" y="3154680"/>
            <a:ext cx="8046720" cy="1463040"/>
          </a:xfrm>
          <a:prstGeom prst="rect">
            <a:avLst/>
          </a:prstGeom>
          <a:noFill/>
          <a:ln/>
        </p:spPr>
        <p:txBody>
          <a:bodyPr wrap="square" rtlCol="0" anchor="ctr"/>
          <a:lstStyle/>
          <a:p>
            <a:pPr marL="342900" indent="-342900">
              <a:spcAft>
                <a:spcPts val="600"/>
              </a:spcAft>
              <a:buSzPct val="100000"/>
              <a:buChar char="•"/>
            </a:pPr>
            <a:r>
              <a:rPr lang="en-US" sz="1600">
                <a:solidFill>
                  <a:srgbClr val="E7E8D1"/>
                </a:solidFill>
                <a:latin typeface="Calibri" pitchFamily="34" charset="0"/>
                <a:ea typeface="Calibri" pitchFamily="34" charset="-122"/>
                <a:cs typeface="Calibri" pitchFamily="34" charset="-120"/>
              </a:rPr>
              <a:t>Hours </a:t>
            </a:r>
            <a:r>
              <a:rPr lang="en-US" sz="1600" dirty="0">
                <a:solidFill>
                  <a:srgbClr val="E7E8D1"/>
                </a:solidFill>
                <a:latin typeface="Calibri" pitchFamily="34" charset="0"/>
                <a:ea typeface="Calibri" pitchFamily="34" charset="-122"/>
                <a:cs typeface="Calibri" pitchFamily="34" charset="-120"/>
              </a:rPr>
              <a:t>on the road through Virginia</a:t>
            </a:r>
            <a:endParaRPr lang="en-US" sz="1600" dirty="0"/>
          </a:p>
          <a:p>
            <a:pPr marL="342900" indent="-342900">
              <a:spcAft>
                <a:spcPts val="600"/>
              </a:spcAft>
              <a:buSzPct val="100000"/>
              <a:buChar char="•"/>
            </a:pPr>
            <a:r>
              <a:rPr lang="en-US" sz="1600" dirty="0">
                <a:solidFill>
                  <a:srgbClr val="E7E8D1"/>
                </a:solidFill>
                <a:latin typeface="Calibri" pitchFamily="34" charset="0"/>
                <a:ea typeface="Calibri" pitchFamily="34" charset="-122"/>
                <a:cs typeface="Calibri" pitchFamily="34" charset="-120"/>
              </a:rPr>
              <a:t>An unexpected lesson in traffic school</a:t>
            </a:r>
            <a:endParaRPr lang="en-US" sz="16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8F8F6"/>
        </a:solidFill>
        <a:effectLst/>
      </p:bgPr>
    </p:bg>
    <p:spTree>
      <p:nvGrpSpPr>
        <p:cNvPr id="1" name=""/>
        <p:cNvGrpSpPr/>
        <p:nvPr/>
      </p:nvGrpSpPr>
      <p:grpSpPr>
        <a:xfrm>
          <a:off x="0" y="0"/>
          <a:ext cx="0" cy="0"/>
          <a:chOff x="0" y="0"/>
          <a:chExt cx="0" cy="0"/>
        </a:xfrm>
      </p:grpSpPr>
      <p:sp>
        <p:nvSpPr>
          <p:cNvPr id="2" name="Shape 0"/>
          <p:cNvSpPr/>
          <p:nvPr/>
        </p:nvSpPr>
        <p:spPr>
          <a:xfrm>
            <a:off x="457200" y="201168"/>
            <a:ext cx="1463040" cy="256032"/>
          </a:xfrm>
          <a:prstGeom prst="roundRect">
            <a:avLst>
              <a:gd name="adj" fmla="val 17857"/>
            </a:avLst>
          </a:prstGeom>
          <a:solidFill>
            <a:srgbClr val="B85042"/>
          </a:solidFill>
          <a:ln w="12700">
            <a:solidFill>
              <a:srgbClr val="B85042"/>
            </a:solidFill>
            <a:prstDash val="solid"/>
          </a:ln>
        </p:spPr>
        <p:txBody>
          <a:bodyPr/>
          <a:lstStyle/>
          <a:p>
            <a:endParaRPr lang="en-US"/>
          </a:p>
        </p:txBody>
      </p:sp>
      <p:sp>
        <p:nvSpPr>
          <p:cNvPr id="3" name="Text 1"/>
          <p:cNvSpPr/>
          <p:nvPr/>
        </p:nvSpPr>
        <p:spPr>
          <a:xfrm>
            <a:off x="457200" y="201168"/>
            <a:ext cx="1463040" cy="256032"/>
          </a:xfrm>
          <a:prstGeom prst="rect">
            <a:avLst/>
          </a:prstGeom>
          <a:noFill/>
          <a:ln/>
        </p:spPr>
        <p:txBody>
          <a:bodyPr wrap="square" lIns="0" tIns="0" rIns="0" bIns="0" rtlCol="0" anchor="ctr"/>
          <a:lstStyle/>
          <a:p>
            <a:pPr marL="0" indent="0" algn="ctr">
              <a:buNone/>
            </a:pPr>
            <a:r>
              <a:rPr lang="en-US" sz="900" b="1" dirty="0">
                <a:solidFill>
                  <a:srgbClr val="FFFFFF"/>
                </a:solidFill>
                <a:latin typeface="Calibri" pitchFamily="34" charset="0"/>
                <a:ea typeface="Calibri" pitchFamily="34" charset="-122"/>
                <a:cs typeface="Calibri" pitchFamily="34" charset="-120"/>
              </a:rPr>
              <a:t>OPENING</a:t>
            </a:r>
            <a:endParaRPr lang="en-US" sz="900" dirty="0"/>
          </a:p>
        </p:txBody>
      </p:sp>
      <p:sp>
        <p:nvSpPr>
          <p:cNvPr id="4" name="Text 2"/>
          <p:cNvSpPr/>
          <p:nvPr/>
        </p:nvSpPr>
        <p:spPr>
          <a:xfrm>
            <a:off x="457200" y="566928"/>
            <a:ext cx="8229600" cy="777240"/>
          </a:xfrm>
          <a:prstGeom prst="rect">
            <a:avLst/>
          </a:prstGeom>
          <a:noFill/>
          <a:ln/>
        </p:spPr>
        <p:txBody>
          <a:bodyPr wrap="square" rtlCol="0" anchor="t"/>
          <a:lstStyle/>
          <a:p>
            <a:pPr marL="0" indent="0" algn="l">
              <a:buNone/>
            </a:pPr>
            <a:r>
              <a:rPr lang="en-US" sz="3400" b="1" dirty="0">
                <a:solidFill>
                  <a:srgbClr val="2C2C2A"/>
                </a:solidFill>
                <a:latin typeface="Trebuchet MS" pitchFamily="34" charset="0"/>
                <a:ea typeface="Trebuchet MS" pitchFamily="34" charset="-122"/>
                <a:cs typeface="Trebuchet MS" pitchFamily="34" charset="-120"/>
              </a:rPr>
              <a:t>What happens when an L&amp;D person</a:t>
            </a:r>
            <a:endParaRPr lang="en-US" sz="3400" dirty="0"/>
          </a:p>
          <a:p>
            <a:pPr marL="0" indent="0" algn="l">
              <a:buNone/>
            </a:pPr>
            <a:r>
              <a:rPr lang="en-US" sz="3400" b="1" dirty="0">
                <a:solidFill>
                  <a:srgbClr val="2C2C2A"/>
                </a:solidFill>
                <a:latin typeface="Trebuchet MS" pitchFamily="34" charset="0"/>
                <a:ea typeface="Trebuchet MS" pitchFamily="34" charset="-122"/>
                <a:cs typeface="Trebuchet MS" pitchFamily="34" charset="-120"/>
              </a:rPr>
              <a:t>ends up in traffic school?</a:t>
            </a:r>
            <a:endParaRPr lang="en-US" sz="3400" dirty="0"/>
          </a:p>
        </p:txBody>
      </p:sp>
      <p:sp>
        <p:nvSpPr>
          <p:cNvPr id="5" name="Text 3"/>
          <p:cNvSpPr/>
          <p:nvPr/>
        </p:nvSpPr>
        <p:spPr>
          <a:xfrm>
            <a:off x="566928" y="1920240"/>
            <a:ext cx="8046720" cy="2194560"/>
          </a:xfrm>
          <a:prstGeom prst="rect">
            <a:avLst/>
          </a:prstGeom>
          <a:noFill/>
          <a:ln/>
        </p:spPr>
        <p:txBody>
          <a:bodyPr wrap="square" rtlCol="0" anchor="ctr"/>
          <a:lstStyle/>
          <a:p>
            <a:pPr marL="342900" indent="-342900">
              <a:spcAft>
                <a:spcPts val="1000"/>
              </a:spcAft>
              <a:buSzPct val="100000"/>
              <a:buChar char="•"/>
            </a:pPr>
            <a:r>
              <a:rPr lang="en-US" sz="1700" dirty="0">
                <a:solidFill>
                  <a:srgbClr val="2C2C2A"/>
                </a:solidFill>
                <a:latin typeface="Calibri" pitchFamily="34" charset="0"/>
                <a:ea typeface="Calibri" pitchFamily="34" charset="-122"/>
                <a:cs typeface="Calibri" pitchFamily="34" charset="-120"/>
              </a:rPr>
              <a:t>The instructor explored decision-making psychology and mentioned Glasser and Choice Theory</a:t>
            </a:r>
            <a:endParaRPr lang="en-US" sz="1700" dirty="0"/>
          </a:p>
          <a:p>
            <a:pPr marL="342900" indent="-342900">
              <a:spcAft>
                <a:spcPts val="1000"/>
              </a:spcAft>
              <a:buSzPct val="100000"/>
              <a:buChar char="•"/>
            </a:pPr>
            <a:r>
              <a:rPr lang="en-US" sz="1700" dirty="0">
                <a:solidFill>
                  <a:srgbClr val="2C2C2A"/>
                </a:solidFill>
                <a:latin typeface="Calibri" pitchFamily="34" charset="0"/>
                <a:ea typeface="Calibri" pitchFamily="34" charset="-122"/>
                <a:cs typeface="Calibri" pitchFamily="34" charset="-120"/>
              </a:rPr>
              <a:t>My mind immediately went to an exploration of curriculum design</a:t>
            </a:r>
            <a:endParaRPr lang="en-US" sz="1700" dirty="0"/>
          </a:p>
          <a:p>
            <a:pPr marL="342900" indent="-342900">
              <a:spcAft>
                <a:spcPts val="1000"/>
              </a:spcAft>
              <a:buSzPct val="100000"/>
              <a:buChar char="•"/>
            </a:pPr>
            <a:r>
              <a:rPr lang="en-US" sz="1700" dirty="0">
                <a:solidFill>
                  <a:srgbClr val="2C2C2A"/>
                </a:solidFill>
                <a:latin typeface="Calibri" pitchFamily="34" charset="0"/>
                <a:ea typeface="Calibri" pitchFamily="34" charset="-122"/>
                <a:cs typeface="Calibri" pitchFamily="34" charset="-120"/>
              </a:rPr>
              <a:t>Learners make choices instructors don't control</a:t>
            </a:r>
            <a:endParaRPr lang="en-US" sz="1700" dirty="0"/>
          </a:p>
        </p:txBody>
      </p:sp>
      <p:sp>
        <p:nvSpPr>
          <p:cNvPr id="6" name="Shape 4"/>
          <p:cNvSpPr/>
          <p:nvPr/>
        </p:nvSpPr>
        <p:spPr>
          <a:xfrm>
            <a:off x="457200" y="1920240"/>
            <a:ext cx="54864" cy="2194560"/>
          </a:xfrm>
          <a:prstGeom prst="rect">
            <a:avLst/>
          </a:prstGeom>
          <a:solidFill>
            <a:srgbClr val="B85042"/>
          </a:solidFill>
          <a:ln w="12700">
            <a:solidFill>
              <a:srgbClr val="B85042"/>
            </a:solidFill>
            <a:prstDash val="solid"/>
          </a:ln>
        </p:spPr>
        <p:txBody>
          <a:bodyPr/>
          <a:lstStyle/>
          <a:p>
            <a:endParaRPr 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8F8F6"/>
        </a:solidFill>
        <a:effectLst/>
      </p:bgPr>
    </p:bg>
    <p:spTree>
      <p:nvGrpSpPr>
        <p:cNvPr id="1" name=""/>
        <p:cNvGrpSpPr/>
        <p:nvPr/>
      </p:nvGrpSpPr>
      <p:grpSpPr>
        <a:xfrm>
          <a:off x="0" y="0"/>
          <a:ext cx="0" cy="0"/>
          <a:chOff x="0" y="0"/>
          <a:chExt cx="0" cy="0"/>
        </a:xfrm>
      </p:grpSpPr>
      <p:sp>
        <p:nvSpPr>
          <p:cNvPr id="2" name="Shape 0"/>
          <p:cNvSpPr/>
          <p:nvPr/>
        </p:nvSpPr>
        <p:spPr>
          <a:xfrm>
            <a:off x="457200" y="201168"/>
            <a:ext cx="1463040" cy="256032"/>
          </a:xfrm>
          <a:prstGeom prst="roundRect">
            <a:avLst>
              <a:gd name="adj" fmla="val 17857"/>
            </a:avLst>
          </a:prstGeom>
          <a:solidFill>
            <a:srgbClr val="028090"/>
          </a:solidFill>
          <a:ln w="12700">
            <a:solidFill>
              <a:srgbClr val="028090"/>
            </a:solidFill>
            <a:prstDash val="solid"/>
          </a:ln>
        </p:spPr>
        <p:txBody>
          <a:bodyPr/>
          <a:lstStyle/>
          <a:p>
            <a:endParaRPr lang="en-US"/>
          </a:p>
        </p:txBody>
      </p:sp>
      <p:sp>
        <p:nvSpPr>
          <p:cNvPr id="3" name="Text 1"/>
          <p:cNvSpPr/>
          <p:nvPr/>
        </p:nvSpPr>
        <p:spPr>
          <a:xfrm>
            <a:off x="457200" y="201168"/>
            <a:ext cx="1463040" cy="256032"/>
          </a:xfrm>
          <a:prstGeom prst="rect">
            <a:avLst/>
          </a:prstGeom>
          <a:noFill/>
          <a:ln/>
        </p:spPr>
        <p:txBody>
          <a:bodyPr wrap="square" lIns="0" tIns="0" rIns="0" bIns="0" rtlCol="0" anchor="ctr"/>
          <a:lstStyle/>
          <a:p>
            <a:pPr marL="0" indent="0" algn="ctr">
              <a:buNone/>
            </a:pPr>
            <a:r>
              <a:rPr lang="en-US" sz="900" b="1" dirty="0">
                <a:solidFill>
                  <a:srgbClr val="FFFFFF"/>
                </a:solidFill>
                <a:latin typeface="Calibri" pitchFamily="34" charset="0"/>
                <a:ea typeface="Calibri" pitchFamily="34" charset="-122"/>
                <a:cs typeface="Calibri" pitchFamily="34" charset="-120"/>
              </a:rPr>
              <a:t>THEORY</a:t>
            </a:r>
            <a:endParaRPr lang="en-US" sz="900" dirty="0"/>
          </a:p>
        </p:txBody>
      </p:sp>
      <p:sp>
        <p:nvSpPr>
          <p:cNvPr id="4" name="Text 2"/>
          <p:cNvSpPr/>
          <p:nvPr/>
        </p:nvSpPr>
        <p:spPr>
          <a:xfrm>
            <a:off x="457200" y="566928"/>
            <a:ext cx="8229600" cy="777240"/>
          </a:xfrm>
          <a:prstGeom prst="rect">
            <a:avLst/>
          </a:prstGeom>
          <a:noFill/>
          <a:ln/>
        </p:spPr>
        <p:txBody>
          <a:bodyPr wrap="square" rtlCol="0" anchor="t"/>
          <a:lstStyle/>
          <a:p>
            <a:pPr marL="0" indent="0" algn="l">
              <a:buNone/>
            </a:pPr>
            <a:r>
              <a:rPr lang="en-US" sz="3400" b="1" dirty="0">
                <a:solidFill>
                  <a:srgbClr val="2C2C2A"/>
                </a:solidFill>
                <a:latin typeface="Trebuchet MS" pitchFamily="34" charset="0"/>
                <a:ea typeface="Trebuchet MS" pitchFamily="34" charset="-122"/>
                <a:cs typeface="Trebuchet MS" pitchFamily="34" charset="-120"/>
              </a:rPr>
              <a:t>Four frameworks, one question</a:t>
            </a:r>
            <a:endParaRPr lang="en-US" sz="3400" dirty="0"/>
          </a:p>
        </p:txBody>
      </p:sp>
      <p:sp>
        <p:nvSpPr>
          <p:cNvPr id="5" name="Shape 3"/>
          <p:cNvSpPr/>
          <p:nvPr/>
        </p:nvSpPr>
        <p:spPr>
          <a:xfrm>
            <a:off x="457200" y="1417320"/>
            <a:ext cx="4069080" cy="1234440"/>
          </a:xfrm>
          <a:prstGeom prst="rect">
            <a:avLst/>
          </a:prstGeom>
          <a:solidFill>
            <a:srgbClr val="FFFFFF"/>
          </a:solidFill>
          <a:ln w="12700">
            <a:solidFill>
              <a:srgbClr val="EBEBEB"/>
            </a:solidFill>
            <a:prstDash val="solid"/>
          </a:ln>
        </p:spPr>
        <p:txBody>
          <a:bodyPr/>
          <a:lstStyle/>
          <a:p>
            <a:endParaRPr lang="en-US"/>
          </a:p>
        </p:txBody>
      </p:sp>
      <p:sp>
        <p:nvSpPr>
          <p:cNvPr id="6" name="Shape 4"/>
          <p:cNvSpPr/>
          <p:nvPr/>
        </p:nvSpPr>
        <p:spPr>
          <a:xfrm>
            <a:off x="457200" y="1417320"/>
            <a:ext cx="54864" cy="1234440"/>
          </a:xfrm>
          <a:prstGeom prst="rect">
            <a:avLst/>
          </a:prstGeom>
          <a:solidFill>
            <a:srgbClr val="028090"/>
          </a:solidFill>
          <a:ln w="12700">
            <a:solidFill>
              <a:srgbClr val="028090"/>
            </a:solidFill>
            <a:prstDash val="solid"/>
          </a:ln>
        </p:spPr>
        <p:txBody>
          <a:bodyPr/>
          <a:lstStyle/>
          <a:p>
            <a:endParaRPr lang="en-US"/>
          </a:p>
        </p:txBody>
      </p:sp>
      <p:sp>
        <p:nvSpPr>
          <p:cNvPr id="7" name="Text 5"/>
          <p:cNvSpPr/>
          <p:nvPr/>
        </p:nvSpPr>
        <p:spPr>
          <a:xfrm>
            <a:off x="621792" y="1508760"/>
            <a:ext cx="3749040" cy="347472"/>
          </a:xfrm>
          <a:prstGeom prst="rect">
            <a:avLst/>
          </a:prstGeom>
          <a:noFill/>
          <a:ln/>
        </p:spPr>
        <p:txBody>
          <a:bodyPr wrap="square" rtlCol="0" anchor="ctr"/>
          <a:lstStyle/>
          <a:p>
            <a:pPr marL="0" indent="0">
              <a:buNone/>
            </a:pPr>
            <a:r>
              <a:rPr lang="en-US" sz="1600" b="1" dirty="0">
                <a:solidFill>
                  <a:srgbClr val="2C2C2A"/>
                </a:solidFill>
                <a:latin typeface="Trebuchet MS" pitchFamily="34" charset="0"/>
                <a:ea typeface="Trebuchet MS" pitchFamily="34" charset="-122"/>
                <a:cs typeface="Trebuchet MS" pitchFamily="34" charset="-120"/>
              </a:rPr>
              <a:t>Maslow</a:t>
            </a:r>
            <a:endParaRPr lang="en-US" sz="1600" dirty="0"/>
          </a:p>
        </p:txBody>
      </p:sp>
      <p:sp>
        <p:nvSpPr>
          <p:cNvPr id="8" name="Text 6"/>
          <p:cNvSpPr/>
          <p:nvPr/>
        </p:nvSpPr>
        <p:spPr>
          <a:xfrm>
            <a:off x="621792" y="1892808"/>
            <a:ext cx="3749040" cy="594360"/>
          </a:xfrm>
          <a:prstGeom prst="rect">
            <a:avLst/>
          </a:prstGeom>
          <a:noFill/>
          <a:ln/>
        </p:spPr>
        <p:txBody>
          <a:bodyPr wrap="square" rtlCol="0" anchor="ctr"/>
          <a:lstStyle/>
          <a:p>
            <a:pPr marL="0" indent="0">
              <a:buNone/>
            </a:pPr>
            <a:r>
              <a:rPr lang="en-US" sz="1200" dirty="0">
                <a:solidFill>
                  <a:srgbClr val="6B6B6B"/>
                </a:solidFill>
                <a:latin typeface="Calibri" pitchFamily="34" charset="0"/>
                <a:ea typeface="Calibri" pitchFamily="34" charset="-122"/>
                <a:cs typeface="Calibri" pitchFamily="34" charset="-120"/>
              </a:rPr>
              <a:t>Needs in a hierarchy — from survival to self-actualization</a:t>
            </a:r>
            <a:endParaRPr lang="en-US" sz="1200" dirty="0"/>
          </a:p>
        </p:txBody>
      </p:sp>
      <p:sp>
        <p:nvSpPr>
          <p:cNvPr id="9" name="Shape 7"/>
          <p:cNvSpPr/>
          <p:nvPr/>
        </p:nvSpPr>
        <p:spPr>
          <a:xfrm>
            <a:off x="4800600" y="1417320"/>
            <a:ext cx="4069080" cy="1234440"/>
          </a:xfrm>
          <a:prstGeom prst="rect">
            <a:avLst/>
          </a:prstGeom>
          <a:solidFill>
            <a:srgbClr val="FFFFFF"/>
          </a:solidFill>
          <a:ln w="12700">
            <a:solidFill>
              <a:srgbClr val="EBEBEB"/>
            </a:solidFill>
            <a:prstDash val="solid"/>
          </a:ln>
        </p:spPr>
        <p:txBody>
          <a:bodyPr/>
          <a:lstStyle/>
          <a:p>
            <a:endParaRPr lang="en-US"/>
          </a:p>
        </p:txBody>
      </p:sp>
      <p:sp>
        <p:nvSpPr>
          <p:cNvPr id="10" name="Shape 8"/>
          <p:cNvSpPr/>
          <p:nvPr/>
        </p:nvSpPr>
        <p:spPr>
          <a:xfrm>
            <a:off x="4800600" y="1417320"/>
            <a:ext cx="54864" cy="1234440"/>
          </a:xfrm>
          <a:prstGeom prst="rect">
            <a:avLst/>
          </a:prstGeom>
          <a:solidFill>
            <a:srgbClr val="028090"/>
          </a:solidFill>
          <a:ln w="12700">
            <a:solidFill>
              <a:srgbClr val="028090"/>
            </a:solidFill>
            <a:prstDash val="solid"/>
          </a:ln>
        </p:spPr>
        <p:txBody>
          <a:bodyPr/>
          <a:lstStyle/>
          <a:p>
            <a:endParaRPr lang="en-US"/>
          </a:p>
        </p:txBody>
      </p:sp>
      <p:sp>
        <p:nvSpPr>
          <p:cNvPr id="11" name="Text 9"/>
          <p:cNvSpPr/>
          <p:nvPr/>
        </p:nvSpPr>
        <p:spPr>
          <a:xfrm>
            <a:off x="4965192" y="1508760"/>
            <a:ext cx="3749040" cy="347472"/>
          </a:xfrm>
          <a:prstGeom prst="rect">
            <a:avLst/>
          </a:prstGeom>
          <a:noFill/>
          <a:ln/>
        </p:spPr>
        <p:txBody>
          <a:bodyPr wrap="square" rtlCol="0" anchor="ctr"/>
          <a:lstStyle/>
          <a:p>
            <a:pPr marL="0" indent="0">
              <a:buNone/>
            </a:pPr>
            <a:r>
              <a:rPr lang="en-US" sz="1600" b="1" dirty="0">
                <a:solidFill>
                  <a:srgbClr val="2C2C2A"/>
                </a:solidFill>
                <a:latin typeface="Trebuchet MS" pitchFamily="34" charset="0"/>
                <a:ea typeface="Trebuchet MS" pitchFamily="34" charset="-122"/>
                <a:cs typeface="Trebuchet MS" pitchFamily="34" charset="-120"/>
              </a:rPr>
              <a:t>Glasser</a:t>
            </a:r>
            <a:endParaRPr lang="en-US" sz="1600" dirty="0"/>
          </a:p>
        </p:txBody>
      </p:sp>
      <p:sp>
        <p:nvSpPr>
          <p:cNvPr id="12" name="Text 10"/>
          <p:cNvSpPr/>
          <p:nvPr/>
        </p:nvSpPr>
        <p:spPr>
          <a:xfrm>
            <a:off x="4965192" y="1892808"/>
            <a:ext cx="3749040" cy="594360"/>
          </a:xfrm>
          <a:prstGeom prst="rect">
            <a:avLst/>
          </a:prstGeom>
          <a:noFill/>
          <a:ln/>
        </p:spPr>
        <p:txBody>
          <a:bodyPr wrap="square" rtlCol="0" anchor="ctr"/>
          <a:lstStyle/>
          <a:p>
            <a:pPr marL="0" indent="0">
              <a:buNone/>
            </a:pPr>
            <a:r>
              <a:rPr lang="en-US" sz="1200" dirty="0">
                <a:solidFill>
                  <a:srgbClr val="6B6B6B"/>
                </a:solidFill>
                <a:latin typeface="Calibri" pitchFamily="34" charset="0"/>
                <a:ea typeface="Calibri" pitchFamily="34" charset="-122"/>
                <a:cs typeface="Calibri" pitchFamily="34" charset="-120"/>
              </a:rPr>
              <a:t>Five needs drive every choice we make</a:t>
            </a:r>
            <a:endParaRPr lang="en-US" sz="1200" dirty="0"/>
          </a:p>
        </p:txBody>
      </p:sp>
      <p:sp>
        <p:nvSpPr>
          <p:cNvPr id="13" name="Shape 11"/>
          <p:cNvSpPr/>
          <p:nvPr/>
        </p:nvSpPr>
        <p:spPr>
          <a:xfrm>
            <a:off x="457200" y="2834640"/>
            <a:ext cx="4069080" cy="1234440"/>
          </a:xfrm>
          <a:prstGeom prst="rect">
            <a:avLst/>
          </a:prstGeom>
          <a:solidFill>
            <a:srgbClr val="FFFFFF"/>
          </a:solidFill>
          <a:ln w="12700">
            <a:solidFill>
              <a:srgbClr val="EBEBEB"/>
            </a:solidFill>
            <a:prstDash val="solid"/>
          </a:ln>
        </p:spPr>
        <p:txBody>
          <a:bodyPr/>
          <a:lstStyle/>
          <a:p>
            <a:endParaRPr lang="en-US"/>
          </a:p>
        </p:txBody>
      </p:sp>
      <p:sp>
        <p:nvSpPr>
          <p:cNvPr id="14" name="Shape 12"/>
          <p:cNvSpPr/>
          <p:nvPr/>
        </p:nvSpPr>
        <p:spPr>
          <a:xfrm>
            <a:off x="457200" y="2834640"/>
            <a:ext cx="54864" cy="1234440"/>
          </a:xfrm>
          <a:prstGeom prst="rect">
            <a:avLst/>
          </a:prstGeom>
          <a:solidFill>
            <a:srgbClr val="028090"/>
          </a:solidFill>
          <a:ln w="12700">
            <a:solidFill>
              <a:srgbClr val="028090"/>
            </a:solidFill>
            <a:prstDash val="solid"/>
          </a:ln>
        </p:spPr>
        <p:txBody>
          <a:bodyPr/>
          <a:lstStyle/>
          <a:p>
            <a:endParaRPr lang="en-US"/>
          </a:p>
        </p:txBody>
      </p:sp>
      <p:sp>
        <p:nvSpPr>
          <p:cNvPr id="15" name="Text 13"/>
          <p:cNvSpPr/>
          <p:nvPr/>
        </p:nvSpPr>
        <p:spPr>
          <a:xfrm>
            <a:off x="621792" y="2926080"/>
            <a:ext cx="3749040" cy="347472"/>
          </a:xfrm>
          <a:prstGeom prst="rect">
            <a:avLst/>
          </a:prstGeom>
          <a:noFill/>
          <a:ln/>
        </p:spPr>
        <p:txBody>
          <a:bodyPr wrap="square" rtlCol="0" anchor="ctr"/>
          <a:lstStyle/>
          <a:p>
            <a:pPr marL="0" indent="0">
              <a:buNone/>
            </a:pPr>
            <a:r>
              <a:rPr lang="en-US" sz="1600" b="1" dirty="0">
                <a:solidFill>
                  <a:srgbClr val="2C2C2A"/>
                </a:solidFill>
                <a:latin typeface="Trebuchet MS" pitchFamily="34" charset="0"/>
                <a:ea typeface="Trebuchet MS" pitchFamily="34" charset="-122"/>
                <a:cs typeface="Trebuchet MS" pitchFamily="34" charset="-120"/>
              </a:rPr>
              <a:t>SDT</a:t>
            </a:r>
            <a:endParaRPr lang="en-US" sz="1600" dirty="0"/>
          </a:p>
        </p:txBody>
      </p:sp>
      <p:sp>
        <p:nvSpPr>
          <p:cNvPr id="16" name="Text 14"/>
          <p:cNvSpPr/>
          <p:nvPr/>
        </p:nvSpPr>
        <p:spPr>
          <a:xfrm>
            <a:off x="621792" y="3310128"/>
            <a:ext cx="3749040" cy="594360"/>
          </a:xfrm>
          <a:prstGeom prst="rect">
            <a:avLst/>
          </a:prstGeom>
          <a:noFill/>
          <a:ln/>
        </p:spPr>
        <p:txBody>
          <a:bodyPr wrap="square" rtlCol="0" anchor="ctr"/>
          <a:lstStyle/>
          <a:p>
            <a:pPr marL="0" indent="0">
              <a:buNone/>
            </a:pPr>
            <a:r>
              <a:rPr lang="en-US" sz="1200" dirty="0">
                <a:solidFill>
                  <a:srgbClr val="6B6B6B"/>
                </a:solidFill>
                <a:latin typeface="Calibri" pitchFamily="34" charset="0"/>
                <a:ea typeface="Calibri" pitchFamily="34" charset="-122"/>
                <a:cs typeface="Calibri" pitchFamily="34" charset="-120"/>
              </a:rPr>
              <a:t>Autonomy, competence &amp; relatedness fuel intrinsic motivation</a:t>
            </a:r>
            <a:endParaRPr lang="en-US" sz="1200" dirty="0"/>
          </a:p>
        </p:txBody>
      </p:sp>
      <p:sp>
        <p:nvSpPr>
          <p:cNvPr id="17" name="Shape 15"/>
          <p:cNvSpPr/>
          <p:nvPr/>
        </p:nvSpPr>
        <p:spPr>
          <a:xfrm>
            <a:off x="4800600" y="2834640"/>
            <a:ext cx="4069080" cy="1234440"/>
          </a:xfrm>
          <a:prstGeom prst="rect">
            <a:avLst/>
          </a:prstGeom>
          <a:solidFill>
            <a:srgbClr val="FFFFFF"/>
          </a:solidFill>
          <a:ln w="12700">
            <a:solidFill>
              <a:srgbClr val="EBEBEB"/>
            </a:solidFill>
            <a:prstDash val="solid"/>
          </a:ln>
        </p:spPr>
        <p:txBody>
          <a:bodyPr/>
          <a:lstStyle/>
          <a:p>
            <a:endParaRPr lang="en-US"/>
          </a:p>
        </p:txBody>
      </p:sp>
      <p:sp>
        <p:nvSpPr>
          <p:cNvPr id="18" name="Shape 16"/>
          <p:cNvSpPr/>
          <p:nvPr/>
        </p:nvSpPr>
        <p:spPr>
          <a:xfrm>
            <a:off x="4800600" y="2834640"/>
            <a:ext cx="54864" cy="1234440"/>
          </a:xfrm>
          <a:prstGeom prst="rect">
            <a:avLst/>
          </a:prstGeom>
          <a:solidFill>
            <a:srgbClr val="028090"/>
          </a:solidFill>
          <a:ln w="12700">
            <a:solidFill>
              <a:srgbClr val="028090"/>
            </a:solidFill>
            <a:prstDash val="solid"/>
          </a:ln>
        </p:spPr>
        <p:txBody>
          <a:bodyPr/>
          <a:lstStyle/>
          <a:p>
            <a:endParaRPr lang="en-US"/>
          </a:p>
        </p:txBody>
      </p:sp>
      <p:sp>
        <p:nvSpPr>
          <p:cNvPr id="19" name="Text 17"/>
          <p:cNvSpPr/>
          <p:nvPr/>
        </p:nvSpPr>
        <p:spPr>
          <a:xfrm>
            <a:off x="4965192" y="2926080"/>
            <a:ext cx="3749040" cy="347472"/>
          </a:xfrm>
          <a:prstGeom prst="rect">
            <a:avLst/>
          </a:prstGeom>
          <a:noFill/>
          <a:ln/>
        </p:spPr>
        <p:txBody>
          <a:bodyPr wrap="square" rtlCol="0" anchor="ctr"/>
          <a:lstStyle/>
          <a:p>
            <a:pPr marL="0" indent="0">
              <a:buNone/>
            </a:pPr>
            <a:r>
              <a:rPr lang="en-US" sz="1600" b="1" dirty="0">
                <a:solidFill>
                  <a:srgbClr val="2C2C2A"/>
                </a:solidFill>
                <a:latin typeface="Trebuchet MS" pitchFamily="34" charset="0"/>
                <a:ea typeface="Trebuchet MS" pitchFamily="34" charset="-122"/>
                <a:cs typeface="Trebuchet MS" pitchFamily="34" charset="-120"/>
              </a:rPr>
              <a:t>SCARF</a:t>
            </a:r>
            <a:endParaRPr lang="en-US" sz="1600" dirty="0"/>
          </a:p>
        </p:txBody>
      </p:sp>
      <p:sp>
        <p:nvSpPr>
          <p:cNvPr id="20" name="Text 18"/>
          <p:cNvSpPr/>
          <p:nvPr/>
        </p:nvSpPr>
        <p:spPr>
          <a:xfrm>
            <a:off x="4965192" y="3310128"/>
            <a:ext cx="3749040" cy="594360"/>
          </a:xfrm>
          <a:prstGeom prst="rect">
            <a:avLst/>
          </a:prstGeom>
          <a:noFill/>
          <a:ln/>
        </p:spPr>
        <p:txBody>
          <a:bodyPr wrap="square" rtlCol="0" anchor="ctr"/>
          <a:lstStyle/>
          <a:p>
            <a:pPr marL="0" indent="0">
              <a:buNone/>
            </a:pPr>
            <a:r>
              <a:rPr lang="en-US" sz="1200" dirty="0">
                <a:solidFill>
                  <a:srgbClr val="6B6B6B"/>
                </a:solidFill>
                <a:latin typeface="Calibri" pitchFamily="34" charset="0"/>
                <a:ea typeface="Calibri" pitchFamily="34" charset="-122"/>
                <a:cs typeface="Calibri" pitchFamily="34" charset="-120"/>
              </a:rPr>
              <a:t>Status, certainty, autonomy, relatedness &amp; fairness shape engagement</a:t>
            </a:r>
            <a:endParaRPr lang="en-US" sz="1200" dirty="0"/>
          </a:p>
        </p:txBody>
      </p:sp>
      <p:sp>
        <p:nvSpPr>
          <p:cNvPr id="21" name="Text 19"/>
          <p:cNvSpPr/>
          <p:nvPr/>
        </p:nvSpPr>
        <p:spPr>
          <a:xfrm>
            <a:off x="457200" y="4480560"/>
            <a:ext cx="8229600" cy="347472"/>
          </a:xfrm>
          <a:prstGeom prst="rect">
            <a:avLst/>
          </a:prstGeom>
          <a:noFill/>
          <a:ln/>
        </p:spPr>
        <p:txBody>
          <a:bodyPr wrap="square" rtlCol="0" anchor="ctr"/>
          <a:lstStyle/>
          <a:p>
            <a:pPr marL="0" indent="0" algn="ctr">
              <a:buNone/>
            </a:pPr>
            <a:r>
              <a:rPr lang="en-US" sz="1300" i="1" dirty="0">
                <a:solidFill>
                  <a:srgbClr val="B85042"/>
                </a:solidFill>
                <a:latin typeface="Calibri" pitchFamily="34" charset="0"/>
                <a:ea typeface="Calibri" pitchFamily="34" charset="-122"/>
                <a:cs typeface="Calibri" pitchFamily="34" charset="-120"/>
              </a:rPr>
              <a:t>All four ask the same question: What do learners need to thrive?</a:t>
            </a:r>
            <a:endParaRPr lang="en-US" sz="13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8F8F6"/>
        </a:solidFill>
        <a:effectLst/>
      </p:bgPr>
    </p:bg>
    <p:spTree>
      <p:nvGrpSpPr>
        <p:cNvPr id="1" name=""/>
        <p:cNvGrpSpPr/>
        <p:nvPr/>
      </p:nvGrpSpPr>
      <p:grpSpPr>
        <a:xfrm>
          <a:off x="0" y="0"/>
          <a:ext cx="0" cy="0"/>
          <a:chOff x="0" y="0"/>
          <a:chExt cx="0" cy="0"/>
        </a:xfrm>
      </p:grpSpPr>
      <p:sp>
        <p:nvSpPr>
          <p:cNvPr id="2" name="Shape 0"/>
          <p:cNvSpPr/>
          <p:nvPr/>
        </p:nvSpPr>
        <p:spPr>
          <a:xfrm>
            <a:off x="457200" y="201168"/>
            <a:ext cx="1463040" cy="256032"/>
          </a:xfrm>
          <a:prstGeom prst="roundRect">
            <a:avLst>
              <a:gd name="adj" fmla="val 17857"/>
            </a:avLst>
          </a:prstGeom>
          <a:solidFill>
            <a:srgbClr val="028090"/>
          </a:solidFill>
          <a:ln w="12700">
            <a:solidFill>
              <a:srgbClr val="028090"/>
            </a:solidFill>
            <a:prstDash val="solid"/>
          </a:ln>
        </p:spPr>
        <p:txBody>
          <a:bodyPr/>
          <a:lstStyle/>
          <a:p>
            <a:endParaRPr lang="en-US"/>
          </a:p>
        </p:txBody>
      </p:sp>
      <p:sp>
        <p:nvSpPr>
          <p:cNvPr id="3" name="Text 1"/>
          <p:cNvSpPr/>
          <p:nvPr/>
        </p:nvSpPr>
        <p:spPr>
          <a:xfrm>
            <a:off x="457200" y="201168"/>
            <a:ext cx="1463040" cy="256032"/>
          </a:xfrm>
          <a:prstGeom prst="rect">
            <a:avLst/>
          </a:prstGeom>
          <a:noFill/>
          <a:ln/>
        </p:spPr>
        <p:txBody>
          <a:bodyPr wrap="square" lIns="0" tIns="0" rIns="0" bIns="0" rtlCol="0" anchor="ctr"/>
          <a:lstStyle/>
          <a:p>
            <a:pPr marL="0" indent="0" algn="ctr">
              <a:buNone/>
            </a:pPr>
            <a:r>
              <a:rPr lang="en-US" sz="900" b="1" dirty="0">
                <a:solidFill>
                  <a:srgbClr val="FFFFFF"/>
                </a:solidFill>
                <a:latin typeface="Calibri" pitchFamily="34" charset="0"/>
                <a:ea typeface="Calibri" pitchFamily="34" charset="-122"/>
                <a:cs typeface="Calibri" pitchFamily="34" charset="-120"/>
              </a:rPr>
              <a:t>THEORY</a:t>
            </a:r>
            <a:endParaRPr lang="en-US" sz="900" dirty="0"/>
          </a:p>
        </p:txBody>
      </p:sp>
      <p:sp>
        <p:nvSpPr>
          <p:cNvPr id="4" name="Text 2"/>
          <p:cNvSpPr/>
          <p:nvPr/>
        </p:nvSpPr>
        <p:spPr>
          <a:xfrm>
            <a:off x="457200" y="566928"/>
            <a:ext cx="8229600" cy="777240"/>
          </a:xfrm>
          <a:prstGeom prst="rect">
            <a:avLst/>
          </a:prstGeom>
          <a:noFill/>
          <a:ln/>
        </p:spPr>
        <p:txBody>
          <a:bodyPr wrap="square" rtlCol="0" anchor="t"/>
          <a:lstStyle/>
          <a:p>
            <a:pPr marL="0" indent="0" algn="l">
              <a:buNone/>
            </a:pPr>
            <a:r>
              <a:rPr lang="en-US" sz="3400" b="1" dirty="0">
                <a:solidFill>
                  <a:srgbClr val="2C2C2A"/>
                </a:solidFill>
                <a:latin typeface="Trebuchet MS" pitchFamily="34" charset="0"/>
                <a:ea typeface="Trebuchet MS" pitchFamily="34" charset="-122"/>
                <a:cs typeface="Trebuchet MS" pitchFamily="34" charset="-120"/>
              </a:rPr>
              <a:t>Five needs behind every choice</a:t>
            </a:r>
            <a:endParaRPr lang="en-US" sz="3400" dirty="0"/>
          </a:p>
        </p:txBody>
      </p:sp>
      <p:sp>
        <p:nvSpPr>
          <p:cNvPr id="5" name="Shape 3"/>
          <p:cNvSpPr/>
          <p:nvPr/>
        </p:nvSpPr>
        <p:spPr>
          <a:xfrm>
            <a:off x="457200" y="1508760"/>
            <a:ext cx="1536192" cy="2377440"/>
          </a:xfrm>
          <a:prstGeom prst="rect">
            <a:avLst/>
          </a:prstGeom>
          <a:solidFill>
            <a:srgbClr val="FFFFFF"/>
          </a:solidFill>
          <a:ln w="12700">
            <a:solidFill>
              <a:srgbClr val="EBEBEB"/>
            </a:solidFill>
            <a:prstDash val="solid"/>
          </a:ln>
        </p:spPr>
        <p:txBody>
          <a:bodyPr/>
          <a:lstStyle/>
          <a:p>
            <a:endParaRPr lang="en-US"/>
          </a:p>
        </p:txBody>
      </p:sp>
      <p:sp>
        <p:nvSpPr>
          <p:cNvPr id="6" name="Shape 4"/>
          <p:cNvSpPr/>
          <p:nvPr/>
        </p:nvSpPr>
        <p:spPr>
          <a:xfrm>
            <a:off x="457200" y="1508760"/>
            <a:ext cx="1536192" cy="502920"/>
          </a:xfrm>
          <a:prstGeom prst="rect">
            <a:avLst/>
          </a:prstGeom>
          <a:solidFill>
            <a:srgbClr val="B85042"/>
          </a:solidFill>
          <a:ln w="12700">
            <a:solidFill>
              <a:srgbClr val="B85042"/>
            </a:solidFill>
            <a:prstDash val="solid"/>
          </a:ln>
        </p:spPr>
        <p:txBody>
          <a:bodyPr/>
          <a:lstStyle/>
          <a:p>
            <a:endParaRPr lang="en-US"/>
          </a:p>
        </p:txBody>
      </p:sp>
      <p:sp>
        <p:nvSpPr>
          <p:cNvPr id="7" name="Text 5"/>
          <p:cNvSpPr/>
          <p:nvPr/>
        </p:nvSpPr>
        <p:spPr>
          <a:xfrm>
            <a:off x="457200" y="1508760"/>
            <a:ext cx="1536192" cy="502920"/>
          </a:xfrm>
          <a:prstGeom prst="rect">
            <a:avLst/>
          </a:prstGeom>
          <a:noFill/>
          <a:ln/>
        </p:spPr>
        <p:txBody>
          <a:bodyPr wrap="square" lIns="0" tIns="0" rIns="0" bIns="0" rtlCol="0" anchor="ctr"/>
          <a:lstStyle/>
          <a:p>
            <a:pPr marL="0" indent="0" algn="ctr">
              <a:buNone/>
            </a:pPr>
            <a:r>
              <a:rPr lang="en-US" sz="2000" b="1" dirty="0">
                <a:solidFill>
                  <a:srgbClr val="FFFFFF"/>
                </a:solidFill>
                <a:latin typeface="Trebuchet MS" pitchFamily="34" charset="0"/>
                <a:ea typeface="Trebuchet MS" pitchFamily="34" charset="-122"/>
                <a:cs typeface="Trebuchet MS" pitchFamily="34" charset="-120"/>
              </a:rPr>
              <a:t>1</a:t>
            </a:r>
            <a:endParaRPr lang="en-US" sz="2000" dirty="0"/>
          </a:p>
        </p:txBody>
      </p:sp>
      <p:sp>
        <p:nvSpPr>
          <p:cNvPr id="8" name="Text 6"/>
          <p:cNvSpPr/>
          <p:nvPr/>
        </p:nvSpPr>
        <p:spPr>
          <a:xfrm>
            <a:off x="530352" y="2103120"/>
            <a:ext cx="1389888" cy="640080"/>
          </a:xfrm>
          <a:prstGeom prst="rect">
            <a:avLst/>
          </a:prstGeom>
          <a:noFill/>
          <a:ln/>
        </p:spPr>
        <p:txBody>
          <a:bodyPr wrap="square" rtlCol="0" anchor="ctr"/>
          <a:lstStyle/>
          <a:p>
            <a:pPr marL="0" indent="0" algn="ctr">
              <a:buNone/>
            </a:pPr>
            <a:r>
              <a:rPr lang="en-US" sz="1300" b="1" dirty="0">
                <a:solidFill>
                  <a:srgbClr val="2C2C2A"/>
                </a:solidFill>
                <a:latin typeface="Calibri" pitchFamily="34" charset="0"/>
                <a:ea typeface="Calibri" pitchFamily="34" charset="-122"/>
                <a:cs typeface="Calibri" pitchFamily="34" charset="-120"/>
              </a:rPr>
              <a:t>Survival</a:t>
            </a:r>
            <a:endParaRPr lang="en-US" sz="1300" dirty="0"/>
          </a:p>
        </p:txBody>
      </p:sp>
      <p:sp>
        <p:nvSpPr>
          <p:cNvPr id="9" name="Text 7"/>
          <p:cNvSpPr/>
          <p:nvPr/>
        </p:nvSpPr>
        <p:spPr>
          <a:xfrm>
            <a:off x="530352" y="2788920"/>
            <a:ext cx="1389888" cy="731520"/>
          </a:xfrm>
          <a:prstGeom prst="rect">
            <a:avLst/>
          </a:prstGeom>
          <a:noFill/>
          <a:ln/>
        </p:spPr>
        <p:txBody>
          <a:bodyPr wrap="square" rtlCol="0" anchor="ctr"/>
          <a:lstStyle/>
          <a:p>
            <a:pPr marL="0" indent="0" algn="ctr">
              <a:buNone/>
            </a:pPr>
            <a:r>
              <a:rPr lang="en-US" sz="1200" dirty="0">
                <a:solidFill>
                  <a:srgbClr val="6B6B6B"/>
                </a:solidFill>
                <a:latin typeface="Calibri" pitchFamily="34" charset="0"/>
                <a:ea typeface="Calibri" pitchFamily="34" charset="-122"/>
                <a:cs typeface="Calibri" pitchFamily="34" charset="-120"/>
              </a:rPr>
              <a:t>Safety &amp; stability</a:t>
            </a:r>
            <a:endParaRPr lang="en-US" sz="1200" dirty="0"/>
          </a:p>
        </p:txBody>
      </p:sp>
      <p:sp>
        <p:nvSpPr>
          <p:cNvPr id="10" name="Shape 8"/>
          <p:cNvSpPr/>
          <p:nvPr/>
        </p:nvSpPr>
        <p:spPr>
          <a:xfrm>
            <a:off x="2121408" y="1508760"/>
            <a:ext cx="1536192" cy="2377440"/>
          </a:xfrm>
          <a:prstGeom prst="rect">
            <a:avLst/>
          </a:prstGeom>
          <a:solidFill>
            <a:srgbClr val="FFFFFF"/>
          </a:solidFill>
          <a:ln w="12700">
            <a:solidFill>
              <a:srgbClr val="EBEBEB"/>
            </a:solidFill>
            <a:prstDash val="solid"/>
          </a:ln>
        </p:spPr>
        <p:txBody>
          <a:bodyPr/>
          <a:lstStyle/>
          <a:p>
            <a:endParaRPr lang="en-US"/>
          </a:p>
        </p:txBody>
      </p:sp>
      <p:sp>
        <p:nvSpPr>
          <p:cNvPr id="11" name="Shape 9"/>
          <p:cNvSpPr/>
          <p:nvPr/>
        </p:nvSpPr>
        <p:spPr>
          <a:xfrm>
            <a:off x="2121408" y="1508760"/>
            <a:ext cx="1536192" cy="502920"/>
          </a:xfrm>
          <a:prstGeom prst="rect">
            <a:avLst/>
          </a:prstGeom>
          <a:solidFill>
            <a:srgbClr val="B85042"/>
          </a:solidFill>
          <a:ln w="12700">
            <a:solidFill>
              <a:srgbClr val="B85042"/>
            </a:solidFill>
            <a:prstDash val="solid"/>
          </a:ln>
        </p:spPr>
        <p:txBody>
          <a:bodyPr/>
          <a:lstStyle/>
          <a:p>
            <a:endParaRPr lang="en-US"/>
          </a:p>
        </p:txBody>
      </p:sp>
      <p:sp>
        <p:nvSpPr>
          <p:cNvPr id="12" name="Text 10"/>
          <p:cNvSpPr/>
          <p:nvPr/>
        </p:nvSpPr>
        <p:spPr>
          <a:xfrm>
            <a:off x="2121408" y="1508760"/>
            <a:ext cx="1536192" cy="502920"/>
          </a:xfrm>
          <a:prstGeom prst="rect">
            <a:avLst/>
          </a:prstGeom>
          <a:noFill/>
          <a:ln/>
        </p:spPr>
        <p:txBody>
          <a:bodyPr wrap="square" lIns="0" tIns="0" rIns="0" bIns="0" rtlCol="0" anchor="ctr"/>
          <a:lstStyle/>
          <a:p>
            <a:pPr marL="0" indent="0" algn="ctr">
              <a:buNone/>
            </a:pPr>
            <a:r>
              <a:rPr lang="en-US" sz="2000" b="1" dirty="0">
                <a:solidFill>
                  <a:srgbClr val="FFFFFF"/>
                </a:solidFill>
                <a:latin typeface="Trebuchet MS" pitchFamily="34" charset="0"/>
                <a:ea typeface="Trebuchet MS" pitchFamily="34" charset="-122"/>
                <a:cs typeface="Trebuchet MS" pitchFamily="34" charset="-120"/>
              </a:rPr>
              <a:t>2</a:t>
            </a:r>
            <a:endParaRPr lang="en-US" sz="2000" dirty="0"/>
          </a:p>
        </p:txBody>
      </p:sp>
      <p:sp>
        <p:nvSpPr>
          <p:cNvPr id="13" name="Text 11"/>
          <p:cNvSpPr/>
          <p:nvPr/>
        </p:nvSpPr>
        <p:spPr>
          <a:xfrm>
            <a:off x="2194560" y="2103120"/>
            <a:ext cx="1389888" cy="640080"/>
          </a:xfrm>
          <a:prstGeom prst="rect">
            <a:avLst/>
          </a:prstGeom>
          <a:noFill/>
          <a:ln/>
        </p:spPr>
        <p:txBody>
          <a:bodyPr wrap="square" rtlCol="0" anchor="ctr"/>
          <a:lstStyle/>
          <a:p>
            <a:pPr marL="0" indent="0" algn="ctr">
              <a:buNone/>
            </a:pPr>
            <a:r>
              <a:rPr lang="en-US" sz="1300" b="1" dirty="0">
                <a:solidFill>
                  <a:srgbClr val="2C2C2A"/>
                </a:solidFill>
                <a:latin typeface="Calibri" pitchFamily="34" charset="0"/>
                <a:ea typeface="Calibri" pitchFamily="34" charset="-122"/>
                <a:cs typeface="Calibri" pitchFamily="34" charset="-120"/>
              </a:rPr>
              <a:t>Love &amp; belonging</a:t>
            </a:r>
            <a:endParaRPr lang="en-US" sz="1300" dirty="0"/>
          </a:p>
        </p:txBody>
      </p:sp>
      <p:sp>
        <p:nvSpPr>
          <p:cNvPr id="14" name="Text 12"/>
          <p:cNvSpPr/>
          <p:nvPr/>
        </p:nvSpPr>
        <p:spPr>
          <a:xfrm>
            <a:off x="2194560" y="2788920"/>
            <a:ext cx="1389888" cy="731520"/>
          </a:xfrm>
          <a:prstGeom prst="rect">
            <a:avLst/>
          </a:prstGeom>
          <a:noFill/>
          <a:ln/>
        </p:spPr>
        <p:txBody>
          <a:bodyPr wrap="square" rtlCol="0" anchor="ctr"/>
          <a:lstStyle/>
          <a:p>
            <a:pPr marL="0" indent="0" algn="ctr">
              <a:buNone/>
            </a:pPr>
            <a:r>
              <a:rPr lang="en-US" sz="1200" dirty="0">
                <a:solidFill>
                  <a:srgbClr val="6B6B6B"/>
                </a:solidFill>
                <a:latin typeface="Calibri" pitchFamily="34" charset="0"/>
                <a:ea typeface="Calibri" pitchFamily="34" charset="-122"/>
                <a:cs typeface="Calibri" pitchFamily="34" charset="-120"/>
              </a:rPr>
              <a:t>Connection &amp; trust</a:t>
            </a:r>
            <a:endParaRPr lang="en-US" sz="1200" dirty="0"/>
          </a:p>
        </p:txBody>
      </p:sp>
      <p:sp>
        <p:nvSpPr>
          <p:cNvPr id="15" name="Shape 13"/>
          <p:cNvSpPr/>
          <p:nvPr/>
        </p:nvSpPr>
        <p:spPr>
          <a:xfrm>
            <a:off x="3785616" y="1508760"/>
            <a:ext cx="1536192" cy="2377440"/>
          </a:xfrm>
          <a:prstGeom prst="rect">
            <a:avLst/>
          </a:prstGeom>
          <a:solidFill>
            <a:srgbClr val="FFFFFF"/>
          </a:solidFill>
          <a:ln w="12700">
            <a:solidFill>
              <a:srgbClr val="EBEBEB"/>
            </a:solidFill>
            <a:prstDash val="solid"/>
          </a:ln>
        </p:spPr>
        <p:txBody>
          <a:bodyPr/>
          <a:lstStyle/>
          <a:p>
            <a:endParaRPr lang="en-US"/>
          </a:p>
        </p:txBody>
      </p:sp>
      <p:sp>
        <p:nvSpPr>
          <p:cNvPr id="16" name="Shape 14"/>
          <p:cNvSpPr/>
          <p:nvPr/>
        </p:nvSpPr>
        <p:spPr>
          <a:xfrm>
            <a:off x="3785616" y="1508760"/>
            <a:ext cx="1536192" cy="502920"/>
          </a:xfrm>
          <a:prstGeom prst="rect">
            <a:avLst/>
          </a:prstGeom>
          <a:solidFill>
            <a:srgbClr val="B85042"/>
          </a:solidFill>
          <a:ln w="12700">
            <a:solidFill>
              <a:srgbClr val="B85042"/>
            </a:solidFill>
            <a:prstDash val="solid"/>
          </a:ln>
        </p:spPr>
        <p:txBody>
          <a:bodyPr/>
          <a:lstStyle/>
          <a:p>
            <a:endParaRPr lang="en-US"/>
          </a:p>
        </p:txBody>
      </p:sp>
      <p:sp>
        <p:nvSpPr>
          <p:cNvPr id="17" name="Text 15"/>
          <p:cNvSpPr/>
          <p:nvPr/>
        </p:nvSpPr>
        <p:spPr>
          <a:xfrm>
            <a:off x="3785616" y="1508760"/>
            <a:ext cx="1536192" cy="502920"/>
          </a:xfrm>
          <a:prstGeom prst="rect">
            <a:avLst/>
          </a:prstGeom>
          <a:noFill/>
          <a:ln/>
        </p:spPr>
        <p:txBody>
          <a:bodyPr wrap="square" lIns="0" tIns="0" rIns="0" bIns="0" rtlCol="0" anchor="ctr"/>
          <a:lstStyle/>
          <a:p>
            <a:pPr marL="0" indent="0" algn="ctr">
              <a:buNone/>
            </a:pPr>
            <a:r>
              <a:rPr lang="en-US" sz="2000" b="1" dirty="0">
                <a:solidFill>
                  <a:srgbClr val="FFFFFF"/>
                </a:solidFill>
                <a:latin typeface="Trebuchet MS" pitchFamily="34" charset="0"/>
                <a:ea typeface="Trebuchet MS" pitchFamily="34" charset="-122"/>
                <a:cs typeface="Trebuchet MS" pitchFamily="34" charset="-120"/>
              </a:rPr>
              <a:t>3</a:t>
            </a:r>
            <a:endParaRPr lang="en-US" sz="2000" dirty="0"/>
          </a:p>
        </p:txBody>
      </p:sp>
      <p:sp>
        <p:nvSpPr>
          <p:cNvPr id="18" name="Text 16"/>
          <p:cNvSpPr/>
          <p:nvPr/>
        </p:nvSpPr>
        <p:spPr>
          <a:xfrm>
            <a:off x="3858768" y="2103120"/>
            <a:ext cx="1389888" cy="640080"/>
          </a:xfrm>
          <a:prstGeom prst="rect">
            <a:avLst/>
          </a:prstGeom>
          <a:noFill/>
          <a:ln/>
        </p:spPr>
        <p:txBody>
          <a:bodyPr wrap="square" rtlCol="0" anchor="ctr"/>
          <a:lstStyle/>
          <a:p>
            <a:pPr marL="0" indent="0" algn="ctr">
              <a:buNone/>
            </a:pPr>
            <a:r>
              <a:rPr lang="en-US" sz="1300" b="1" dirty="0">
                <a:solidFill>
                  <a:srgbClr val="2C2C2A"/>
                </a:solidFill>
                <a:latin typeface="Calibri" pitchFamily="34" charset="0"/>
                <a:ea typeface="Calibri" pitchFamily="34" charset="-122"/>
                <a:cs typeface="Calibri" pitchFamily="34" charset="-120"/>
              </a:rPr>
              <a:t>Power</a:t>
            </a:r>
            <a:endParaRPr lang="en-US" sz="1300" dirty="0"/>
          </a:p>
        </p:txBody>
      </p:sp>
      <p:sp>
        <p:nvSpPr>
          <p:cNvPr id="19" name="Text 17"/>
          <p:cNvSpPr/>
          <p:nvPr/>
        </p:nvSpPr>
        <p:spPr>
          <a:xfrm>
            <a:off x="3858768" y="2788920"/>
            <a:ext cx="1389888" cy="731520"/>
          </a:xfrm>
          <a:prstGeom prst="rect">
            <a:avLst/>
          </a:prstGeom>
          <a:noFill/>
          <a:ln/>
        </p:spPr>
        <p:txBody>
          <a:bodyPr wrap="square" rtlCol="0" anchor="ctr"/>
          <a:lstStyle/>
          <a:p>
            <a:pPr marL="0" indent="0" algn="ctr">
              <a:buNone/>
            </a:pPr>
            <a:r>
              <a:rPr lang="en-US" sz="1200" dirty="0">
                <a:solidFill>
                  <a:srgbClr val="6B6B6B"/>
                </a:solidFill>
                <a:latin typeface="Calibri" pitchFamily="34" charset="0"/>
                <a:ea typeface="Calibri" pitchFamily="34" charset="-122"/>
                <a:cs typeface="Calibri" pitchFamily="34" charset="-120"/>
              </a:rPr>
              <a:t>Competence &amp; control</a:t>
            </a:r>
            <a:endParaRPr lang="en-US" sz="1200" dirty="0"/>
          </a:p>
        </p:txBody>
      </p:sp>
      <p:sp>
        <p:nvSpPr>
          <p:cNvPr id="20" name="Shape 18"/>
          <p:cNvSpPr/>
          <p:nvPr/>
        </p:nvSpPr>
        <p:spPr>
          <a:xfrm>
            <a:off x="5449824" y="1508760"/>
            <a:ext cx="1536192" cy="2377440"/>
          </a:xfrm>
          <a:prstGeom prst="rect">
            <a:avLst/>
          </a:prstGeom>
          <a:solidFill>
            <a:srgbClr val="FFFFFF"/>
          </a:solidFill>
          <a:ln w="12700">
            <a:solidFill>
              <a:srgbClr val="EBEBEB"/>
            </a:solidFill>
            <a:prstDash val="solid"/>
          </a:ln>
        </p:spPr>
        <p:txBody>
          <a:bodyPr/>
          <a:lstStyle/>
          <a:p>
            <a:endParaRPr lang="en-US"/>
          </a:p>
        </p:txBody>
      </p:sp>
      <p:sp>
        <p:nvSpPr>
          <p:cNvPr id="21" name="Shape 19"/>
          <p:cNvSpPr/>
          <p:nvPr/>
        </p:nvSpPr>
        <p:spPr>
          <a:xfrm>
            <a:off x="5449824" y="1508760"/>
            <a:ext cx="1536192" cy="502920"/>
          </a:xfrm>
          <a:prstGeom prst="rect">
            <a:avLst/>
          </a:prstGeom>
          <a:solidFill>
            <a:srgbClr val="B85042"/>
          </a:solidFill>
          <a:ln w="12700">
            <a:solidFill>
              <a:srgbClr val="B85042"/>
            </a:solidFill>
            <a:prstDash val="solid"/>
          </a:ln>
        </p:spPr>
        <p:txBody>
          <a:bodyPr/>
          <a:lstStyle/>
          <a:p>
            <a:endParaRPr lang="en-US"/>
          </a:p>
        </p:txBody>
      </p:sp>
      <p:sp>
        <p:nvSpPr>
          <p:cNvPr id="22" name="Text 20"/>
          <p:cNvSpPr/>
          <p:nvPr/>
        </p:nvSpPr>
        <p:spPr>
          <a:xfrm>
            <a:off x="5449824" y="1508760"/>
            <a:ext cx="1536192" cy="502920"/>
          </a:xfrm>
          <a:prstGeom prst="rect">
            <a:avLst/>
          </a:prstGeom>
          <a:noFill/>
          <a:ln/>
        </p:spPr>
        <p:txBody>
          <a:bodyPr wrap="square" lIns="0" tIns="0" rIns="0" bIns="0" rtlCol="0" anchor="ctr"/>
          <a:lstStyle/>
          <a:p>
            <a:pPr marL="0" indent="0" algn="ctr">
              <a:buNone/>
            </a:pPr>
            <a:r>
              <a:rPr lang="en-US" sz="2000" b="1" dirty="0">
                <a:solidFill>
                  <a:srgbClr val="FFFFFF"/>
                </a:solidFill>
                <a:latin typeface="Trebuchet MS" pitchFamily="34" charset="0"/>
                <a:ea typeface="Trebuchet MS" pitchFamily="34" charset="-122"/>
                <a:cs typeface="Trebuchet MS" pitchFamily="34" charset="-120"/>
              </a:rPr>
              <a:t>4</a:t>
            </a:r>
            <a:endParaRPr lang="en-US" sz="2000" dirty="0"/>
          </a:p>
        </p:txBody>
      </p:sp>
      <p:sp>
        <p:nvSpPr>
          <p:cNvPr id="23" name="Text 21"/>
          <p:cNvSpPr/>
          <p:nvPr/>
        </p:nvSpPr>
        <p:spPr>
          <a:xfrm>
            <a:off x="5522976" y="2103120"/>
            <a:ext cx="1389888" cy="640080"/>
          </a:xfrm>
          <a:prstGeom prst="rect">
            <a:avLst/>
          </a:prstGeom>
          <a:noFill/>
          <a:ln/>
        </p:spPr>
        <p:txBody>
          <a:bodyPr wrap="square" rtlCol="0" anchor="ctr"/>
          <a:lstStyle/>
          <a:p>
            <a:pPr marL="0" indent="0" algn="ctr">
              <a:buNone/>
            </a:pPr>
            <a:r>
              <a:rPr lang="en-US" sz="1300" b="1" dirty="0">
                <a:solidFill>
                  <a:srgbClr val="2C2C2A"/>
                </a:solidFill>
                <a:latin typeface="Calibri" pitchFamily="34" charset="0"/>
                <a:ea typeface="Calibri" pitchFamily="34" charset="-122"/>
                <a:cs typeface="Calibri" pitchFamily="34" charset="-120"/>
              </a:rPr>
              <a:t>Freedom</a:t>
            </a:r>
            <a:endParaRPr lang="en-US" sz="1300" dirty="0"/>
          </a:p>
        </p:txBody>
      </p:sp>
      <p:sp>
        <p:nvSpPr>
          <p:cNvPr id="24" name="Text 22"/>
          <p:cNvSpPr/>
          <p:nvPr/>
        </p:nvSpPr>
        <p:spPr>
          <a:xfrm>
            <a:off x="5522976" y="2788920"/>
            <a:ext cx="1389888" cy="731520"/>
          </a:xfrm>
          <a:prstGeom prst="rect">
            <a:avLst/>
          </a:prstGeom>
          <a:noFill/>
          <a:ln/>
        </p:spPr>
        <p:txBody>
          <a:bodyPr wrap="square" rtlCol="0" anchor="ctr"/>
          <a:lstStyle/>
          <a:p>
            <a:pPr marL="0" indent="0" algn="ctr">
              <a:buNone/>
            </a:pPr>
            <a:r>
              <a:rPr lang="en-US" sz="1200" dirty="0">
                <a:solidFill>
                  <a:srgbClr val="6B6B6B"/>
                </a:solidFill>
                <a:latin typeface="Calibri" pitchFamily="34" charset="0"/>
                <a:ea typeface="Calibri" pitchFamily="34" charset="-122"/>
                <a:cs typeface="Calibri" pitchFamily="34" charset="-120"/>
              </a:rPr>
              <a:t>Autonomy &amp; choice</a:t>
            </a:r>
            <a:endParaRPr lang="en-US" sz="1200" dirty="0"/>
          </a:p>
        </p:txBody>
      </p:sp>
      <p:sp>
        <p:nvSpPr>
          <p:cNvPr id="25" name="Shape 23"/>
          <p:cNvSpPr/>
          <p:nvPr/>
        </p:nvSpPr>
        <p:spPr>
          <a:xfrm>
            <a:off x="7114032" y="1508760"/>
            <a:ext cx="1536192" cy="2377440"/>
          </a:xfrm>
          <a:prstGeom prst="rect">
            <a:avLst/>
          </a:prstGeom>
          <a:solidFill>
            <a:srgbClr val="FFFFFF"/>
          </a:solidFill>
          <a:ln w="12700">
            <a:solidFill>
              <a:srgbClr val="EBEBEB"/>
            </a:solidFill>
            <a:prstDash val="solid"/>
          </a:ln>
        </p:spPr>
        <p:txBody>
          <a:bodyPr/>
          <a:lstStyle/>
          <a:p>
            <a:endParaRPr lang="en-US"/>
          </a:p>
        </p:txBody>
      </p:sp>
      <p:sp>
        <p:nvSpPr>
          <p:cNvPr id="26" name="Shape 24"/>
          <p:cNvSpPr/>
          <p:nvPr/>
        </p:nvSpPr>
        <p:spPr>
          <a:xfrm>
            <a:off x="7114032" y="1508760"/>
            <a:ext cx="1536192" cy="502920"/>
          </a:xfrm>
          <a:prstGeom prst="rect">
            <a:avLst/>
          </a:prstGeom>
          <a:solidFill>
            <a:srgbClr val="B85042"/>
          </a:solidFill>
          <a:ln w="12700">
            <a:solidFill>
              <a:srgbClr val="B85042"/>
            </a:solidFill>
            <a:prstDash val="solid"/>
          </a:ln>
        </p:spPr>
        <p:txBody>
          <a:bodyPr/>
          <a:lstStyle/>
          <a:p>
            <a:endParaRPr lang="en-US"/>
          </a:p>
        </p:txBody>
      </p:sp>
      <p:sp>
        <p:nvSpPr>
          <p:cNvPr id="27" name="Text 25"/>
          <p:cNvSpPr/>
          <p:nvPr/>
        </p:nvSpPr>
        <p:spPr>
          <a:xfrm>
            <a:off x="7114032" y="1508760"/>
            <a:ext cx="1536192" cy="502920"/>
          </a:xfrm>
          <a:prstGeom prst="rect">
            <a:avLst/>
          </a:prstGeom>
          <a:noFill/>
          <a:ln/>
        </p:spPr>
        <p:txBody>
          <a:bodyPr wrap="square" lIns="0" tIns="0" rIns="0" bIns="0" rtlCol="0" anchor="ctr"/>
          <a:lstStyle/>
          <a:p>
            <a:pPr marL="0" indent="0" algn="ctr">
              <a:buNone/>
            </a:pPr>
            <a:r>
              <a:rPr lang="en-US" sz="2000" b="1" dirty="0">
                <a:solidFill>
                  <a:srgbClr val="FFFFFF"/>
                </a:solidFill>
                <a:latin typeface="Trebuchet MS" pitchFamily="34" charset="0"/>
                <a:ea typeface="Trebuchet MS" pitchFamily="34" charset="-122"/>
                <a:cs typeface="Trebuchet MS" pitchFamily="34" charset="-120"/>
              </a:rPr>
              <a:t>5</a:t>
            </a:r>
            <a:endParaRPr lang="en-US" sz="2000" dirty="0"/>
          </a:p>
        </p:txBody>
      </p:sp>
      <p:sp>
        <p:nvSpPr>
          <p:cNvPr id="28" name="Text 26"/>
          <p:cNvSpPr/>
          <p:nvPr/>
        </p:nvSpPr>
        <p:spPr>
          <a:xfrm>
            <a:off x="7187184" y="2103120"/>
            <a:ext cx="1389888" cy="640080"/>
          </a:xfrm>
          <a:prstGeom prst="rect">
            <a:avLst/>
          </a:prstGeom>
          <a:noFill/>
          <a:ln/>
        </p:spPr>
        <p:txBody>
          <a:bodyPr wrap="square" rtlCol="0" anchor="ctr"/>
          <a:lstStyle/>
          <a:p>
            <a:pPr marL="0" indent="0" algn="ctr">
              <a:buNone/>
            </a:pPr>
            <a:r>
              <a:rPr lang="en-US" sz="1300" b="1" dirty="0">
                <a:solidFill>
                  <a:srgbClr val="2C2C2A"/>
                </a:solidFill>
                <a:latin typeface="Calibri" pitchFamily="34" charset="0"/>
                <a:ea typeface="Calibri" pitchFamily="34" charset="-122"/>
                <a:cs typeface="Calibri" pitchFamily="34" charset="-120"/>
              </a:rPr>
              <a:t>Fun</a:t>
            </a:r>
            <a:endParaRPr lang="en-US" sz="1300" dirty="0"/>
          </a:p>
        </p:txBody>
      </p:sp>
      <p:sp>
        <p:nvSpPr>
          <p:cNvPr id="29" name="Text 27"/>
          <p:cNvSpPr/>
          <p:nvPr/>
        </p:nvSpPr>
        <p:spPr>
          <a:xfrm>
            <a:off x="7187184" y="2788920"/>
            <a:ext cx="1389888" cy="731520"/>
          </a:xfrm>
          <a:prstGeom prst="rect">
            <a:avLst/>
          </a:prstGeom>
          <a:noFill/>
          <a:ln/>
        </p:spPr>
        <p:txBody>
          <a:bodyPr wrap="square" rtlCol="0" anchor="ctr"/>
          <a:lstStyle/>
          <a:p>
            <a:pPr marL="0" indent="0" algn="ctr">
              <a:buNone/>
            </a:pPr>
            <a:r>
              <a:rPr lang="en-US" sz="1200" dirty="0">
                <a:solidFill>
                  <a:srgbClr val="6B6B6B"/>
                </a:solidFill>
                <a:latin typeface="Calibri" pitchFamily="34" charset="0"/>
                <a:ea typeface="Calibri" pitchFamily="34" charset="-122"/>
                <a:cs typeface="Calibri" pitchFamily="34" charset="-120"/>
              </a:rPr>
              <a:t>Enjoyment &amp; play</a:t>
            </a:r>
            <a:endParaRPr lang="en-US" sz="12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8F8F6"/>
        </a:solidFill>
        <a:effectLst/>
      </p:bgPr>
    </p:bg>
    <p:spTree>
      <p:nvGrpSpPr>
        <p:cNvPr id="1" name=""/>
        <p:cNvGrpSpPr/>
        <p:nvPr/>
      </p:nvGrpSpPr>
      <p:grpSpPr>
        <a:xfrm>
          <a:off x="0" y="0"/>
          <a:ext cx="0" cy="0"/>
          <a:chOff x="0" y="0"/>
          <a:chExt cx="0" cy="0"/>
        </a:xfrm>
      </p:grpSpPr>
      <p:sp>
        <p:nvSpPr>
          <p:cNvPr id="2" name="Shape 0"/>
          <p:cNvSpPr/>
          <p:nvPr/>
        </p:nvSpPr>
        <p:spPr>
          <a:xfrm>
            <a:off x="457200" y="201168"/>
            <a:ext cx="1463040" cy="256032"/>
          </a:xfrm>
          <a:prstGeom prst="roundRect">
            <a:avLst>
              <a:gd name="adj" fmla="val 17857"/>
            </a:avLst>
          </a:prstGeom>
          <a:solidFill>
            <a:srgbClr val="B85042"/>
          </a:solidFill>
          <a:ln w="12700">
            <a:solidFill>
              <a:srgbClr val="B85042"/>
            </a:solidFill>
            <a:prstDash val="solid"/>
          </a:ln>
        </p:spPr>
        <p:txBody>
          <a:bodyPr/>
          <a:lstStyle/>
          <a:p>
            <a:endParaRPr lang="en-US"/>
          </a:p>
        </p:txBody>
      </p:sp>
      <p:sp>
        <p:nvSpPr>
          <p:cNvPr id="3" name="Text 1"/>
          <p:cNvSpPr/>
          <p:nvPr/>
        </p:nvSpPr>
        <p:spPr>
          <a:xfrm>
            <a:off x="457200" y="201168"/>
            <a:ext cx="1463040" cy="256032"/>
          </a:xfrm>
          <a:prstGeom prst="rect">
            <a:avLst/>
          </a:prstGeom>
          <a:noFill/>
          <a:ln/>
        </p:spPr>
        <p:txBody>
          <a:bodyPr wrap="square" lIns="0" tIns="0" rIns="0" bIns="0" rtlCol="0" anchor="ctr"/>
          <a:lstStyle/>
          <a:p>
            <a:pPr marL="0" indent="0" algn="ctr">
              <a:buNone/>
            </a:pPr>
            <a:r>
              <a:rPr lang="en-US" sz="900" b="1" dirty="0">
                <a:solidFill>
                  <a:srgbClr val="FFFFFF"/>
                </a:solidFill>
                <a:latin typeface="Calibri" pitchFamily="34" charset="0"/>
                <a:ea typeface="Calibri" pitchFamily="34" charset="-122"/>
                <a:cs typeface="Calibri" pitchFamily="34" charset="-120"/>
              </a:rPr>
              <a:t>PROBLEM</a:t>
            </a:r>
            <a:endParaRPr lang="en-US" sz="900" dirty="0"/>
          </a:p>
        </p:txBody>
      </p:sp>
      <p:sp>
        <p:nvSpPr>
          <p:cNvPr id="4" name="Text 2"/>
          <p:cNvSpPr/>
          <p:nvPr/>
        </p:nvSpPr>
        <p:spPr>
          <a:xfrm>
            <a:off x="457200" y="566928"/>
            <a:ext cx="8229600" cy="777240"/>
          </a:xfrm>
          <a:prstGeom prst="rect">
            <a:avLst/>
          </a:prstGeom>
          <a:noFill/>
          <a:ln/>
        </p:spPr>
        <p:txBody>
          <a:bodyPr wrap="square" rtlCol="0" anchor="t"/>
          <a:lstStyle/>
          <a:p>
            <a:pPr marL="0" indent="0" algn="l">
              <a:buNone/>
            </a:pPr>
            <a:r>
              <a:rPr lang="en-US" sz="3400" b="1" dirty="0">
                <a:solidFill>
                  <a:srgbClr val="2C2C2A"/>
                </a:solidFill>
                <a:latin typeface="Trebuchet MS" pitchFamily="34" charset="0"/>
                <a:ea typeface="Trebuchet MS" pitchFamily="34" charset="-122"/>
                <a:cs typeface="Trebuchet MS" pitchFamily="34" charset="-120"/>
              </a:rPr>
              <a:t>How do you teach negotiation when</a:t>
            </a:r>
            <a:endParaRPr lang="en-US" sz="3400" dirty="0"/>
          </a:p>
          <a:p>
            <a:pPr marL="0" indent="0" algn="l">
              <a:buNone/>
            </a:pPr>
            <a:r>
              <a:rPr lang="en-US" sz="3400" b="1" dirty="0">
                <a:solidFill>
                  <a:srgbClr val="2C2C2A"/>
                </a:solidFill>
                <a:latin typeface="Trebuchet MS" pitchFamily="34" charset="0"/>
                <a:ea typeface="Trebuchet MS" pitchFamily="34" charset="-122"/>
                <a:cs typeface="Trebuchet MS" pitchFamily="34" charset="-120"/>
              </a:rPr>
              <a:t>the other person is unpredictable?</a:t>
            </a:r>
            <a:endParaRPr lang="en-US" sz="3400" dirty="0"/>
          </a:p>
        </p:txBody>
      </p:sp>
      <p:sp>
        <p:nvSpPr>
          <p:cNvPr id="5" name="Shape 3"/>
          <p:cNvSpPr/>
          <p:nvPr/>
        </p:nvSpPr>
        <p:spPr>
          <a:xfrm>
            <a:off x="457200" y="1828800"/>
            <a:ext cx="457200" cy="502920"/>
          </a:xfrm>
          <a:prstGeom prst="rect">
            <a:avLst/>
          </a:prstGeom>
          <a:solidFill>
            <a:srgbClr val="B85042"/>
          </a:solidFill>
          <a:ln w="12700">
            <a:solidFill>
              <a:srgbClr val="B85042"/>
            </a:solidFill>
            <a:prstDash val="solid"/>
          </a:ln>
        </p:spPr>
        <p:txBody>
          <a:bodyPr/>
          <a:lstStyle/>
          <a:p>
            <a:endParaRPr lang="en-US"/>
          </a:p>
        </p:txBody>
      </p:sp>
      <p:sp>
        <p:nvSpPr>
          <p:cNvPr id="6" name="Text 4"/>
          <p:cNvSpPr/>
          <p:nvPr/>
        </p:nvSpPr>
        <p:spPr>
          <a:xfrm>
            <a:off x="457200" y="1828800"/>
            <a:ext cx="457200" cy="502920"/>
          </a:xfrm>
          <a:prstGeom prst="rect">
            <a:avLst/>
          </a:prstGeom>
          <a:noFill/>
          <a:ln/>
        </p:spPr>
        <p:txBody>
          <a:bodyPr wrap="square" lIns="0" tIns="0" rIns="0" bIns="0" rtlCol="0" anchor="ctr"/>
          <a:lstStyle/>
          <a:p>
            <a:pPr marL="0" indent="0" algn="ctr">
              <a:buNone/>
            </a:pPr>
            <a:r>
              <a:rPr lang="en-US" sz="1800" b="1" dirty="0">
                <a:solidFill>
                  <a:srgbClr val="FFFFFF"/>
                </a:solidFill>
                <a:latin typeface="Trebuchet MS" pitchFamily="34" charset="0"/>
                <a:ea typeface="Trebuchet MS" pitchFamily="34" charset="-122"/>
                <a:cs typeface="Trebuchet MS" pitchFamily="34" charset="-120"/>
              </a:rPr>
              <a:t>1</a:t>
            </a:r>
            <a:endParaRPr lang="en-US" sz="1800" dirty="0"/>
          </a:p>
        </p:txBody>
      </p:sp>
      <p:sp>
        <p:nvSpPr>
          <p:cNvPr id="7" name="Text 5"/>
          <p:cNvSpPr/>
          <p:nvPr/>
        </p:nvSpPr>
        <p:spPr>
          <a:xfrm>
            <a:off x="1051560" y="1847088"/>
            <a:ext cx="1828800" cy="274320"/>
          </a:xfrm>
          <a:prstGeom prst="rect">
            <a:avLst/>
          </a:prstGeom>
          <a:noFill/>
          <a:ln/>
        </p:spPr>
        <p:txBody>
          <a:bodyPr wrap="square" rtlCol="0" anchor="ctr"/>
          <a:lstStyle/>
          <a:p>
            <a:pPr marL="0" indent="0">
              <a:buNone/>
            </a:pPr>
            <a:r>
              <a:rPr lang="en-US" sz="1500" b="1" dirty="0">
                <a:solidFill>
                  <a:srgbClr val="2C2C2A"/>
                </a:solidFill>
                <a:latin typeface="Calibri" pitchFamily="34" charset="0"/>
                <a:ea typeface="Calibri" pitchFamily="34" charset="-122"/>
                <a:cs typeface="Calibri" pitchFamily="34" charset="-120"/>
              </a:rPr>
              <a:t>Demos</a:t>
            </a:r>
            <a:endParaRPr lang="en-US" sz="1500" dirty="0"/>
          </a:p>
        </p:txBody>
      </p:sp>
      <p:sp>
        <p:nvSpPr>
          <p:cNvPr id="8" name="Text 6"/>
          <p:cNvSpPr/>
          <p:nvPr/>
        </p:nvSpPr>
        <p:spPr>
          <a:xfrm>
            <a:off x="1051560" y="2084832"/>
            <a:ext cx="7315200" cy="274320"/>
          </a:xfrm>
          <a:prstGeom prst="rect">
            <a:avLst/>
          </a:prstGeom>
          <a:noFill/>
          <a:ln/>
        </p:spPr>
        <p:txBody>
          <a:bodyPr wrap="square" rtlCol="0" anchor="ctr"/>
          <a:lstStyle/>
          <a:p>
            <a:pPr marL="0" indent="0">
              <a:buNone/>
            </a:pPr>
            <a:r>
              <a:rPr lang="en-US" sz="1300" dirty="0">
                <a:solidFill>
                  <a:srgbClr val="6B6B6B"/>
                </a:solidFill>
                <a:latin typeface="Calibri" pitchFamily="34" charset="0"/>
                <a:ea typeface="Calibri" pitchFamily="34" charset="-122"/>
                <a:cs typeface="Calibri" pitchFamily="34" charset="-120"/>
              </a:rPr>
              <a:t>One-directional — no real response</a:t>
            </a:r>
            <a:endParaRPr lang="en-US" sz="1300" dirty="0"/>
          </a:p>
        </p:txBody>
      </p:sp>
      <p:sp>
        <p:nvSpPr>
          <p:cNvPr id="9" name="Shape 7"/>
          <p:cNvSpPr/>
          <p:nvPr/>
        </p:nvSpPr>
        <p:spPr>
          <a:xfrm>
            <a:off x="457200" y="2743200"/>
            <a:ext cx="457200" cy="502920"/>
          </a:xfrm>
          <a:prstGeom prst="rect">
            <a:avLst/>
          </a:prstGeom>
          <a:solidFill>
            <a:srgbClr val="B85042"/>
          </a:solidFill>
          <a:ln w="12700">
            <a:solidFill>
              <a:srgbClr val="B85042"/>
            </a:solidFill>
            <a:prstDash val="solid"/>
          </a:ln>
        </p:spPr>
        <p:txBody>
          <a:bodyPr/>
          <a:lstStyle/>
          <a:p>
            <a:endParaRPr lang="en-US"/>
          </a:p>
        </p:txBody>
      </p:sp>
      <p:sp>
        <p:nvSpPr>
          <p:cNvPr id="10" name="Text 8"/>
          <p:cNvSpPr/>
          <p:nvPr/>
        </p:nvSpPr>
        <p:spPr>
          <a:xfrm>
            <a:off x="457200" y="2743200"/>
            <a:ext cx="457200" cy="502920"/>
          </a:xfrm>
          <a:prstGeom prst="rect">
            <a:avLst/>
          </a:prstGeom>
          <a:noFill/>
          <a:ln/>
        </p:spPr>
        <p:txBody>
          <a:bodyPr wrap="square" lIns="0" tIns="0" rIns="0" bIns="0" rtlCol="0" anchor="ctr"/>
          <a:lstStyle/>
          <a:p>
            <a:pPr marL="0" indent="0" algn="ctr">
              <a:buNone/>
            </a:pPr>
            <a:r>
              <a:rPr lang="en-US" sz="1800" b="1" dirty="0">
                <a:solidFill>
                  <a:srgbClr val="FFFFFF"/>
                </a:solidFill>
                <a:latin typeface="Trebuchet MS" pitchFamily="34" charset="0"/>
                <a:ea typeface="Trebuchet MS" pitchFamily="34" charset="-122"/>
                <a:cs typeface="Trebuchet MS" pitchFamily="34" charset="-120"/>
              </a:rPr>
              <a:t>2</a:t>
            </a:r>
            <a:endParaRPr lang="en-US" sz="1800" dirty="0"/>
          </a:p>
        </p:txBody>
      </p:sp>
      <p:sp>
        <p:nvSpPr>
          <p:cNvPr id="11" name="Text 9"/>
          <p:cNvSpPr/>
          <p:nvPr/>
        </p:nvSpPr>
        <p:spPr>
          <a:xfrm>
            <a:off x="1051560" y="2761488"/>
            <a:ext cx="1828800" cy="274320"/>
          </a:xfrm>
          <a:prstGeom prst="rect">
            <a:avLst/>
          </a:prstGeom>
          <a:noFill/>
          <a:ln/>
        </p:spPr>
        <p:txBody>
          <a:bodyPr wrap="square" rtlCol="0" anchor="ctr"/>
          <a:lstStyle/>
          <a:p>
            <a:pPr marL="0" indent="0">
              <a:buNone/>
            </a:pPr>
            <a:r>
              <a:rPr lang="en-US" sz="1500" b="1" dirty="0">
                <a:solidFill>
                  <a:srgbClr val="2C2C2A"/>
                </a:solidFill>
                <a:latin typeface="Calibri" pitchFamily="34" charset="0"/>
                <a:ea typeface="Calibri" pitchFamily="34" charset="-122"/>
                <a:cs typeface="Calibri" pitchFamily="34" charset="-120"/>
              </a:rPr>
              <a:t>Role plays</a:t>
            </a:r>
            <a:endParaRPr lang="en-US" sz="1500" dirty="0"/>
          </a:p>
        </p:txBody>
      </p:sp>
      <p:sp>
        <p:nvSpPr>
          <p:cNvPr id="12" name="Text 10"/>
          <p:cNvSpPr/>
          <p:nvPr/>
        </p:nvSpPr>
        <p:spPr>
          <a:xfrm>
            <a:off x="1051560" y="2999232"/>
            <a:ext cx="7315200" cy="274320"/>
          </a:xfrm>
          <a:prstGeom prst="rect">
            <a:avLst/>
          </a:prstGeom>
          <a:noFill/>
          <a:ln/>
        </p:spPr>
        <p:txBody>
          <a:bodyPr wrap="square" rtlCol="0" anchor="ctr"/>
          <a:lstStyle/>
          <a:p>
            <a:pPr marL="0" indent="0">
              <a:buNone/>
            </a:pPr>
            <a:r>
              <a:rPr lang="en-US" sz="1300" dirty="0">
                <a:solidFill>
                  <a:srgbClr val="6B6B6B"/>
                </a:solidFill>
                <a:latin typeface="Calibri" pitchFamily="34" charset="0"/>
                <a:ea typeface="Calibri" pitchFamily="34" charset="-122"/>
                <a:cs typeface="Calibri" pitchFamily="34" charset="-120"/>
              </a:rPr>
              <a:t>Inconsistent, easily derailed</a:t>
            </a:r>
            <a:endParaRPr lang="en-US" sz="1300" dirty="0"/>
          </a:p>
        </p:txBody>
      </p:sp>
      <p:sp>
        <p:nvSpPr>
          <p:cNvPr id="13" name="Shape 11"/>
          <p:cNvSpPr/>
          <p:nvPr/>
        </p:nvSpPr>
        <p:spPr>
          <a:xfrm>
            <a:off x="457200" y="3657600"/>
            <a:ext cx="457200" cy="502920"/>
          </a:xfrm>
          <a:prstGeom prst="rect">
            <a:avLst/>
          </a:prstGeom>
          <a:solidFill>
            <a:srgbClr val="B85042"/>
          </a:solidFill>
          <a:ln w="12700">
            <a:solidFill>
              <a:srgbClr val="B85042"/>
            </a:solidFill>
            <a:prstDash val="solid"/>
          </a:ln>
        </p:spPr>
        <p:txBody>
          <a:bodyPr/>
          <a:lstStyle/>
          <a:p>
            <a:endParaRPr lang="en-US"/>
          </a:p>
        </p:txBody>
      </p:sp>
      <p:sp>
        <p:nvSpPr>
          <p:cNvPr id="14" name="Text 12"/>
          <p:cNvSpPr/>
          <p:nvPr/>
        </p:nvSpPr>
        <p:spPr>
          <a:xfrm>
            <a:off x="457200" y="3657600"/>
            <a:ext cx="457200" cy="502920"/>
          </a:xfrm>
          <a:prstGeom prst="rect">
            <a:avLst/>
          </a:prstGeom>
          <a:noFill/>
          <a:ln/>
        </p:spPr>
        <p:txBody>
          <a:bodyPr wrap="square" lIns="0" tIns="0" rIns="0" bIns="0" rtlCol="0" anchor="ctr"/>
          <a:lstStyle/>
          <a:p>
            <a:pPr marL="0" indent="0" algn="ctr">
              <a:buNone/>
            </a:pPr>
            <a:r>
              <a:rPr lang="en-US" sz="1800" b="1" dirty="0">
                <a:solidFill>
                  <a:srgbClr val="FFFFFF"/>
                </a:solidFill>
                <a:latin typeface="Trebuchet MS" pitchFamily="34" charset="0"/>
                <a:ea typeface="Trebuchet MS" pitchFamily="34" charset="-122"/>
                <a:cs typeface="Trebuchet MS" pitchFamily="34" charset="-120"/>
              </a:rPr>
              <a:t>3</a:t>
            </a:r>
            <a:endParaRPr lang="en-US" sz="1800" dirty="0"/>
          </a:p>
        </p:txBody>
      </p:sp>
      <p:sp>
        <p:nvSpPr>
          <p:cNvPr id="15" name="Text 13"/>
          <p:cNvSpPr/>
          <p:nvPr/>
        </p:nvSpPr>
        <p:spPr>
          <a:xfrm>
            <a:off x="1051560" y="3675888"/>
            <a:ext cx="1828800" cy="274320"/>
          </a:xfrm>
          <a:prstGeom prst="rect">
            <a:avLst/>
          </a:prstGeom>
          <a:noFill/>
          <a:ln/>
        </p:spPr>
        <p:txBody>
          <a:bodyPr wrap="square" rtlCol="0" anchor="ctr"/>
          <a:lstStyle/>
          <a:p>
            <a:pPr marL="0" indent="0">
              <a:buNone/>
            </a:pPr>
            <a:r>
              <a:rPr lang="en-US" sz="1500" b="1" dirty="0">
                <a:solidFill>
                  <a:srgbClr val="2C2C2A"/>
                </a:solidFill>
                <a:latin typeface="Calibri" pitchFamily="34" charset="0"/>
                <a:ea typeface="Calibri" pitchFamily="34" charset="-122"/>
                <a:cs typeface="Calibri" pitchFamily="34" charset="-120"/>
              </a:rPr>
              <a:t>The gap</a:t>
            </a:r>
            <a:endParaRPr lang="en-US" sz="1500" dirty="0"/>
          </a:p>
        </p:txBody>
      </p:sp>
      <p:sp>
        <p:nvSpPr>
          <p:cNvPr id="16" name="Text 14"/>
          <p:cNvSpPr/>
          <p:nvPr/>
        </p:nvSpPr>
        <p:spPr>
          <a:xfrm>
            <a:off x="1051560" y="3913632"/>
            <a:ext cx="7315200" cy="274320"/>
          </a:xfrm>
          <a:prstGeom prst="rect">
            <a:avLst/>
          </a:prstGeom>
          <a:noFill/>
          <a:ln/>
        </p:spPr>
        <p:txBody>
          <a:bodyPr wrap="square" rtlCol="0" anchor="ctr"/>
          <a:lstStyle/>
          <a:p>
            <a:pPr marL="0" indent="0">
              <a:buNone/>
            </a:pPr>
            <a:r>
              <a:rPr lang="en-US" sz="1300" dirty="0">
                <a:solidFill>
                  <a:srgbClr val="6B6B6B"/>
                </a:solidFill>
                <a:latin typeface="Calibri" pitchFamily="34" charset="0"/>
                <a:ea typeface="Calibri" pitchFamily="34" charset="-122"/>
                <a:cs typeface="Calibri" pitchFamily="34" charset="-120"/>
              </a:rPr>
              <a:t>Unknown claimant reactions</a:t>
            </a:r>
            <a:endParaRPr lang="en-US" sz="13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8F8F6"/>
        </a:solidFill>
        <a:effectLst/>
      </p:bgPr>
    </p:bg>
    <p:spTree>
      <p:nvGrpSpPr>
        <p:cNvPr id="1" name=""/>
        <p:cNvGrpSpPr/>
        <p:nvPr/>
      </p:nvGrpSpPr>
      <p:grpSpPr>
        <a:xfrm>
          <a:off x="0" y="0"/>
          <a:ext cx="0" cy="0"/>
          <a:chOff x="0" y="0"/>
          <a:chExt cx="0" cy="0"/>
        </a:xfrm>
      </p:grpSpPr>
      <p:sp>
        <p:nvSpPr>
          <p:cNvPr id="2" name="Shape 0"/>
          <p:cNvSpPr/>
          <p:nvPr/>
        </p:nvSpPr>
        <p:spPr>
          <a:xfrm>
            <a:off x="457200" y="201168"/>
            <a:ext cx="1463040" cy="256032"/>
          </a:xfrm>
          <a:prstGeom prst="roundRect">
            <a:avLst>
              <a:gd name="adj" fmla="val 17857"/>
            </a:avLst>
          </a:prstGeom>
          <a:solidFill>
            <a:srgbClr val="185FA5"/>
          </a:solidFill>
          <a:ln w="12700">
            <a:solidFill>
              <a:srgbClr val="185FA5"/>
            </a:solidFill>
            <a:prstDash val="solid"/>
          </a:ln>
        </p:spPr>
        <p:txBody>
          <a:bodyPr/>
          <a:lstStyle/>
          <a:p>
            <a:endParaRPr lang="en-US"/>
          </a:p>
        </p:txBody>
      </p:sp>
      <p:sp>
        <p:nvSpPr>
          <p:cNvPr id="3" name="Text 1"/>
          <p:cNvSpPr/>
          <p:nvPr/>
        </p:nvSpPr>
        <p:spPr>
          <a:xfrm>
            <a:off x="457200" y="201168"/>
            <a:ext cx="1463040" cy="256032"/>
          </a:xfrm>
          <a:prstGeom prst="rect">
            <a:avLst/>
          </a:prstGeom>
          <a:noFill/>
          <a:ln/>
        </p:spPr>
        <p:txBody>
          <a:bodyPr wrap="square" lIns="0" tIns="0" rIns="0" bIns="0" rtlCol="0" anchor="ctr"/>
          <a:lstStyle/>
          <a:p>
            <a:pPr marL="0" indent="0" algn="ctr">
              <a:buNone/>
            </a:pPr>
            <a:r>
              <a:rPr lang="en-US" sz="900" b="1" dirty="0">
                <a:solidFill>
                  <a:srgbClr val="FFFFFF"/>
                </a:solidFill>
                <a:latin typeface="Calibri" pitchFamily="34" charset="0"/>
                <a:ea typeface="Calibri" pitchFamily="34" charset="-122"/>
                <a:cs typeface="Calibri" pitchFamily="34" charset="-120"/>
              </a:rPr>
              <a:t>SOLUTION</a:t>
            </a:r>
            <a:endParaRPr lang="en-US" sz="900" dirty="0"/>
          </a:p>
        </p:txBody>
      </p:sp>
      <p:sp>
        <p:nvSpPr>
          <p:cNvPr id="4" name="Text 2"/>
          <p:cNvSpPr/>
          <p:nvPr/>
        </p:nvSpPr>
        <p:spPr>
          <a:xfrm>
            <a:off x="457200" y="566928"/>
            <a:ext cx="8229600" cy="777240"/>
          </a:xfrm>
          <a:prstGeom prst="rect">
            <a:avLst/>
          </a:prstGeom>
          <a:noFill/>
          <a:ln/>
        </p:spPr>
        <p:txBody>
          <a:bodyPr wrap="square" rtlCol="0" anchor="t"/>
          <a:lstStyle/>
          <a:p>
            <a:pPr marL="0" indent="0" algn="l">
              <a:buNone/>
            </a:pPr>
            <a:r>
              <a:rPr lang="en-US" sz="3400" b="1" dirty="0">
                <a:solidFill>
                  <a:srgbClr val="2C2C2A"/>
                </a:solidFill>
                <a:latin typeface="Trebuchet MS" pitchFamily="34" charset="0"/>
                <a:ea typeface="Trebuchet MS" pitchFamily="34" charset="-122"/>
                <a:cs typeface="Trebuchet MS" pitchFamily="34" charset="-120"/>
              </a:rPr>
              <a:t>Working with what you have</a:t>
            </a:r>
            <a:endParaRPr lang="en-US" sz="3400" dirty="0"/>
          </a:p>
        </p:txBody>
      </p:sp>
      <p:sp>
        <p:nvSpPr>
          <p:cNvPr id="5" name="Text 3"/>
          <p:cNvSpPr/>
          <p:nvPr/>
        </p:nvSpPr>
        <p:spPr>
          <a:xfrm>
            <a:off x="457200" y="1508760"/>
            <a:ext cx="8046720" cy="2926080"/>
          </a:xfrm>
          <a:prstGeom prst="rect">
            <a:avLst/>
          </a:prstGeom>
          <a:noFill/>
          <a:ln/>
        </p:spPr>
        <p:txBody>
          <a:bodyPr wrap="square" rtlCol="0" anchor="ctr"/>
          <a:lstStyle/>
          <a:p>
            <a:pPr marL="342900" indent="-342900">
              <a:spcAft>
                <a:spcPts val="1000"/>
              </a:spcAft>
              <a:buSzPct val="100000"/>
              <a:buChar char="•"/>
            </a:pPr>
            <a:r>
              <a:rPr lang="en-US" sz="1800" dirty="0">
                <a:solidFill>
                  <a:srgbClr val="2C2C2A"/>
                </a:solidFill>
                <a:latin typeface="Calibri" pitchFamily="34" charset="0"/>
                <a:ea typeface="Calibri" pitchFamily="34" charset="-122"/>
                <a:cs typeface="Calibri" pitchFamily="34" charset="-120"/>
              </a:rPr>
              <a:t>Tool available: Microsoft Copilot</a:t>
            </a:r>
            <a:endParaRPr lang="en-US" sz="1800" dirty="0"/>
          </a:p>
          <a:p>
            <a:pPr marL="342900" indent="-342900">
              <a:spcAft>
                <a:spcPts val="1000"/>
              </a:spcAft>
              <a:buSzPct val="100000"/>
              <a:buChar char="•"/>
            </a:pPr>
            <a:r>
              <a:rPr lang="en-US" sz="1800" dirty="0">
                <a:solidFill>
                  <a:srgbClr val="2C2C2A"/>
                </a:solidFill>
                <a:latin typeface="Calibri" pitchFamily="34" charset="0"/>
                <a:ea typeface="Calibri" pitchFamily="34" charset="-122"/>
                <a:cs typeface="Calibri" pitchFamily="34" charset="-120"/>
              </a:rPr>
              <a:t>Challenge: consistent experience across all learners</a:t>
            </a:r>
            <a:endParaRPr lang="en-US" sz="1800" dirty="0"/>
          </a:p>
          <a:p>
            <a:pPr marL="342900" indent="-342900">
              <a:spcAft>
                <a:spcPts val="1000"/>
              </a:spcAft>
              <a:buSzPct val="100000"/>
              <a:buChar char="•"/>
            </a:pPr>
            <a:r>
              <a:rPr lang="en-US" sz="1800" dirty="0">
                <a:solidFill>
                  <a:srgbClr val="2C2C2A"/>
                </a:solidFill>
                <a:latin typeface="Calibri" pitchFamily="34" charset="0"/>
                <a:ea typeface="Calibri" pitchFamily="34" charset="-122"/>
                <a:cs typeface="Calibri" pitchFamily="34" charset="-120"/>
              </a:rPr>
              <a:t>Approach: a carefully engineered prompt</a:t>
            </a:r>
            <a:endParaRPr lang="en-US" sz="1800" dirty="0"/>
          </a:p>
        </p:txBody>
      </p:sp>
      <p:sp>
        <p:nvSpPr>
          <p:cNvPr id="6" name="Shape 4"/>
          <p:cNvSpPr/>
          <p:nvPr/>
        </p:nvSpPr>
        <p:spPr>
          <a:xfrm>
            <a:off x="457200" y="1508760"/>
            <a:ext cx="54864" cy="2560320"/>
          </a:xfrm>
          <a:prstGeom prst="rect">
            <a:avLst/>
          </a:prstGeom>
          <a:solidFill>
            <a:srgbClr val="B85042"/>
          </a:solidFill>
          <a:ln w="12700">
            <a:solidFill>
              <a:srgbClr val="B85042"/>
            </a:solidFill>
            <a:prstDash val="solid"/>
          </a:ln>
        </p:spPr>
        <p:txBody>
          <a:bodyPr/>
          <a:lstStyle/>
          <a:p>
            <a:endParaRPr lang="en-US"/>
          </a:p>
        </p:txBody>
      </p:sp>
      <p:sp>
        <p:nvSpPr>
          <p:cNvPr id="7" name="Text 5"/>
          <p:cNvSpPr/>
          <p:nvPr/>
        </p:nvSpPr>
        <p:spPr>
          <a:xfrm>
            <a:off x="457200" y="3931920"/>
            <a:ext cx="8229600" cy="777240"/>
          </a:xfrm>
          <a:prstGeom prst="rect">
            <a:avLst/>
          </a:prstGeom>
          <a:noFill/>
          <a:ln/>
        </p:spPr>
        <p:txBody>
          <a:bodyPr wrap="square" rtlCol="0" anchor="ctr"/>
          <a:lstStyle/>
          <a:p>
            <a:pPr marL="0" indent="0" algn="l">
              <a:buNone/>
            </a:pPr>
            <a:r>
              <a:rPr lang="en-US" sz="1500" i="1" dirty="0">
                <a:solidFill>
                  <a:srgbClr val="B85042"/>
                </a:solidFill>
                <a:latin typeface="Trebuchet MS" pitchFamily="34" charset="0"/>
                <a:ea typeface="Trebuchet MS" pitchFamily="34" charset="-122"/>
                <a:cs typeface="Trebuchet MS" pitchFamily="34" charset="-120"/>
              </a:rPr>
              <a:t>"I didn't have a custom platform.</a:t>
            </a:r>
            <a:endParaRPr lang="en-US" sz="1500" dirty="0"/>
          </a:p>
          <a:p>
            <a:pPr marL="0" indent="0" algn="l">
              <a:buNone/>
            </a:pPr>
            <a:r>
              <a:rPr lang="en-US" sz="1500" i="1" dirty="0">
                <a:solidFill>
                  <a:srgbClr val="B85042"/>
                </a:solidFill>
                <a:latin typeface="Trebuchet MS" pitchFamily="34" charset="0"/>
                <a:ea typeface="Trebuchet MS" pitchFamily="34" charset="-122"/>
                <a:cs typeface="Trebuchet MS" pitchFamily="34" charset="-120"/>
              </a:rPr>
              <a:t>I had Copilot and a problem to solve."</a:t>
            </a:r>
            <a:endParaRPr lang="en-US" sz="15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8F8F6"/>
        </a:solidFill>
        <a:effectLst/>
      </p:bgPr>
    </p:bg>
    <p:spTree>
      <p:nvGrpSpPr>
        <p:cNvPr id="1" name=""/>
        <p:cNvGrpSpPr/>
        <p:nvPr/>
      </p:nvGrpSpPr>
      <p:grpSpPr>
        <a:xfrm>
          <a:off x="0" y="0"/>
          <a:ext cx="0" cy="0"/>
          <a:chOff x="0" y="0"/>
          <a:chExt cx="0" cy="0"/>
        </a:xfrm>
      </p:grpSpPr>
      <p:sp>
        <p:nvSpPr>
          <p:cNvPr id="2" name="Shape 0"/>
          <p:cNvSpPr/>
          <p:nvPr/>
        </p:nvSpPr>
        <p:spPr>
          <a:xfrm>
            <a:off x="457200" y="201168"/>
            <a:ext cx="1463040" cy="256032"/>
          </a:xfrm>
          <a:prstGeom prst="roundRect">
            <a:avLst>
              <a:gd name="adj" fmla="val 17857"/>
            </a:avLst>
          </a:prstGeom>
          <a:solidFill>
            <a:srgbClr val="185FA5"/>
          </a:solidFill>
          <a:ln w="12700">
            <a:solidFill>
              <a:srgbClr val="185FA5"/>
            </a:solidFill>
            <a:prstDash val="solid"/>
          </a:ln>
        </p:spPr>
        <p:txBody>
          <a:bodyPr/>
          <a:lstStyle/>
          <a:p>
            <a:endParaRPr lang="en-US"/>
          </a:p>
        </p:txBody>
      </p:sp>
      <p:sp>
        <p:nvSpPr>
          <p:cNvPr id="3" name="Text 1"/>
          <p:cNvSpPr/>
          <p:nvPr/>
        </p:nvSpPr>
        <p:spPr>
          <a:xfrm>
            <a:off x="457200" y="201168"/>
            <a:ext cx="1463040" cy="256032"/>
          </a:xfrm>
          <a:prstGeom prst="rect">
            <a:avLst/>
          </a:prstGeom>
          <a:noFill/>
          <a:ln/>
        </p:spPr>
        <p:txBody>
          <a:bodyPr wrap="square" lIns="0" tIns="0" rIns="0" bIns="0" rtlCol="0" anchor="ctr"/>
          <a:lstStyle/>
          <a:p>
            <a:pPr marL="0" indent="0" algn="ctr">
              <a:buNone/>
            </a:pPr>
            <a:r>
              <a:rPr lang="en-US" sz="900" b="1" dirty="0">
                <a:solidFill>
                  <a:srgbClr val="FFFFFF"/>
                </a:solidFill>
                <a:latin typeface="Calibri" pitchFamily="34" charset="0"/>
                <a:ea typeface="Calibri" pitchFamily="34" charset="-122"/>
                <a:cs typeface="Calibri" pitchFamily="34" charset="-120"/>
              </a:rPr>
              <a:t>SOLUTION</a:t>
            </a:r>
            <a:endParaRPr lang="en-US" sz="900" dirty="0"/>
          </a:p>
        </p:txBody>
      </p:sp>
      <p:sp>
        <p:nvSpPr>
          <p:cNvPr id="4" name="Text 2"/>
          <p:cNvSpPr/>
          <p:nvPr/>
        </p:nvSpPr>
        <p:spPr>
          <a:xfrm>
            <a:off x="457200" y="566928"/>
            <a:ext cx="8229600" cy="777240"/>
          </a:xfrm>
          <a:prstGeom prst="rect">
            <a:avLst/>
          </a:prstGeom>
          <a:noFill/>
          <a:ln/>
        </p:spPr>
        <p:txBody>
          <a:bodyPr wrap="square" rtlCol="0" anchor="t"/>
          <a:lstStyle/>
          <a:p>
            <a:pPr marL="0" indent="0" algn="l">
              <a:buNone/>
            </a:pPr>
            <a:r>
              <a:rPr lang="en-US" sz="3400" b="1" dirty="0">
                <a:solidFill>
                  <a:srgbClr val="2C2C2A"/>
                </a:solidFill>
                <a:latin typeface="Trebuchet MS" pitchFamily="34" charset="0"/>
                <a:ea typeface="Trebuchet MS" pitchFamily="34" charset="-122"/>
                <a:cs typeface="Trebuchet MS" pitchFamily="34" charset="-120"/>
              </a:rPr>
              <a:t>The prompt — how it's structured</a:t>
            </a:r>
            <a:endParaRPr lang="en-US" sz="3400" dirty="0"/>
          </a:p>
        </p:txBody>
      </p:sp>
      <p:sp>
        <p:nvSpPr>
          <p:cNvPr id="5" name="Shape 3"/>
          <p:cNvSpPr/>
          <p:nvPr/>
        </p:nvSpPr>
        <p:spPr>
          <a:xfrm>
            <a:off x="457200" y="1508760"/>
            <a:ext cx="1874520" cy="2286000"/>
          </a:xfrm>
          <a:prstGeom prst="rect">
            <a:avLst/>
          </a:prstGeom>
          <a:solidFill>
            <a:srgbClr val="FFFFFF"/>
          </a:solidFill>
          <a:ln w="12700">
            <a:solidFill>
              <a:srgbClr val="EBEBEB"/>
            </a:solidFill>
            <a:prstDash val="solid"/>
          </a:ln>
        </p:spPr>
        <p:txBody>
          <a:bodyPr/>
          <a:lstStyle/>
          <a:p>
            <a:endParaRPr lang="en-US"/>
          </a:p>
        </p:txBody>
      </p:sp>
      <p:sp>
        <p:nvSpPr>
          <p:cNvPr id="6" name="Shape 4"/>
          <p:cNvSpPr/>
          <p:nvPr/>
        </p:nvSpPr>
        <p:spPr>
          <a:xfrm>
            <a:off x="457200" y="1508760"/>
            <a:ext cx="1874520" cy="685800"/>
          </a:xfrm>
          <a:prstGeom prst="rect">
            <a:avLst/>
          </a:prstGeom>
          <a:solidFill>
            <a:srgbClr val="185FA5"/>
          </a:solidFill>
          <a:ln w="12700">
            <a:solidFill>
              <a:srgbClr val="185FA5"/>
            </a:solidFill>
            <a:prstDash val="solid"/>
          </a:ln>
        </p:spPr>
        <p:txBody>
          <a:bodyPr/>
          <a:lstStyle/>
          <a:p>
            <a:endParaRPr lang="en-US"/>
          </a:p>
        </p:txBody>
      </p:sp>
      <p:sp>
        <p:nvSpPr>
          <p:cNvPr id="7" name="Text 5"/>
          <p:cNvSpPr/>
          <p:nvPr/>
        </p:nvSpPr>
        <p:spPr>
          <a:xfrm>
            <a:off x="457200" y="1508760"/>
            <a:ext cx="1874520" cy="685800"/>
          </a:xfrm>
          <a:prstGeom prst="rect">
            <a:avLst/>
          </a:prstGeom>
          <a:noFill/>
          <a:ln/>
        </p:spPr>
        <p:txBody>
          <a:bodyPr wrap="square" lIns="0" tIns="0" rIns="0" bIns="0" rtlCol="0" anchor="ctr"/>
          <a:lstStyle/>
          <a:p>
            <a:pPr marL="0" indent="0" algn="ctr">
              <a:buNone/>
            </a:pPr>
            <a:r>
              <a:rPr lang="en-US" sz="3000" b="1" dirty="0">
                <a:solidFill>
                  <a:srgbClr val="FFFFFF"/>
                </a:solidFill>
                <a:latin typeface="Trebuchet MS" pitchFamily="34" charset="0"/>
                <a:ea typeface="Trebuchet MS" pitchFamily="34" charset="-122"/>
                <a:cs typeface="Trebuchet MS" pitchFamily="34" charset="-120"/>
              </a:rPr>
              <a:t>12</a:t>
            </a:r>
            <a:endParaRPr lang="en-US" sz="3000" dirty="0"/>
          </a:p>
        </p:txBody>
      </p:sp>
      <p:sp>
        <p:nvSpPr>
          <p:cNvPr id="8" name="Text 6"/>
          <p:cNvSpPr/>
          <p:nvPr/>
        </p:nvSpPr>
        <p:spPr>
          <a:xfrm>
            <a:off x="548640" y="2286000"/>
            <a:ext cx="1691640" cy="457200"/>
          </a:xfrm>
          <a:prstGeom prst="rect">
            <a:avLst/>
          </a:prstGeom>
          <a:noFill/>
          <a:ln/>
        </p:spPr>
        <p:txBody>
          <a:bodyPr wrap="square" rtlCol="0" anchor="ctr"/>
          <a:lstStyle/>
          <a:p>
            <a:pPr marL="0" indent="0" algn="ctr">
              <a:buNone/>
            </a:pPr>
            <a:r>
              <a:rPr lang="en-US" sz="1300" b="1" dirty="0">
                <a:solidFill>
                  <a:srgbClr val="2C2C2A"/>
                </a:solidFill>
                <a:latin typeface="Calibri" pitchFamily="34" charset="0"/>
                <a:ea typeface="Calibri" pitchFamily="34" charset="-122"/>
                <a:cs typeface="Calibri" pitchFamily="34" charset="-120"/>
              </a:rPr>
              <a:t>Total exchanges</a:t>
            </a:r>
            <a:endParaRPr lang="en-US" sz="1300" dirty="0"/>
          </a:p>
        </p:txBody>
      </p:sp>
      <p:sp>
        <p:nvSpPr>
          <p:cNvPr id="9" name="Text 7"/>
          <p:cNvSpPr/>
          <p:nvPr/>
        </p:nvSpPr>
        <p:spPr>
          <a:xfrm>
            <a:off x="548640" y="2788920"/>
            <a:ext cx="1691640" cy="640080"/>
          </a:xfrm>
          <a:prstGeom prst="rect">
            <a:avLst/>
          </a:prstGeom>
          <a:noFill/>
          <a:ln/>
        </p:spPr>
        <p:txBody>
          <a:bodyPr wrap="square" rtlCol="0" anchor="ctr"/>
          <a:lstStyle/>
          <a:p>
            <a:pPr marL="0" indent="0" algn="ctr">
              <a:buNone/>
            </a:pPr>
            <a:r>
              <a:rPr lang="en-US" sz="1200" dirty="0">
                <a:solidFill>
                  <a:srgbClr val="6B6B6B"/>
                </a:solidFill>
                <a:latin typeface="Calibri" pitchFamily="34" charset="0"/>
                <a:ea typeface="Calibri" pitchFamily="34" charset="-122"/>
                <a:cs typeface="Calibri" pitchFamily="34" charset="-120"/>
              </a:rPr>
              <a:t>6 from learner </a:t>
            </a:r>
          </a:p>
          <a:p>
            <a:pPr marL="0" indent="0" algn="ctr">
              <a:buNone/>
            </a:pPr>
            <a:r>
              <a:rPr lang="en-US" sz="1200" dirty="0">
                <a:solidFill>
                  <a:srgbClr val="6B6B6B"/>
                </a:solidFill>
                <a:latin typeface="Calibri" pitchFamily="34" charset="0"/>
                <a:ea typeface="Calibri" pitchFamily="34" charset="-122"/>
                <a:cs typeface="Calibri" pitchFamily="34" charset="-120"/>
              </a:rPr>
              <a:t>6 from AI</a:t>
            </a:r>
            <a:endParaRPr lang="en-US" sz="1200" dirty="0"/>
          </a:p>
        </p:txBody>
      </p:sp>
      <p:sp>
        <p:nvSpPr>
          <p:cNvPr id="10" name="Shape 8"/>
          <p:cNvSpPr/>
          <p:nvPr/>
        </p:nvSpPr>
        <p:spPr>
          <a:xfrm>
            <a:off x="2560320" y="1508760"/>
            <a:ext cx="1874520" cy="2286000"/>
          </a:xfrm>
          <a:prstGeom prst="rect">
            <a:avLst/>
          </a:prstGeom>
          <a:solidFill>
            <a:srgbClr val="FFFFFF"/>
          </a:solidFill>
          <a:ln w="12700">
            <a:solidFill>
              <a:srgbClr val="EBEBEB"/>
            </a:solidFill>
            <a:prstDash val="solid"/>
          </a:ln>
        </p:spPr>
        <p:txBody>
          <a:bodyPr/>
          <a:lstStyle/>
          <a:p>
            <a:endParaRPr lang="en-US"/>
          </a:p>
        </p:txBody>
      </p:sp>
      <p:sp>
        <p:nvSpPr>
          <p:cNvPr id="11" name="Shape 9"/>
          <p:cNvSpPr/>
          <p:nvPr/>
        </p:nvSpPr>
        <p:spPr>
          <a:xfrm>
            <a:off x="2560320" y="1508760"/>
            <a:ext cx="1874520" cy="685800"/>
          </a:xfrm>
          <a:prstGeom prst="rect">
            <a:avLst/>
          </a:prstGeom>
          <a:solidFill>
            <a:srgbClr val="185FA5"/>
          </a:solidFill>
          <a:ln w="12700">
            <a:solidFill>
              <a:srgbClr val="185FA5"/>
            </a:solidFill>
            <a:prstDash val="solid"/>
          </a:ln>
        </p:spPr>
        <p:txBody>
          <a:bodyPr/>
          <a:lstStyle/>
          <a:p>
            <a:endParaRPr lang="en-US"/>
          </a:p>
        </p:txBody>
      </p:sp>
      <p:sp>
        <p:nvSpPr>
          <p:cNvPr id="12" name="Text 10"/>
          <p:cNvSpPr/>
          <p:nvPr/>
        </p:nvSpPr>
        <p:spPr>
          <a:xfrm>
            <a:off x="2560320" y="1508760"/>
            <a:ext cx="1874520" cy="685800"/>
          </a:xfrm>
          <a:prstGeom prst="rect">
            <a:avLst/>
          </a:prstGeom>
          <a:noFill/>
          <a:ln/>
        </p:spPr>
        <p:txBody>
          <a:bodyPr wrap="square" lIns="0" tIns="0" rIns="0" bIns="0" rtlCol="0" anchor="ctr"/>
          <a:lstStyle/>
          <a:p>
            <a:pPr marL="0" indent="0" algn="ctr">
              <a:buNone/>
            </a:pPr>
            <a:r>
              <a:rPr lang="en-US" sz="3000" b="1" dirty="0">
                <a:solidFill>
                  <a:srgbClr val="FFFFFF"/>
                </a:solidFill>
                <a:latin typeface="Trebuchet MS" pitchFamily="34" charset="0"/>
                <a:ea typeface="Trebuchet MS" pitchFamily="34" charset="-122"/>
                <a:cs typeface="Trebuchet MS" pitchFamily="34" charset="-120"/>
              </a:rPr>
              <a:t>3</a:t>
            </a:r>
            <a:endParaRPr lang="en-US" sz="3000" dirty="0"/>
          </a:p>
        </p:txBody>
      </p:sp>
      <p:sp>
        <p:nvSpPr>
          <p:cNvPr id="13" name="Text 11"/>
          <p:cNvSpPr/>
          <p:nvPr/>
        </p:nvSpPr>
        <p:spPr>
          <a:xfrm>
            <a:off x="2651760" y="2286000"/>
            <a:ext cx="1691640" cy="457200"/>
          </a:xfrm>
          <a:prstGeom prst="rect">
            <a:avLst/>
          </a:prstGeom>
          <a:noFill/>
          <a:ln/>
        </p:spPr>
        <p:txBody>
          <a:bodyPr wrap="square" rtlCol="0" anchor="ctr"/>
          <a:lstStyle/>
          <a:p>
            <a:pPr marL="0" indent="0" algn="ctr">
              <a:buNone/>
            </a:pPr>
            <a:r>
              <a:rPr lang="en-US" sz="1300" b="1" dirty="0">
                <a:solidFill>
                  <a:srgbClr val="2C2C2A"/>
                </a:solidFill>
                <a:latin typeface="Calibri" pitchFamily="34" charset="0"/>
                <a:ea typeface="Calibri" pitchFamily="34" charset="-122"/>
                <a:cs typeface="Calibri" pitchFamily="34" charset="-120"/>
              </a:rPr>
              <a:t>Guided turns</a:t>
            </a:r>
            <a:endParaRPr lang="en-US" sz="1300" dirty="0"/>
          </a:p>
        </p:txBody>
      </p:sp>
      <p:sp>
        <p:nvSpPr>
          <p:cNvPr id="14" name="Text 12"/>
          <p:cNvSpPr/>
          <p:nvPr/>
        </p:nvSpPr>
        <p:spPr>
          <a:xfrm>
            <a:off x="2651760" y="2788920"/>
            <a:ext cx="1691640" cy="640080"/>
          </a:xfrm>
          <a:prstGeom prst="rect">
            <a:avLst/>
          </a:prstGeom>
          <a:noFill/>
          <a:ln/>
        </p:spPr>
        <p:txBody>
          <a:bodyPr wrap="square" rtlCol="0" anchor="ctr"/>
          <a:lstStyle/>
          <a:p>
            <a:pPr marL="0" indent="0" algn="ctr">
              <a:buNone/>
            </a:pPr>
            <a:r>
              <a:rPr lang="en-US" sz="1200" dirty="0">
                <a:solidFill>
                  <a:srgbClr val="6B6B6B"/>
                </a:solidFill>
                <a:latin typeface="Calibri" pitchFamily="34" charset="0"/>
                <a:ea typeface="Calibri" pitchFamily="34" charset="-122"/>
                <a:cs typeface="Calibri" pitchFamily="34" charset="-120"/>
              </a:rPr>
              <a:t>Choose A, B, or C</a:t>
            </a:r>
            <a:endParaRPr lang="en-US" sz="1200" dirty="0"/>
          </a:p>
        </p:txBody>
      </p:sp>
      <p:sp>
        <p:nvSpPr>
          <p:cNvPr id="15" name="Shape 13"/>
          <p:cNvSpPr/>
          <p:nvPr/>
        </p:nvSpPr>
        <p:spPr>
          <a:xfrm>
            <a:off x="4663440" y="1508760"/>
            <a:ext cx="1874520" cy="2286000"/>
          </a:xfrm>
          <a:prstGeom prst="rect">
            <a:avLst/>
          </a:prstGeom>
          <a:solidFill>
            <a:srgbClr val="FFFFFF"/>
          </a:solidFill>
          <a:ln w="12700">
            <a:solidFill>
              <a:srgbClr val="EBEBEB"/>
            </a:solidFill>
            <a:prstDash val="solid"/>
          </a:ln>
        </p:spPr>
        <p:txBody>
          <a:bodyPr/>
          <a:lstStyle/>
          <a:p>
            <a:endParaRPr lang="en-US"/>
          </a:p>
        </p:txBody>
      </p:sp>
      <p:sp>
        <p:nvSpPr>
          <p:cNvPr id="16" name="Shape 14"/>
          <p:cNvSpPr/>
          <p:nvPr/>
        </p:nvSpPr>
        <p:spPr>
          <a:xfrm>
            <a:off x="4663440" y="1508760"/>
            <a:ext cx="1874520" cy="685800"/>
          </a:xfrm>
          <a:prstGeom prst="rect">
            <a:avLst/>
          </a:prstGeom>
          <a:solidFill>
            <a:srgbClr val="185FA5"/>
          </a:solidFill>
          <a:ln w="12700">
            <a:solidFill>
              <a:srgbClr val="185FA5"/>
            </a:solidFill>
            <a:prstDash val="solid"/>
          </a:ln>
        </p:spPr>
        <p:txBody>
          <a:bodyPr/>
          <a:lstStyle/>
          <a:p>
            <a:endParaRPr lang="en-US"/>
          </a:p>
        </p:txBody>
      </p:sp>
      <p:sp>
        <p:nvSpPr>
          <p:cNvPr id="17" name="Text 15"/>
          <p:cNvSpPr/>
          <p:nvPr/>
        </p:nvSpPr>
        <p:spPr>
          <a:xfrm>
            <a:off x="4663440" y="1508760"/>
            <a:ext cx="1874520" cy="685800"/>
          </a:xfrm>
          <a:prstGeom prst="rect">
            <a:avLst/>
          </a:prstGeom>
          <a:noFill/>
          <a:ln/>
        </p:spPr>
        <p:txBody>
          <a:bodyPr wrap="square" lIns="0" tIns="0" rIns="0" bIns="0" rtlCol="0" anchor="ctr"/>
          <a:lstStyle/>
          <a:p>
            <a:pPr marL="0" indent="0" algn="ctr">
              <a:buNone/>
            </a:pPr>
            <a:r>
              <a:rPr lang="en-US" sz="3000" b="1" dirty="0">
                <a:solidFill>
                  <a:srgbClr val="FFFFFF"/>
                </a:solidFill>
                <a:latin typeface="Trebuchet MS" pitchFamily="34" charset="0"/>
                <a:ea typeface="Trebuchet MS" pitchFamily="34" charset="-122"/>
                <a:cs typeface="Trebuchet MS" pitchFamily="34" charset="-120"/>
              </a:rPr>
              <a:t>3</a:t>
            </a:r>
            <a:endParaRPr lang="en-US" sz="3000" dirty="0"/>
          </a:p>
        </p:txBody>
      </p:sp>
      <p:sp>
        <p:nvSpPr>
          <p:cNvPr id="18" name="Text 16"/>
          <p:cNvSpPr/>
          <p:nvPr/>
        </p:nvSpPr>
        <p:spPr>
          <a:xfrm>
            <a:off x="4754880" y="2286000"/>
            <a:ext cx="1691640" cy="457200"/>
          </a:xfrm>
          <a:prstGeom prst="rect">
            <a:avLst/>
          </a:prstGeom>
          <a:noFill/>
          <a:ln/>
        </p:spPr>
        <p:txBody>
          <a:bodyPr wrap="square" rtlCol="0" anchor="ctr"/>
          <a:lstStyle/>
          <a:p>
            <a:pPr marL="0" indent="0" algn="ctr">
              <a:buNone/>
            </a:pPr>
            <a:r>
              <a:rPr lang="en-US" sz="1300" b="1" dirty="0">
                <a:solidFill>
                  <a:srgbClr val="2C2C2A"/>
                </a:solidFill>
                <a:latin typeface="Calibri" pitchFamily="34" charset="0"/>
                <a:ea typeface="Calibri" pitchFamily="34" charset="-122"/>
                <a:cs typeface="Calibri" pitchFamily="34" charset="-120"/>
              </a:rPr>
              <a:t>Free turns</a:t>
            </a:r>
            <a:endParaRPr lang="en-US" sz="1300" dirty="0"/>
          </a:p>
        </p:txBody>
      </p:sp>
      <p:sp>
        <p:nvSpPr>
          <p:cNvPr id="19" name="Text 17"/>
          <p:cNvSpPr/>
          <p:nvPr/>
        </p:nvSpPr>
        <p:spPr>
          <a:xfrm>
            <a:off x="4754880" y="2788920"/>
            <a:ext cx="1691640" cy="640080"/>
          </a:xfrm>
          <a:prstGeom prst="rect">
            <a:avLst/>
          </a:prstGeom>
          <a:noFill/>
          <a:ln/>
        </p:spPr>
        <p:txBody>
          <a:bodyPr wrap="square" rtlCol="0" anchor="ctr"/>
          <a:lstStyle/>
          <a:p>
            <a:pPr marL="0" indent="0" algn="ctr">
              <a:buNone/>
            </a:pPr>
            <a:r>
              <a:rPr lang="en-US" sz="1200" dirty="0">
                <a:solidFill>
                  <a:srgbClr val="6B6B6B"/>
                </a:solidFill>
                <a:latin typeface="Calibri" pitchFamily="34" charset="0"/>
                <a:ea typeface="Calibri" pitchFamily="34" charset="-122"/>
                <a:cs typeface="Calibri" pitchFamily="34" charset="-120"/>
              </a:rPr>
              <a:t>Respond naturally</a:t>
            </a:r>
            <a:endParaRPr lang="en-US" sz="1200" dirty="0"/>
          </a:p>
        </p:txBody>
      </p:sp>
      <p:sp>
        <p:nvSpPr>
          <p:cNvPr id="20" name="Shape 18"/>
          <p:cNvSpPr/>
          <p:nvPr/>
        </p:nvSpPr>
        <p:spPr>
          <a:xfrm>
            <a:off x="6766560" y="1508760"/>
            <a:ext cx="1874520" cy="2286000"/>
          </a:xfrm>
          <a:prstGeom prst="rect">
            <a:avLst/>
          </a:prstGeom>
          <a:solidFill>
            <a:srgbClr val="FFFFFF"/>
          </a:solidFill>
          <a:ln w="12700">
            <a:solidFill>
              <a:srgbClr val="EBEBEB"/>
            </a:solidFill>
            <a:prstDash val="solid"/>
          </a:ln>
        </p:spPr>
        <p:txBody>
          <a:bodyPr/>
          <a:lstStyle/>
          <a:p>
            <a:endParaRPr lang="en-US"/>
          </a:p>
        </p:txBody>
      </p:sp>
      <p:sp>
        <p:nvSpPr>
          <p:cNvPr id="21" name="Shape 19"/>
          <p:cNvSpPr/>
          <p:nvPr/>
        </p:nvSpPr>
        <p:spPr>
          <a:xfrm>
            <a:off x="6766560" y="1508760"/>
            <a:ext cx="1874520" cy="685800"/>
          </a:xfrm>
          <a:prstGeom prst="rect">
            <a:avLst/>
          </a:prstGeom>
          <a:solidFill>
            <a:srgbClr val="185FA5"/>
          </a:solidFill>
          <a:ln w="12700">
            <a:solidFill>
              <a:srgbClr val="185FA5"/>
            </a:solidFill>
            <a:prstDash val="solid"/>
          </a:ln>
        </p:spPr>
        <p:txBody>
          <a:bodyPr/>
          <a:lstStyle/>
          <a:p>
            <a:endParaRPr lang="en-US"/>
          </a:p>
        </p:txBody>
      </p:sp>
      <p:sp>
        <p:nvSpPr>
          <p:cNvPr id="22" name="Text 20"/>
          <p:cNvSpPr/>
          <p:nvPr/>
        </p:nvSpPr>
        <p:spPr>
          <a:xfrm>
            <a:off x="6766560" y="1508760"/>
            <a:ext cx="1874520" cy="685800"/>
          </a:xfrm>
          <a:prstGeom prst="rect">
            <a:avLst/>
          </a:prstGeom>
          <a:noFill/>
          <a:ln/>
        </p:spPr>
        <p:txBody>
          <a:bodyPr wrap="square" lIns="0" tIns="0" rIns="0" bIns="0" rtlCol="0" anchor="ctr"/>
          <a:lstStyle/>
          <a:p>
            <a:pPr marL="0" indent="0" algn="ctr">
              <a:buNone/>
            </a:pPr>
            <a:r>
              <a:rPr lang="en-US" sz="3000" b="1" dirty="0">
                <a:solidFill>
                  <a:srgbClr val="FFFFFF"/>
                </a:solidFill>
                <a:latin typeface="Trebuchet MS" pitchFamily="34" charset="0"/>
                <a:ea typeface="Trebuchet MS" pitchFamily="34" charset="-122"/>
                <a:cs typeface="Trebuchet MS" pitchFamily="34" charset="-120"/>
              </a:rPr>
              <a:t>1</a:t>
            </a:r>
            <a:endParaRPr lang="en-US" sz="3000" dirty="0"/>
          </a:p>
        </p:txBody>
      </p:sp>
      <p:sp>
        <p:nvSpPr>
          <p:cNvPr id="23" name="Text 21"/>
          <p:cNvSpPr/>
          <p:nvPr/>
        </p:nvSpPr>
        <p:spPr>
          <a:xfrm>
            <a:off x="6858000" y="2286000"/>
            <a:ext cx="1691640" cy="457200"/>
          </a:xfrm>
          <a:prstGeom prst="rect">
            <a:avLst/>
          </a:prstGeom>
          <a:noFill/>
          <a:ln/>
        </p:spPr>
        <p:txBody>
          <a:bodyPr wrap="square" rtlCol="0" anchor="ctr"/>
          <a:lstStyle/>
          <a:p>
            <a:pPr marL="0" indent="0" algn="ctr">
              <a:buNone/>
            </a:pPr>
            <a:r>
              <a:rPr lang="en-US" sz="1300" b="1" dirty="0">
                <a:solidFill>
                  <a:srgbClr val="2C2C2A"/>
                </a:solidFill>
                <a:latin typeface="Calibri" pitchFamily="34" charset="0"/>
                <a:ea typeface="Calibri" pitchFamily="34" charset="-122"/>
                <a:cs typeface="Calibri" pitchFamily="34" charset="-120"/>
              </a:rPr>
              <a:t>Feedback report</a:t>
            </a:r>
            <a:endParaRPr lang="en-US" sz="1300" dirty="0"/>
          </a:p>
        </p:txBody>
      </p:sp>
      <p:sp>
        <p:nvSpPr>
          <p:cNvPr id="24" name="Text 22"/>
          <p:cNvSpPr/>
          <p:nvPr/>
        </p:nvSpPr>
        <p:spPr>
          <a:xfrm>
            <a:off x="6858000" y="2788920"/>
            <a:ext cx="1691640" cy="640080"/>
          </a:xfrm>
          <a:prstGeom prst="rect">
            <a:avLst/>
          </a:prstGeom>
          <a:noFill/>
          <a:ln/>
        </p:spPr>
        <p:txBody>
          <a:bodyPr wrap="square" rtlCol="0" anchor="ctr"/>
          <a:lstStyle/>
          <a:p>
            <a:pPr marL="0" indent="0" algn="ctr">
              <a:buNone/>
            </a:pPr>
            <a:r>
              <a:rPr lang="en-US" sz="1200" dirty="0">
                <a:solidFill>
                  <a:srgbClr val="6B6B6B"/>
                </a:solidFill>
                <a:latin typeface="Calibri" pitchFamily="34" charset="0"/>
                <a:ea typeface="Calibri" pitchFamily="34" charset="-122"/>
                <a:cs typeface="Calibri" pitchFamily="34" charset="-120"/>
              </a:rPr>
              <a:t>Strengths · Improvement · Rating</a:t>
            </a:r>
            <a:endParaRPr lang="en-US" sz="12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8F8F6"/>
        </a:solidFill>
        <a:effectLst/>
      </p:bgPr>
    </p:bg>
    <p:spTree>
      <p:nvGrpSpPr>
        <p:cNvPr id="1" name=""/>
        <p:cNvGrpSpPr/>
        <p:nvPr/>
      </p:nvGrpSpPr>
      <p:grpSpPr>
        <a:xfrm>
          <a:off x="0" y="0"/>
          <a:ext cx="0" cy="0"/>
          <a:chOff x="0" y="0"/>
          <a:chExt cx="0" cy="0"/>
        </a:xfrm>
      </p:grpSpPr>
      <p:sp>
        <p:nvSpPr>
          <p:cNvPr id="2" name="Shape 0"/>
          <p:cNvSpPr/>
          <p:nvPr/>
        </p:nvSpPr>
        <p:spPr>
          <a:xfrm>
            <a:off x="457200" y="201168"/>
            <a:ext cx="1463040" cy="256032"/>
          </a:xfrm>
          <a:prstGeom prst="roundRect">
            <a:avLst>
              <a:gd name="adj" fmla="val 17857"/>
            </a:avLst>
          </a:prstGeom>
          <a:solidFill>
            <a:srgbClr val="185FA5"/>
          </a:solidFill>
          <a:ln w="12700">
            <a:solidFill>
              <a:srgbClr val="185FA5"/>
            </a:solidFill>
            <a:prstDash val="solid"/>
          </a:ln>
        </p:spPr>
        <p:txBody>
          <a:bodyPr/>
          <a:lstStyle/>
          <a:p>
            <a:endParaRPr lang="en-US"/>
          </a:p>
        </p:txBody>
      </p:sp>
      <p:sp>
        <p:nvSpPr>
          <p:cNvPr id="3" name="Text 1"/>
          <p:cNvSpPr/>
          <p:nvPr/>
        </p:nvSpPr>
        <p:spPr>
          <a:xfrm>
            <a:off x="457200" y="201168"/>
            <a:ext cx="1463040" cy="256032"/>
          </a:xfrm>
          <a:prstGeom prst="rect">
            <a:avLst/>
          </a:prstGeom>
          <a:noFill/>
          <a:ln/>
        </p:spPr>
        <p:txBody>
          <a:bodyPr wrap="square" lIns="0" tIns="0" rIns="0" bIns="0" rtlCol="0" anchor="ctr"/>
          <a:lstStyle/>
          <a:p>
            <a:pPr marL="0" indent="0" algn="ctr">
              <a:buNone/>
            </a:pPr>
            <a:r>
              <a:rPr lang="en-US" sz="900" b="1" dirty="0">
                <a:solidFill>
                  <a:srgbClr val="FFFFFF"/>
                </a:solidFill>
                <a:latin typeface="Calibri" pitchFamily="34" charset="0"/>
                <a:ea typeface="Calibri" pitchFamily="34" charset="-122"/>
                <a:cs typeface="Calibri" pitchFamily="34" charset="-120"/>
              </a:rPr>
              <a:t>SOLUTION</a:t>
            </a:r>
            <a:endParaRPr lang="en-US" sz="900" dirty="0"/>
          </a:p>
        </p:txBody>
      </p:sp>
      <p:sp>
        <p:nvSpPr>
          <p:cNvPr id="4" name="Text 2"/>
          <p:cNvSpPr/>
          <p:nvPr/>
        </p:nvSpPr>
        <p:spPr>
          <a:xfrm>
            <a:off x="457200" y="566928"/>
            <a:ext cx="8229600" cy="640080"/>
          </a:xfrm>
          <a:prstGeom prst="rect">
            <a:avLst/>
          </a:prstGeom>
          <a:noFill/>
          <a:ln/>
        </p:spPr>
        <p:txBody>
          <a:bodyPr wrap="square" rtlCol="0" anchor="t"/>
          <a:lstStyle/>
          <a:p>
            <a:pPr marL="0" indent="0" algn="l">
              <a:buNone/>
            </a:pPr>
            <a:r>
              <a:rPr lang="en-US" sz="3000" b="1" dirty="0">
                <a:solidFill>
                  <a:srgbClr val="2C2C2A"/>
                </a:solidFill>
                <a:latin typeface="Trebuchet MS" pitchFamily="34" charset="0"/>
                <a:ea typeface="Trebuchet MS" pitchFamily="34" charset="-122"/>
                <a:cs typeface="Trebuchet MS" pitchFamily="34" charset="-120"/>
              </a:rPr>
              <a:t>The prompt — full text</a:t>
            </a:r>
            <a:endParaRPr lang="en-US" sz="3000" dirty="0"/>
          </a:p>
        </p:txBody>
      </p:sp>
      <p:sp>
        <p:nvSpPr>
          <p:cNvPr id="5" name="Shape 3"/>
          <p:cNvSpPr/>
          <p:nvPr/>
        </p:nvSpPr>
        <p:spPr>
          <a:xfrm>
            <a:off x="457200" y="1325880"/>
            <a:ext cx="8229600" cy="3291840"/>
          </a:xfrm>
          <a:prstGeom prst="rect">
            <a:avLst/>
          </a:prstGeom>
          <a:solidFill>
            <a:srgbClr val="F0F4F8"/>
          </a:solidFill>
          <a:ln w="12700">
            <a:solidFill>
              <a:srgbClr val="EBEBEB"/>
            </a:solidFill>
            <a:prstDash val="solid"/>
          </a:ln>
        </p:spPr>
        <p:txBody>
          <a:bodyPr/>
          <a:lstStyle/>
          <a:p>
            <a:endParaRPr lang="en-US"/>
          </a:p>
        </p:txBody>
      </p:sp>
      <p:sp>
        <p:nvSpPr>
          <p:cNvPr id="6" name="Text 4"/>
          <p:cNvSpPr/>
          <p:nvPr/>
        </p:nvSpPr>
        <p:spPr>
          <a:xfrm>
            <a:off x="731520" y="1463040"/>
            <a:ext cx="7772400" cy="3017520"/>
          </a:xfrm>
          <a:prstGeom prst="rect">
            <a:avLst/>
          </a:prstGeom>
          <a:noFill/>
          <a:ln/>
        </p:spPr>
        <p:txBody>
          <a:bodyPr wrap="square" rtlCol="0" anchor="t"/>
          <a:lstStyle/>
          <a:p>
            <a:pPr marL="0" indent="0">
              <a:buNone/>
            </a:pPr>
            <a:r>
              <a:rPr lang="en-US" sz="1300" dirty="0">
                <a:solidFill>
                  <a:srgbClr val="2C2C2A"/>
                </a:solidFill>
                <a:latin typeface="Courier New" pitchFamily="34" charset="0"/>
                <a:ea typeface="Courier New" pitchFamily="34" charset="-122"/>
                <a:cs typeface="Courier New" pitchFamily="34" charset="-120"/>
              </a:rPr>
              <a:t>Copilot, act as a frustrated homeowner who just experienced hail damage </a:t>
            </a:r>
            <a:r>
              <a:rPr lang="en-US" sz="1300">
                <a:solidFill>
                  <a:srgbClr val="2C2C2A"/>
                </a:solidFill>
                <a:latin typeface="Courier New" pitchFamily="34" charset="0"/>
                <a:ea typeface="Courier New" pitchFamily="34" charset="-122"/>
                <a:cs typeface="Courier New" pitchFamily="34" charset="-120"/>
              </a:rPr>
              <a:t>to their </a:t>
            </a:r>
            <a:r>
              <a:rPr lang="en-US" sz="1300" dirty="0">
                <a:solidFill>
                  <a:srgbClr val="2C2C2A"/>
                </a:solidFill>
                <a:latin typeface="Courier New" pitchFamily="34" charset="0"/>
                <a:ea typeface="Courier New" pitchFamily="34" charset="-122"/>
                <a:cs typeface="Courier New" pitchFamily="34" charset="-120"/>
              </a:rPr>
              <a:t>home. I'll play the adjuster.
This scenario must include exactly 12 total exchanges — 6 from me and 6 from you.
On 3 of your turns, present options labeled A, B, and C for me to choose from.
On your other 3 turns, respond freely and realistically.
After the 12th exchange, provide structured feedback:
1. Strengths  2. Areas for improvement  3. Overall rating (1–5)
Do not exceed or skip any turns.</a:t>
            </a:r>
            <a:endParaRPr lang="en-US" sz="13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6316</TotalTime>
  <Words>1853</Words>
  <Application>Microsoft Office PowerPoint</Application>
  <PresentationFormat>On-screen Show (16:9)</PresentationFormat>
  <Paragraphs>203</Paragraphs>
  <Slides>17</Slides>
  <Notes>17</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17</vt:i4>
      </vt:variant>
    </vt:vector>
  </HeadingPairs>
  <TitlesOfParts>
    <vt:vector size="22" baseType="lpstr">
      <vt:lpstr>Arial</vt:lpstr>
      <vt:lpstr>Calibri</vt:lpstr>
      <vt:lpstr>Courier New</vt:lpstr>
      <vt:lpstr>Trebuchet MS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Learning in the Fast Lane</dc:title>
  <dc:subject>PptxGenJS Presentation</dc:subject>
  <dc:creator>Jeremy Boles</dc:creator>
  <cp:lastModifiedBy>Jeremy Boles</cp:lastModifiedBy>
  <cp:revision>2</cp:revision>
  <dcterms:created xsi:type="dcterms:W3CDTF">2026-05-16T14:13:25Z</dcterms:created>
  <dcterms:modified xsi:type="dcterms:W3CDTF">2026-06-05T00:58:20Z</dcterms:modified>
</cp:coreProperties>
</file>