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c61f86be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c61f86be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c61f86be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c61f86be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97be0d50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97be0d50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c61f86bee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dc61f86be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97be0d50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97be0d50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dc61f86be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dc61f86be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c61f86be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c61f86be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e97be0d50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e97be0d50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97be0d502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e97be0d502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c61f86be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c61f86be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e97be0d50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e97be0d50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e97be0d5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e97be0d5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97be0d502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e97be0d502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c61f86bee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dc61f86be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97be0d50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e97be0d50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97be0d50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e97be0d50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c61f86bee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c61f86be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97be0d502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97be0d502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c61f86be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dc61f86be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c61f86be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dc61f86be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c61f86be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c61f86be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c61f86bee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dc61f86be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c61f86be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c61f86be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c61f86be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dc61f86be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97be0d50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e97be0d50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c61f86bee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dc61f86be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c61f86be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c61f86be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c61f86be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dc61f86be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c61f86bee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dc61f86bee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97be0d50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97be0d50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97be0d50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97be0d50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c61f86bee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c61f86be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97be0d50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97be0d50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97be0d502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97be0d50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97be0d50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97be0d50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1 — Title&#10;From Conflict to Connection: Restorative Practices in Learning Spaces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5 — Restorative justice roots&#10;Indigenous peacemaking traditions&#10;&#10;Relational repair, accountability, reintegration"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8126" y="0"/>
            <a:ext cx="92402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/>
          <p:nvPr/>
        </p:nvSpPr>
        <p:spPr>
          <a:xfrm>
            <a:off x="447000" y="453000"/>
            <a:ext cx="8250000" cy="4237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Restorative practice is grounded in Indigenous peacemaking traditions that center: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AutoNum type="arabicPeriod"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Relational repair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AutoNum type="arabicPeriod"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Accountability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AutoNum type="arabicPeriod"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Reintegration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Modern frameworks build on these traditions, but the heart remains the same: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Restore. Connect. Thrive.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F779B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38" y="75513"/>
            <a:ext cx="8942126" cy="499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/>
          <p:nvPr/>
        </p:nvSpPr>
        <p:spPr>
          <a:xfrm>
            <a:off x="447000" y="373600"/>
            <a:ext cx="8250000" cy="429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Restorative practice: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Restores connection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Builds dignity and shared purpose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Creates predictable, transparent structures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Shifts conflict from disruption → catalyst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the paper states: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“Conflict becomes a catalyst for engagement rather than disruption.”</a:t>
            </a:r>
            <a:endParaRPr b="1"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7 — The four tools&#10;Restorative dialogue&#10;&#10;Circle processes&#10;&#10;Narrative repair&#10;&#10;Trauma‑informed design"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338" y="0"/>
            <a:ext cx="9210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6"/>
          <p:cNvSpPr txBox="1"/>
          <p:nvPr/>
        </p:nvSpPr>
        <p:spPr>
          <a:xfrm>
            <a:off x="2178525" y="495475"/>
            <a:ext cx="2044800" cy="487500"/>
          </a:xfrm>
          <a:prstGeom prst="rect">
            <a:avLst/>
          </a:prstGeom>
          <a:solidFill>
            <a:srgbClr val="F7E9CE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1" name="Google Shape;121;p26"/>
          <p:cNvSpPr/>
          <p:nvPr/>
        </p:nvSpPr>
        <p:spPr>
          <a:xfrm>
            <a:off x="118325" y="0"/>
            <a:ext cx="2993400" cy="2002800"/>
          </a:xfrm>
          <a:prstGeom prst="hear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6"/>
          <p:cNvSpPr txBox="1"/>
          <p:nvPr/>
        </p:nvSpPr>
        <p:spPr>
          <a:xfrm>
            <a:off x="494075" y="332650"/>
            <a:ext cx="22419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tool is effective on its own  and transformative when used together.</a:t>
            </a:r>
            <a:endParaRPr b="1" sz="18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8 — Tool 1: Restorative Dialogue&#10;Use a brief quote:&#10;&#10;“Its purpose is to deepen understanding rather than assign blame.” (p.3)&#10;&#10;Key elements:&#10;&#10;Shared purpose&#10;&#10;Behavioral agreements&#10;&#10;Three rounds: What happened → Impacts → Needs&#10;&#10;Facilitator neutrality and curiosity" id="127" name="Google Shape;12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7"/>
          <p:cNvSpPr txBox="1"/>
          <p:nvPr/>
        </p:nvSpPr>
        <p:spPr>
          <a:xfrm>
            <a:off x="1108925" y="424700"/>
            <a:ext cx="1997700" cy="589800"/>
          </a:xfrm>
          <a:prstGeom prst="rect">
            <a:avLst/>
          </a:prstGeom>
          <a:solidFill>
            <a:srgbClr val="F7E9CE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7CD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/>
          <p:nvPr/>
        </p:nvSpPr>
        <p:spPr>
          <a:xfrm>
            <a:off x="0" y="152100"/>
            <a:ext cx="9144000" cy="4839300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Restorative dialogue is structured, intentional conversation designed: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“to deepen understanding rather than assign blame.”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includes: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shared purpose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Behavioral agreements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Three predictable rounds: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○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happened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○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○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Needs and commitments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Facilitator neutrality and curiosity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E7CD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/>
          <p:nvPr/>
        </p:nvSpPr>
        <p:spPr>
          <a:xfrm>
            <a:off x="454200" y="2066250"/>
            <a:ext cx="8235600" cy="1011000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“This structure is predictable, repeatable, and supports emotional and cognitive behavior change.”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9CE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0" title="Copilot_20260505_09524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150" y="152400"/>
            <a:ext cx="882417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1"/>
          <p:cNvSpPr txBox="1"/>
          <p:nvPr/>
        </p:nvSpPr>
        <p:spPr>
          <a:xfrm>
            <a:off x="373650" y="1017300"/>
            <a:ext cx="8396700" cy="31089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Circle processes build community before conflict arises.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elements: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Equal voice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talking piece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Listening without judgment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Routine circles that normalize reflection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53900" y="1052100"/>
            <a:ext cx="8836200" cy="3092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Participant Outcomes</a:t>
            </a:r>
            <a:endParaRPr b="1" sz="3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the end of this session, you will have: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clear framework for restorative practice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Four practical tools you can use immediately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repeatable facilitation sequence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Indicators that help you document relational and cultural change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/>
          <p:nvPr/>
        </p:nvSpPr>
        <p:spPr>
          <a:xfrm>
            <a:off x="439650" y="2029500"/>
            <a:ext cx="8264700" cy="10845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“Scheduling weekly circles… transforms relationships from transactional to restorative.”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3" title="Copilot_20260505_0955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250" y="152400"/>
            <a:ext cx="880842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/>
          <p:nvPr/>
        </p:nvSpPr>
        <p:spPr>
          <a:xfrm>
            <a:off x="424950" y="681450"/>
            <a:ext cx="8294100" cy="37806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Conflict distorts the stories we hold about ourselves and each other.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Narrative repair helps participants: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Externalize the problem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 experiences safely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Reconstruct shared meaning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acknowledgment statements like “What I heard was…”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5"/>
          <p:cNvSpPr txBox="1"/>
          <p:nvPr/>
        </p:nvSpPr>
        <p:spPr>
          <a:xfrm>
            <a:off x="527550" y="2124750"/>
            <a:ext cx="8088900" cy="8940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“Conflict often distorts these narratives, shaping perceptions of belonging, fairness, and identity.”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6" title="Copilot_20260505_10045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475" y="152400"/>
            <a:ext cx="8651151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6"/>
          <p:cNvSpPr txBox="1"/>
          <p:nvPr/>
        </p:nvSpPr>
        <p:spPr>
          <a:xfrm>
            <a:off x="1411650" y="1108800"/>
            <a:ext cx="6242700" cy="3663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/>
          <p:nvPr/>
        </p:nvSpPr>
        <p:spPr>
          <a:xfrm>
            <a:off x="454200" y="2058900"/>
            <a:ext cx="8235600" cy="10257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“Creating and maintaining clear structures, open communication, and co‑created norms is imperative.”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8" title="Copilot_20260505_1010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75" y="152400"/>
            <a:ext cx="856465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8"/>
          <p:cNvSpPr txBox="1"/>
          <p:nvPr/>
        </p:nvSpPr>
        <p:spPr>
          <a:xfrm>
            <a:off x="586200" y="830400"/>
            <a:ext cx="79716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“fear of retribution and retaliation”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“participation has declined sharply”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9" title="Copilot_20260505_1013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087" y="152400"/>
            <a:ext cx="861182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9"/>
          <p:cNvSpPr txBox="1"/>
          <p:nvPr/>
        </p:nvSpPr>
        <p:spPr>
          <a:xfrm>
            <a:off x="266075" y="4171500"/>
            <a:ext cx="86118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“tense, avoidant, and emotionally draining”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“reinforcing the harm”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0" title="Copilot_20260505_10174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200" y="152400"/>
            <a:ext cx="8635427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0"/>
          <p:cNvSpPr txBox="1"/>
          <p:nvPr/>
        </p:nvSpPr>
        <p:spPr>
          <a:xfrm>
            <a:off x="254250" y="4155975"/>
            <a:ext cx="86355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“strong personalities, differing priorities, histories of mistrust”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ni‑Practice (5–7 minutes)&#10;Prompt:&#10;“Describe a moment when you felt heard in a learning space.”&#10;&#10;1 minute reflection&#10;&#10;2 minutes pair share&#10;&#10;2 minutes group acknowledgment&#10;&#10;This gives participants a felt sense of restorative rhythm.&#10;" id="202" name="Google Shape;20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338" y="0"/>
            <a:ext cx="9210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41"/>
          <p:cNvSpPr txBox="1"/>
          <p:nvPr/>
        </p:nvSpPr>
        <p:spPr>
          <a:xfrm>
            <a:off x="1643725" y="4404225"/>
            <a:ext cx="5953500" cy="448200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4" name="Google Shape;204;p41"/>
          <p:cNvSpPr txBox="1"/>
          <p:nvPr/>
        </p:nvSpPr>
        <p:spPr>
          <a:xfrm>
            <a:off x="234450" y="4193625"/>
            <a:ext cx="86751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“Opportunities for voice and choice encourage participants to engage more honestly and collaboratively.”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3 — The problem with traditional conflict management&#10;Use a short quote:&#10;&#10;“These approaches may temporarily suppress visible conflict, but the underlying causes rarely get resolved.” (p.1)&#10;&#10;Key points:&#10;&#10;Compliance and avoidance create silence, not safety&#10;&#10;Punitive responses intensify shame and defensiveness&#10;&#10;Psychological safety collapses&#10;&#10;Participation, innovation, and trust decline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28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42" title="Copilot_20260505_10242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850" y="225675"/>
            <a:ext cx="84113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9CE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plementation steps&#10;Start with shared agreements&#10;&#10;Introduce weekly or biweekly circles&#10;&#10;Use restorative dialogue for conflict moments&#10;&#10;Integrate narrative repair into curriculum&#10;&#10;Model restorative language&#10;" id="214" name="Google Shape;21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338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4"/>
          <p:cNvSpPr txBox="1"/>
          <p:nvPr/>
        </p:nvSpPr>
        <p:spPr>
          <a:xfrm>
            <a:off x="358950" y="1862250"/>
            <a:ext cx="8426100" cy="1419000"/>
          </a:xfrm>
          <a:prstGeom prst="rect">
            <a:avLst/>
          </a:prstGeom>
          <a:solidFill>
            <a:srgbClr val="FEFA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“Capacity is strengthened through facilitator training, regular restorative check‑ins, and integrating restorative approaches into HR and conflict resolution pathways.”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5" title="Copilot_20260505_1029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675" y="152400"/>
            <a:ext cx="85882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/>
        </p:nvSpPr>
        <p:spPr>
          <a:xfrm>
            <a:off x="266100" y="782550"/>
            <a:ext cx="8611800" cy="357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100">
                <a:solidFill>
                  <a:schemeClr val="lt1"/>
                </a:solidFill>
              </a:rPr>
              <a:t>“Restorative practice is not a technique—it’s a culture.”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100">
                <a:solidFill>
                  <a:schemeClr val="lt1"/>
                </a:solidFill>
              </a:rPr>
              <a:t>“When we restore connection, we restore possibility.”</a:t>
            </a:r>
            <a:endParaRPr sz="3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AF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47" title="Copilot_20260505_1032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675" y="152400"/>
            <a:ext cx="86354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7"/>
          <p:cNvSpPr txBox="1"/>
          <p:nvPr/>
        </p:nvSpPr>
        <p:spPr>
          <a:xfrm>
            <a:off x="500775" y="1577750"/>
            <a:ext cx="1773000" cy="27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“Restorative practice is not a technique; </a:t>
            </a:r>
            <a:endParaRPr sz="24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it’s a culture.”</a:t>
            </a:r>
            <a:r>
              <a:rPr lang="en" sz="1800">
                <a:solidFill>
                  <a:srgbClr val="CC0000"/>
                </a:solidFill>
              </a:rPr>
              <a:t> </a:t>
            </a:r>
            <a:endParaRPr sz="1800">
              <a:solidFill>
                <a:srgbClr val="CC0000"/>
              </a:solidFill>
            </a:endParaRPr>
          </a:p>
        </p:txBody>
      </p:sp>
      <p:sp>
        <p:nvSpPr>
          <p:cNvPr id="236" name="Google Shape;236;p47"/>
          <p:cNvSpPr txBox="1"/>
          <p:nvPr/>
        </p:nvSpPr>
        <p:spPr>
          <a:xfrm>
            <a:off x="6921525" y="1643750"/>
            <a:ext cx="18903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“When we restore connection, we restore possibility.”</a:t>
            </a: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9CE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8" title="Copilot_20260505_1039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00" y="152400"/>
            <a:ext cx="866687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483600" y="1029450"/>
            <a:ext cx="8176800" cy="30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 institutions default to three predictable patterns: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Compliance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Avoidance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Punishment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“prioritize control and order over humanity.”</a:t>
            </a: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create a fragile calm — a quiet built on fear, not trust.</a:t>
            </a:r>
            <a:endParaRPr b="1"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/>
        </p:nvSpPr>
        <p:spPr>
          <a:xfrm>
            <a:off x="447000" y="1926900"/>
            <a:ext cx="8250000" cy="128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“These behaviors leave relational harm unaddressed 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lead to disengagement.”</a:t>
            </a:r>
            <a:endParaRPr sz="1800">
              <a:solidFill>
                <a:srgbClr val="FDFDF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4 — Trauma‑informed lens&#10;People enter learning spaces with histories, stress responses, and needs&#10;&#10;SAMHSA principles: safety, respect, collaboration, empowerment&#10;&#10;“An environment that prioritizes enabling participants to take interpersonal risks… without fear of humiliation or retaliation.” (p.2)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/>
        </p:nvSpPr>
        <p:spPr>
          <a:xfrm>
            <a:off x="417600" y="249150"/>
            <a:ext cx="8308800" cy="464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Restorative work succeeds only when grounded in a trauma‑informed lens.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People enter learning spaces with: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Histories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Stress responses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Unmet needs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SAMHSA’s principles: safety, respect, collaboration, empowerment 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align directly with restorative practice.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/>
        </p:nvSpPr>
        <p:spPr>
          <a:xfrm>
            <a:off x="447000" y="1596000"/>
            <a:ext cx="8250000" cy="1951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effective environments: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“enable participants to take interpersonal risks without fear of humiliation or retaliation.”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/>
        </p:nvSpPr>
        <p:spPr>
          <a:xfrm>
            <a:off x="447000" y="1654650"/>
            <a:ext cx="8250000" cy="183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facilitators support this through:</a:t>
            </a:r>
            <a:endParaRPr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rgbClr val="FDFDF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“consistent facilitation patterns, transparent communication, and opportunities for learner choice and agency.”</a:t>
            </a:r>
            <a:endParaRPr b="1" sz="2400">
              <a:solidFill>
                <a:srgbClr val="FDFDF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