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4"/>
  </p:sldMasterIdLst>
  <p:notesMasterIdLst>
    <p:notesMasterId r:id="rId18"/>
  </p:notesMasterIdLst>
  <p:sldIdLst>
    <p:sldId id="257" r:id="rId5"/>
    <p:sldId id="281" r:id="rId6"/>
    <p:sldId id="256" r:id="rId7"/>
    <p:sldId id="282" r:id="rId8"/>
    <p:sldId id="273" r:id="rId9"/>
    <p:sldId id="291" r:id="rId10"/>
    <p:sldId id="283" r:id="rId11"/>
    <p:sldId id="293" r:id="rId12"/>
    <p:sldId id="292" r:id="rId13"/>
    <p:sldId id="272" r:id="rId14"/>
    <p:sldId id="294" r:id="rId15"/>
    <p:sldId id="264" r:id="rId16"/>
    <p:sldId id="28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lderback, Stephanie L." initials="BSL" lastIdx="1" clrIdx="0">
    <p:extLst>
      <p:ext uri="{19B8F6BF-5375-455C-9EA6-DF929625EA0E}">
        <p15:presenceInfo xmlns:p15="http://schemas.microsoft.com/office/powerpoint/2012/main" userId="S-1-5-21-1062279679-1878082345-1080718643-1488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A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6" d="100"/>
          <a:sy n="106" d="100"/>
        </p:scale>
        <p:origin x="96" y="6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65971E-7233-7E4D-BD0D-2D8EF7A5B7E9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9DA07F-895E-E541-9EC9-22AC212D8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15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9DA07F-895E-E541-9EC9-22AC212D87C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334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Most orgs </a:t>
            </a:r>
            <a:r>
              <a:rPr lang="en-US" err="1"/>
              <a:t>approash</a:t>
            </a:r>
            <a:r>
              <a:rPr lang="en-US"/>
              <a:t> hybrid work with a one size fits all mindset.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9DA07F-895E-E541-9EC9-22AC212D87C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560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Two big ideas guided us: HR practice is about what people really live, not what policy says. And the tech acceptance model — people use what feels simple. When you combine those, you get readiness.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9DA07F-895E-E541-9EC9-22AC212D87C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95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*one of the most widely accepted frameworks in psychology for describing personality*</a:t>
            </a:r>
          </a:p>
          <a:p>
            <a:r>
              <a:rPr lang="en-US"/>
              <a:t>Openness to experience – creativity, imagination, new ideas</a:t>
            </a:r>
          </a:p>
          <a:p>
            <a:r>
              <a:rPr lang="en-US"/>
              <a:t>Conscientiousness – organization, discipline, reliability</a:t>
            </a:r>
          </a:p>
          <a:p>
            <a:r>
              <a:rPr lang="en-US"/>
              <a:t>Extraversion – energy, outgoingness, sociability</a:t>
            </a:r>
          </a:p>
          <a:p>
            <a:r>
              <a:rPr lang="en-US"/>
              <a:t>Agreeableness – cooperation, trust, collaboration</a:t>
            </a:r>
          </a:p>
          <a:p>
            <a:r>
              <a:rPr lang="en-US"/>
              <a:t>Neuroticism - "emotional stability meter", high = overwhelmed easy, overthinks . Low = calm under pressure, emotionally steady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9DA07F-895E-E541-9EC9-22AC212D87C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59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was the wow slide — training adequacy alone explained 92% of job satisfaction. That’s massive. Basically, when training feels real, employees are far more confident and engaged.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9DA07F-895E-E541-9EC9-22AC212D87C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498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shows usability is everything — the easier AI feels, the more employees actually use it. Training helps, but design matters just as much.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9DA07F-895E-E541-9EC9-22AC212D87C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47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Most people felt moderately confident — they trust the tools but still worry about making mistakes or losing control. So confidence is good but cautious.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9DA07F-895E-E541-9EC9-22AC212D87C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456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9DA07F-895E-E541-9EC9-22AC212D87C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666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71601"/>
            <a:ext cx="104648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505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Wednesday, June 10,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/>
              <a:t>Optional Naming Area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914400" y="3398520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37AFC92B-9FD6-87B6-F708-5103B198F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5762962"/>
            <a:ext cx="1810302" cy="8255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480"/>
            <a:ext cx="2856907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11480" y="838201"/>
            <a:ext cx="787252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33600"/>
            <a:ext cx="2852928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Wednesday, June 10,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Wednesday, June 10,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09600"/>
            <a:ext cx="27432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0264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Wednesday, June 10,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Wednesday, June 10,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29969180-37E6-F39E-F3F6-685BF11A6F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098" y="5911824"/>
            <a:ext cx="1810302" cy="8255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362201"/>
            <a:ext cx="10363200" cy="2200275"/>
          </a:xfrm>
        </p:spPr>
        <p:txBody>
          <a:bodyPr anchor="b">
            <a:normAutofit/>
          </a:bodyPr>
          <a:lstStyle>
            <a:lvl1pPr algn="l">
              <a:defRPr sz="4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626865"/>
            <a:ext cx="103632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Wednesday, June 10,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975360" y="4599432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0625E5FF-88C4-3DEE-F8BF-5EE053C85C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984" y="859260"/>
            <a:ext cx="2578100" cy="1130300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oup of people standing in a hallway&#10;&#10;AI-generated content may be incorrect.">
            <a:extLst>
              <a:ext uri="{FF2B5EF4-FFF2-40B4-BE49-F238E27FC236}">
                <a16:creationId xmlns:a16="http://schemas.microsoft.com/office/drawing/2014/main" id="{F01DBC59-C3BC-BEAB-A55E-27585E68E9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302"/>
            <a:ext cx="12192000" cy="642369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5360" y="2358047"/>
            <a:ext cx="10363200" cy="2200275"/>
          </a:xfrm>
        </p:spPr>
        <p:txBody>
          <a:bodyPr anchor="b">
            <a:normAutofit/>
          </a:bodyPr>
          <a:lstStyle>
            <a:lvl1pPr algn="l">
              <a:defRPr sz="4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626865"/>
            <a:ext cx="103632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Wednesday, June 10,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975360" y="4599432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558EE979-0AB4-5902-445D-7759D1E41A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774" y="870411"/>
            <a:ext cx="2567510" cy="112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039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Wednesday, June 10,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B0F8C180-562A-2885-0866-846D1BC5E4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098" y="5829868"/>
            <a:ext cx="1810302" cy="8255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84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984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Wednesday, June 10,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3741949" y="4045691"/>
            <a:ext cx="4709160" cy="105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Wednesday, June 10,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Wednesday, June 10,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080"/>
            <a:ext cx="2852928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792080"/>
            <a:ext cx="7620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130553"/>
            <a:ext cx="2852928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Wednesday, June 10,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912152" y="3579942"/>
            <a:ext cx="5577840" cy="211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12192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365760"/>
          </a:xfrm>
          <a:prstGeom prst="rect">
            <a:avLst/>
          </a:prstGeom>
          <a:solidFill>
            <a:srgbClr val="ADAF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lt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18288"/>
            <a:ext cx="3860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FFFFFF"/>
                </a:solidFill>
                <a:latin typeface="Gotham Book"/>
                <a:cs typeface="Gotham Book"/>
              </a:defRPr>
            </a:lvl1pPr>
          </a:lstStyle>
          <a:p>
            <a:fld id="{A80CB818-7379-467D-8E76-EF9D9074A26C}" type="datetime2">
              <a:rPr lang="en-US" smtClean="0"/>
              <a:pPr/>
              <a:t>Wednesday, June 10,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18288"/>
            <a:ext cx="5486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rgbClr val="FFFFFF"/>
                </a:solidFill>
                <a:latin typeface="Gotham Book"/>
                <a:cs typeface="Gotham Book"/>
              </a:defRPr>
            </a:lvl1pPr>
          </a:lstStyle>
          <a:p>
            <a:pPr algn="r"/>
            <a:r>
              <a:rPr lang="en-US"/>
              <a:t>Optional Naming Area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00" y="18288"/>
            <a:ext cx="1422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>
                <a:solidFill>
                  <a:srgbClr val="FFFFFF"/>
                </a:solidFill>
                <a:latin typeface="Gotham Book"/>
                <a:cs typeface="Gotham Book"/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72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  <p:sldLayoutId id="214748397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b="0" i="0" kern="1200" spc="-100" baseline="0">
          <a:solidFill>
            <a:schemeClr val="tx2"/>
          </a:solidFill>
          <a:latin typeface="Gotham-MediumItalic"/>
          <a:ea typeface="+mj-ea"/>
          <a:cs typeface="Gotham-MediumItalic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b="0" i="0" kern="1200">
          <a:solidFill>
            <a:schemeClr val="tx1"/>
          </a:solidFill>
          <a:latin typeface="Gotham Book"/>
          <a:ea typeface="+mn-ea"/>
          <a:cs typeface="Gotham Book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b="0" i="0" kern="1200">
          <a:solidFill>
            <a:schemeClr val="tx1"/>
          </a:solidFill>
          <a:latin typeface="Gotham Book"/>
          <a:ea typeface="+mn-ea"/>
          <a:cs typeface="Gotham Book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b="0" i="0" kern="1200">
          <a:solidFill>
            <a:schemeClr val="tx1"/>
          </a:solidFill>
          <a:latin typeface="Gotham Book"/>
          <a:ea typeface="+mn-ea"/>
          <a:cs typeface="Gotham Book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b="0" i="0" kern="1200">
          <a:solidFill>
            <a:schemeClr val="tx1"/>
          </a:solidFill>
          <a:latin typeface="Gotham Book"/>
          <a:ea typeface="+mn-ea"/>
          <a:cs typeface="Gotham Book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b="0" i="0" kern="1200" baseline="0">
          <a:solidFill>
            <a:schemeClr val="tx1"/>
          </a:solidFill>
          <a:latin typeface="Gotham Book"/>
          <a:ea typeface="+mn-ea"/>
          <a:cs typeface="Gotham Book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0843" y="2328862"/>
            <a:ext cx="11261558" cy="2200275"/>
          </a:xfrm>
        </p:spPr>
        <p:txBody>
          <a:bodyPr>
            <a:noAutofit/>
          </a:bodyPr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Managing change fatigue in learning organizations and its influence on engagement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914400" y="4867497"/>
            <a:ext cx="10363200" cy="1500187"/>
          </a:xfrm>
        </p:spPr>
        <p:txBody>
          <a:bodyPr/>
          <a:lstStyle/>
          <a:p>
            <a:r>
              <a:rPr lang="en-US" dirty="0"/>
              <a:t>Dr. Stephanie Bilderback, Instructor of Management</a:t>
            </a:r>
          </a:p>
          <a:p>
            <a:r>
              <a:rPr lang="en-US" dirty="0"/>
              <a:t>Emily Gill, Undergraduate Business Student</a:t>
            </a:r>
          </a:p>
        </p:txBody>
      </p:sp>
    </p:spTree>
    <p:extLst>
      <p:ext uri="{BB962C8B-B14F-4D97-AF65-F5344CB8AC3E}">
        <p14:creationId xmlns:p14="http://schemas.microsoft.com/office/powerpoint/2010/main" val="45131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4046E-882D-15F6-E124-8B15F3235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</p:spPr>
        <p:txBody>
          <a:bodyPr anchor="ctr">
            <a:normAutofit/>
          </a:bodyPr>
          <a:lstStyle/>
          <a:p>
            <a:r>
              <a:rPr lang="en-US" sz="4400" b="1" dirty="0"/>
              <a:t>Why Higher Education Is Unique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DB0EB1-DD67-2520-E237-DC6DF5BCE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1413941"/>
            <a:ext cx="5874789" cy="292946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Faculty Experience</a:t>
            </a:r>
          </a:p>
          <a:p>
            <a:r>
              <a:rPr lang="en-US" dirty="0"/>
              <a:t>Course redesign</a:t>
            </a:r>
          </a:p>
          <a:p>
            <a:r>
              <a:rPr lang="en-US" dirty="0"/>
              <a:t>Accreditation changes</a:t>
            </a:r>
          </a:p>
          <a:p>
            <a:r>
              <a:rPr lang="en-US" dirty="0"/>
              <a:t>Technology implementation</a:t>
            </a:r>
          </a:p>
          <a:p>
            <a:r>
              <a:rPr lang="en-US" dirty="0"/>
              <a:t>AI integration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B4F9E9-0386-93D9-0945-DCA9E7835F9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7" r="9876"/>
          <a:stretch>
            <a:fillRect/>
          </a:stretch>
        </p:blipFill>
        <p:spPr>
          <a:xfrm>
            <a:off x="508177" y="1626498"/>
            <a:ext cx="5008970" cy="4531175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F18A05C-F36B-DC70-67CF-B3E88801C03C}"/>
              </a:ext>
            </a:extLst>
          </p:cNvPr>
          <p:cNvSpPr txBox="1">
            <a:spLocks/>
          </p:cNvSpPr>
          <p:nvPr/>
        </p:nvSpPr>
        <p:spPr>
          <a:xfrm>
            <a:off x="6095999" y="4121046"/>
            <a:ext cx="5874789" cy="2929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b="0" i="0" kern="1200">
                <a:solidFill>
                  <a:schemeClr val="tx1"/>
                </a:solidFill>
                <a:latin typeface="Gotham Book"/>
                <a:ea typeface="+mn-ea"/>
                <a:cs typeface="Gotham Book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Gotham Book"/>
                <a:ea typeface="+mn-ea"/>
                <a:cs typeface="Gotham Book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Gotham Book"/>
                <a:ea typeface="+mn-ea"/>
                <a:cs typeface="Gotham Book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Gotham Book"/>
                <a:ea typeface="+mn-ea"/>
                <a:cs typeface="Gotham Book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Gotham Book"/>
                <a:ea typeface="+mn-ea"/>
                <a:cs typeface="Gotham Book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en-US" b="1" dirty="0"/>
              <a:t>Student Experience</a:t>
            </a:r>
          </a:p>
          <a:p>
            <a:r>
              <a:rPr lang="en-US" dirty="0"/>
              <a:t>Evolving academic expectations</a:t>
            </a:r>
          </a:p>
          <a:p>
            <a:r>
              <a:rPr lang="en-US" dirty="0"/>
              <a:t>Digital learning tools</a:t>
            </a:r>
          </a:p>
          <a:p>
            <a:r>
              <a:rPr lang="en-US" dirty="0"/>
              <a:t>LMS changes</a:t>
            </a:r>
          </a:p>
        </p:txBody>
      </p:sp>
    </p:spTree>
    <p:extLst>
      <p:ext uri="{BB962C8B-B14F-4D97-AF65-F5344CB8AC3E}">
        <p14:creationId xmlns:p14="http://schemas.microsoft.com/office/powerpoint/2010/main" val="284311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D7C68-DB05-79A8-6B61-F30EFD094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43793"/>
            <a:ext cx="10972800" cy="990600"/>
          </a:xfrm>
        </p:spPr>
        <p:txBody>
          <a:bodyPr>
            <a:normAutofit/>
          </a:bodyPr>
          <a:lstStyle/>
          <a:p>
            <a:r>
              <a:rPr lang="en-US" sz="4400" b="1" dirty="0"/>
              <a:t>Gaps in the Literature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D0712C-0156-7FBF-701A-865B69D6EC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734393"/>
            <a:ext cx="11366612" cy="4718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Existing Research Focuses On</a:t>
            </a:r>
          </a:p>
          <a:p>
            <a:r>
              <a:rPr lang="en-US" dirty="0"/>
              <a:t>Healthcare organizations</a:t>
            </a:r>
          </a:p>
          <a:p>
            <a:r>
              <a:rPr lang="en-US" dirty="0"/>
              <a:t>Corporate employees</a:t>
            </a:r>
          </a:p>
          <a:p>
            <a:r>
              <a:rPr lang="en-US" dirty="0"/>
              <a:t>Individual change initiatives</a:t>
            </a:r>
          </a:p>
          <a:p>
            <a:pPr marL="0" indent="0">
              <a:buNone/>
            </a:pPr>
            <a:r>
              <a:rPr lang="en-US" b="1" dirty="0"/>
              <a:t>Missing Areas</a:t>
            </a:r>
          </a:p>
          <a:p>
            <a:r>
              <a:rPr lang="en-US" dirty="0"/>
              <a:t>Higher education environments</a:t>
            </a:r>
          </a:p>
          <a:p>
            <a:r>
              <a:rPr lang="en-US" dirty="0"/>
              <a:t>Student perspectives</a:t>
            </a:r>
          </a:p>
          <a:p>
            <a:r>
              <a:rPr lang="en-US" dirty="0"/>
              <a:t>Long-term cumulative change</a:t>
            </a:r>
          </a:p>
          <a:p>
            <a:r>
              <a:rPr lang="en-US" dirty="0"/>
              <a:t>AI-related adaptation demands</a:t>
            </a:r>
          </a:p>
          <a:p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D4A2FA-9B2B-1EA5-1A87-B68BC775AB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6217" b="14000"/>
          <a:stretch>
            <a:fillRect/>
          </a:stretch>
        </p:blipFill>
        <p:spPr>
          <a:xfrm>
            <a:off x="5855368" y="1069848"/>
            <a:ext cx="5245768" cy="471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57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</p:spPr>
        <p:txBody>
          <a:bodyPr anchor="ctr">
            <a:normAutofit/>
          </a:bodyPr>
          <a:lstStyle/>
          <a:p>
            <a:r>
              <a:rPr lang="en-US" sz="4400" b="1" dirty="0"/>
              <a:t>Conclusions &amp; Future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0664" y="1354952"/>
            <a:ext cx="11107658" cy="496964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Key Takeaways</a:t>
            </a:r>
          </a:p>
          <a:p>
            <a:r>
              <a:rPr lang="en-US" dirty="0"/>
              <a:t>Learning organizations depend on continuous adaptation.</a:t>
            </a:r>
          </a:p>
          <a:p>
            <a:r>
              <a:rPr lang="en-US" dirty="0"/>
              <a:t>Continuous adaptation can create change fatigue</a:t>
            </a:r>
          </a:p>
          <a:p>
            <a:r>
              <a:rPr lang="en-US" dirty="0"/>
              <a:t>Change fatigue reduces engagement.</a:t>
            </a:r>
          </a:p>
          <a:p>
            <a:r>
              <a:rPr lang="en-US" dirty="0"/>
              <a:t>AI may accelerate adaptation demands.</a:t>
            </a:r>
          </a:p>
          <a:p>
            <a:r>
              <a:rPr lang="en-US" dirty="0"/>
              <a:t>Sustainable change requires balancing innovation with human capacity.</a:t>
            </a:r>
          </a:p>
          <a:p>
            <a:pPr marL="0" indent="0">
              <a:buNone/>
            </a:pPr>
            <a:r>
              <a:rPr lang="en-US" b="1" dirty="0"/>
              <a:t>Future Research</a:t>
            </a:r>
          </a:p>
          <a:p>
            <a:r>
              <a:rPr lang="en-US" dirty="0"/>
              <a:t>Examine how change fatigue influences engagement among both faculty and students in higher education. </a:t>
            </a:r>
          </a:p>
        </p:txBody>
      </p:sp>
    </p:spTree>
    <p:extLst>
      <p:ext uri="{BB962C8B-B14F-4D97-AF65-F5344CB8AC3E}">
        <p14:creationId xmlns:p14="http://schemas.microsoft.com/office/powerpoint/2010/main" val="269757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BC554-6FF7-42FA-B5CD-C15FB3242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5241" y="564806"/>
            <a:ext cx="5694947" cy="990600"/>
          </a:xfrm>
        </p:spPr>
        <p:txBody>
          <a:bodyPr/>
          <a:lstStyle/>
          <a:p>
            <a:r>
              <a:rPr lang="en-US" b="1" dirty="0"/>
              <a:t>Questions and Comments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B888C6-6CB9-9EFF-C7CB-6DC36DC13C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063" t="38130" r="25838" b="9236"/>
          <a:stretch>
            <a:fillRect/>
          </a:stretch>
        </p:blipFill>
        <p:spPr>
          <a:xfrm>
            <a:off x="3574395" y="3519435"/>
            <a:ext cx="1810315" cy="17831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1FA428-1F7F-3FA8-7782-91D77F65029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801" t="42529" r="25750" b="7339"/>
          <a:stretch>
            <a:fillRect/>
          </a:stretch>
        </p:blipFill>
        <p:spPr>
          <a:xfrm>
            <a:off x="9401199" y="3338566"/>
            <a:ext cx="1972653" cy="19657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9A4025-7387-4C66-04A4-92D7840D34DC}"/>
              </a:ext>
            </a:extLst>
          </p:cNvPr>
          <p:cNvSpPr txBox="1"/>
          <p:nvPr/>
        </p:nvSpPr>
        <p:spPr>
          <a:xfrm>
            <a:off x="3503879" y="2692234"/>
            <a:ext cx="2378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otham Book"/>
              </a:rPr>
              <a:t>Emily Gill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14831C-FD3E-186E-8F39-227860255EF7}"/>
              </a:ext>
            </a:extLst>
          </p:cNvPr>
          <p:cNvSpPr txBox="1"/>
          <p:nvPr/>
        </p:nvSpPr>
        <p:spPr>
          <a:xfrm>
            <a:off x="8911524" y="2609184"/>
            <a:ext cx="27671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Gotham Book"/>
              </a:rPr>
              <a:t>Dr. Bilderback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A6DB318-0FA1-8216-375A-033EBD63EA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1258" t="145" r="41509" b="81841"/>
          <a:stretch>
            <a:fillRect/>
          </a:stretch>
        </p:blipFill>
        <p:spPr>
          <a:xfrm>
            <a:off x="5882715" y="2671405"/>
            <a:ext cx="3020480" cy="30404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4F0A9A9-3FF6-471F-0689-EDBE883CF0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025" r="41062" b="79503"/>
          <a:stretch>
            <a:fillRect/>
          </a:stretch>
        </p:blipFill>
        <p:spPr>
          <a:xfrm>
            <a:off x="108366" y="2608068"/>
            <a:ext cx="3172112" cy="31670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7C45BB-323A-F621-C449-2F6FB83AF1B4}"/>
              </a:ext>
            </a:extLst>
          </p:cNvPr>
          <p:cNvSpPr txBox="1"/>
          <p:nvPr/>
        </p:nvSpPr>
        <p:spPr>
          <a:xfrm>
            <a:off x="2032044" y="1353454"/>
            <a:ext cx="77013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Gotham Book"/>
              </a:rPr>
              <a:t>Please scan the QR codes to connect with us!</a:t>
            </a:r>
          </a:p>
        </p:txBody>
      </p:sp>
    </p:spTree>
    <p:extLst>
      <p:ext uri="{BB962C8B-B14F-4D97-AF65-F5344CB8AC3E}">
        <p14:creationId xmlns:p14="http://schemas.microsoft.com/office/powerpoint/2010/main" val="163606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33424-FFCD-327D-69EC-0AC959BCF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27919"/>
            <a:ext cx="5242560" cy="9906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b="0" i="0" kern="1200" spc="-100" baseline="0" dirty="0">
                <a:latin typeface="Gotham-MediumItalic"/>
                <a:ea typeface="+mj-ea"/>
                <a:cs typeface="Gotham-MediumItalic"/>
              </a:rPr>
              <a:t>What </a:t>
            </a:r>
            <a:r>
              <a:rPr lang="en-US" dirty="0"/>
              <a:t>Is This Study About?</a:t>
            </a:r>
            <a:endParaRPr lang="en-US" b="0" i="0" kern="1200" spc="-100" baseline="0" dirty="0">
              <a:latin typeface="Gotham-MediumItalic"/>
              <a:ea typeface="+mj-ea"/>
              <a:cs typeface="Gotham-MediumItalic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39E75-B286-2530-33D5-FF57FC709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197768"/>
            <a:ext cx="5242560" cy="395128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dirty="0"/>
              <a:t>Key Drivers of Change</a:t>
            </a:r>
          </a:p>
          <a:p>
            <a:pPr lvl="1"/>
            <a:r>
              <a:rPr lang="en-US" sz="2800" dirty="0"/>
              <a:t>Digital transformation</a:t>
            </a:r>
          </a:p>
          <a:p>
            <a:pPr lvl="1"/>
            <a:r>
              <a:rPr lang="en-US" sz="2800" dirty="0"/>
              <a:t>Online and hybrid learning</a:t>
            </a:r>
          </a:p>
          <a:p>
            <a:pPr lvl="1"/>
            <a:r>
              <a:rPr lang="en-US" sz="2800" dirty="0"/>
              <a:t>Learning management systems</a:t>
            </a:r>
          </a:p>
          <a:p>
            <a:pPr lvl="1"/>
            <a:r>
              <a:rPr lang="en-US" sz="2800" dirty="0"/>
              <a:t>Accreditation requirements</a:t>
            </a:r>
          </a:p>
          <a:p>
            <a:pPr lvl="1"/>
            <a:r>
              <a:rPr lang="en-US" sz="2800" dirty="0"/>
              <a:t>AI integration</a:t>
            </a:r>
          </a:p>
          <a:p>
            <a:pPr lvl="1"/>
            <a:r>
              <a:rPr lang="en-US" sz="2800" dirty="0"/>
              <a:t>Changing student expectations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33CDAB7-A6A1-680A-AEDD-938A2681CEFC}"/>
              </a:ext>
            </a:extLst>
          </p:cNvPr>
          <p:cNvSpPr txBox="1">
            <a:spLocks/>
          </p:cNvSpPr>
          <p:nvPr/>
        </p:nvSpPr>
        <p:spPr>
          <a:xfrm>
            <a:off x="6355882" y="5509294"/>
            <a:ext cx="5242560" cy="639762"/>
          </a:xfrm>
          <a:prstGeom prst="rect">
            <a:avLst/>
          </a:prstGeom>
          <a:noFill/>
          <a:ln w="44450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0" i="0" kern="1200" spc="-100" baseline="0">
                <a:solidFill>
                  <a:schemeClr val="tx2"/>
                </a:solidFill>
                <a:latin typeface="Gotham-MediumItalic"/>
                <a:ea typeface="+mj-ea"/>
                <a:cs typeface="Gotham-MediumItalic"/>
              </a:defRPr>
            </a:lvl1pPr>
          </a:lstStyle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2000" b="0" i="0" kern="1200" dirty="0">
                <a:latin typeface="+mn-lt"/>
                <a:ea typeface="+mn-ea"/>
                <a:cs typeface="+mn-cs"/>
              </a:rPr>
              <a:t>Can organizations change too much, too often?</a:t>
            </a:r>
          </a:p>
        </p:txBody>
      </p:sp>
      <p:pic>
        <p:nvPicPr>
          <p:cNvPr id="1026" name="Picture 2" descr="Download Remote, Work, Office. Royalty-Free Stock Illustration Image ...">
            <a:extLst>
              <a:ext uri="{FF2B5EF4-FFF2-40B4-BE49-F238E27FC236}">
                <a16:creationId xmlns:a16="http://schemas.microsoft.com/office/drawing/2014/main" id="{B90AB228-A5E5-9402-2467-3A3096C14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01518" y="1315452"/>
            <a:ext cx="3951288" cy="3951288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10662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</p:spPr>
        <p:txBody>
          <a:bodyPr anchor="ctr">
            <a:normAutofit/>
          </a:bodyPr>
          <a:lstStyle/>
          <a:p>
            <a:r>
              <a:rPr lang="en-US" b="1" dirty="0"/>
              <a:t>What Is a Learning Organization?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4E2303-591B-E5AC-0AF1-2F037CD779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418" r="11672" b="1"/>
          <a:stretch>
            <a:fillRect/>
          </a:stretch>
        </p:blipFill>
        <p:spPr>
          <a:xfrm>
            <a:off x="609600" y="1673352"/>
            <a:ext cx="5384800" cy="4718304"/>
          </a:xfrm>
          <a:prstGeom prst="rect">
            <a:avLst/>
          </a:prstGeom>
          <a:noFill/>
        </p:spPr>
      </p:pic>
      <p:sp>
        <p:nvSpPr>
          <p:cNvPr id="3" name="Subtitle 2"/>
          <p:cNvSpPr>
            <a:spLocks noGrp="1"/>
          </p:cNvSpPr>
          <p:nvPr>
            <p:ph sz="half" idx="2"/>
          </p:nvPr>
        </p:nvSpPr>
        <p:spPr>
          <a:xfrm>
            <a:off x="6197600" y="1673352"/>
            <a:ext cx="5384800" cy="4718304"/>
          </a:xfrm>
        </p:spPr>
        <p:txBody>
          <a:bodyPr>
            <a:normAutofit/>
          </a:bodyPr>
          <a:lstStyle/>
          <a:p>
            <a:pPr lvl="1"/>
            <a:r>
              <a:rPr lang="en-US" sz="2800" dirty="0"/>
              <a:t>Peter Senge (1990) assigned Learning Organization </a:t>
            </a:r>
            <a:r>
              <a:rPr lang="en-US" sz="2800" b="1" dirty="0"/>
              <a:t>Five</a:t>
            </a:r>
            <a:r>
              <a:rPr lang="en-US" sz="2800" dirty="0"/>
              <a:t> </a:t>
            </a:r>
            <a:r>
              <a:rPr lang="en-US" sz="2800" b="1" dirty="0"/>
              <a:t>Disciplines</a:t>
            </a:r>
            <a:r>
              <a:rPr lang="en-US" sz="2800" dirty="0"/>
              <a:t>:</a:t>
            </a:r>
          </a:p>
          <a:p>
            <a:pPr marL="1005840" lvl="2" indent="-457200">
              <a:buFont typeface="+mj-lt"/>
              <a:buAutoNum type="arabicPeriod"/>
            </a:pPr>
            <a:r>
              <a:rPr lang="en-US" sz="2800" dirty="0"/>
              <a:t>Systems Thinking</a:t>
            </a:r>
          </a:p>
          <a:p>
            <a:pPr marL="1005840" lvl="2" indent="-457200">
              <a:buFont typeface="+mj-lt"/>
              <a:buAutoNum type="arabicPeriod"/>
            </a:pPr>
            <a:r>
              <a:rPr lang="en-US" sz="2800" dirty="0"/>
              <a:t>Shared Vision</a:t>
            </a:r>
          </a:p>
          <a:p>
            <a:pPr marL="1005840" lvl="2" indent="-457200">
              <a:buFont typeface="+mj-lt"/>
              <a:buAutoNum type="arabicPeriod"/>
            </a:pPr>
            <a:r>
              <a:rPr lang="en-US" sz="2800" dirty="0"/>
              <a:t>Team Learning</a:t>
            </a:r>
          </a:p>
          <a:p>
            <a:pPr marL="1005840" lvl="2" indent="-457200">
              <a:buFont typeface="+mj-lt"/>
              <a:buAutoNum type="arabicPeriod"/>
            </a:pPr>
            <a:r>
              <a:rPr lang="en-US" sz="2800" dirty="0"/>
              <a:t>Personal Mastery</a:t>
            </a:r>
          </a:p>
          <a:p>
            <a:pPr marL="1005840" lvl="2" indent="-457200">
              <a:buFont typeface="+mj-lt"/>
              <a:buAutoNum type="arabicPeriod"/>
            </a:pPr>
            <a:r>
              <a:rPr lang="en-US" sz="2800" dirty="0"/>
              <a:t>Mental Models</a:t>
            </a:r>
          </a:p>
        </p:txBody>
      </p:sp>
    </p:spTree>
    <p:extLst>
      <p:ext uri="{BB962C8B-B14F-4D97-AF65-F5344CB8AC3E}">
        <p14:creationId xmlns:p14="http://schemas.microsoft.com/office/powerpoint/2010/main" val="253150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33424-FFCD-327D-69EC-0AC959BCF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</p:spPr>
        <p:txBody>
          <a:bodyPr anchor="ctr">
            <a:normAutofit/>
          </a:bodyPr>
          <a:lstStyle/>
          <a:p>
            <a:r>
              <a:rPr lang="en-US" b="1"/>
              <a:t>Organizational Learning and Adaptation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39E75-B286-2530-33D5-FF57FC7091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73352"/>
            <a:ext cx="5384800" cy="4718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Organizational Learning</a:t>
            </a:r>
          </a:p>
          <a:p>
            <a:r>
              <a:rPr lang="en-US" dirty="0"/>
              <a:t>Argyris and Schön (1978):</a:t>
            </a:r>
          </a:p>
          <a:p>
            <a:pPr lvl="1"/>
            <a:r>
              <a:rPr lang="en-US" sz="2800" dirty="0"/>
              <a:t>Single-loop learning</a:t>
            </a:r>
          </a:p>
          <a:p>
            <a:pPr lvl="1"/>
            <a:r>
              <a:rPr lang="en-US" sz="2800" dirty="0"/>
              <a:t>Double-loop learning</a:t>
            </a:r>
          </a:p>
          <a:p>
            <a:pPr marL="0" indent="0">
              <a:buNone/>
            </a:pPr>
            <a:r>
              <a:rPr lang="en-US" b="1" dirty="0"/>
              <a:t>Double-Loop Learning</a:t>
            </a:r>
          </a:p>
          <a:p>
            <a:r>
              <a:rPr lang="en-US" dirty="0"/>
              <a:t>Organizations:</a:t>
            </a:r>
          </a:p>
          <a:p>
            <a:pPr lvl="1"/>
            <a:r>
              <a:rPr lang="en-US" sz="2800" dirty="0"/>
              <a:t>Correct errors</a:t>
            </a:r>
          </a:p>
          <a:p>
            <a:pPr lvl="1"/>
            <a:r>
              <a:rPr lang="en-US" sz="2800" dirty="0"/>
              <a:t>Challenge assumptions</a:t>
            </a:r>
          </a:p>
          <a:p>
            <a:pPr lvl="1"/>
            <a:r>
              <a:rPr lang="en-US" sz="2800" dirty="0"/>
              <a:t>Reevaluate existing practices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2F3D34-5614-D753-17F8-AB5255B22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4811" y="1828799"/>
            <a:ext cx="6308831" cy="35644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462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33AE6-68CD-8526-C2EA-1469A6676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9521"/>
            <a:ext cx="10972800" cy="990600"/>
          </a:xfrm>
        </p:spPr>
        <p:txBody>
          <a:bodyPr anchor="ctr">
            <a:normAutofit/>
          </a:bodyPr>
          <a:lstStyle/>
          <a:p>
            <a:r>
              <a:rPr lang="en-US" b="1" dirty="0"/>
              <a:t>The Adaptation Paradox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83F8DF-C2DF-5E7A-4840-AC22EA38AB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796090"/>
            <a:ext cx="5588002" cy="54823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/>
              <a:t>Learning Organizations Need: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 Innovation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 Agility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 Continuous improvement</a:t>
            </a:r>
          </a:p>
          <a:p>
            <a:pPr marL="0" indent="0">
              <a:buNone/>
            </a:pPr>
            <a:r>
              <a:rPr lang="en-US" sz="2800" b="1" dirty="0"/>
              <a:t>Potential Problem:</a:t>
            </a:r>
          </a:p>
          <a:p>
            <a:r>
              <a:rPr lang="en-US" sz="2800" dirty="0"/>
              <a:t>Continuous adaptation may exceed human capacity.</a:t>
            </a:r>
          </a:p>
          <a:p>
            <a:pPr marL="0" indent="0">
              <a:buNone/>
            </a:pPr>
            <a:r>
              <a:rPr lang="en-US" sz="2800" b="1" dirty="0"/>
              <a:t>Adaptation Paradox</a:t>
            </a:r>
          </a:p>
          <a:p>
            <a:r>
              <a:rPr lang="en-US" sz="2800" dirty="0"/>
              <a:t>Creates tension between organizational adaptability and human sustainability.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23F203-5543-632D-C8F3-7676FB1F5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570121"/>
            <a:ext cx="5206131" cy="49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53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447AC-3EE6-7FD6-A32C-E15D3D69D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Technology as a Change Accelerator</a:t>
            </a:r>
            <a:endParaRPr lang="en-US" sz="4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87202D-0521-DF6A-DBDB-523B753FBE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1200" y="1524000"/>
            <a:ext cx="5384800" cy="48493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Sources of Technology-Driven Change</a:t>
            </a:r>
          </a:p>
          <a:p>
            <a:r>
              <a:rPr lang="en-US" dirty="0"/>
              <a:t>LMS transitions</a:t>
            </a:r>
          </a:p>
          <a:p>
            <a:r>
              <a:rPr lang="en-US" dirty="0"/>
              <a:t>Hybrid instruction</a:t>
            </a:r>
          </a:p>
          <a:p>
            <a:r>
              <a:rPr lang="en-US" dirty="0"/>
              <a:t>Analytics platforms</a:t>
            </a:r>
          </a:p>
          <a:p>
            <a:r>
              <a:rPr lang="en-US" dirty="0"/>
              <a:t>Collaboration tools</a:t>
            </a:r>
          </a:p>
          <a:p>
            <a:r>
              <a:rPr lang="en-US" dirty="0"/>
              <a:t>Artificial intelligence</a:t>
            </a:r>
          </a:p>
          <a:p>
            <a:pPr marL="0" indent="0">
              <a:buNone/>
            </a:pPr>
            <a:r>
              <a:rPr lang="en-US" b="1" dirty="0"/>
              <a:t>AI adoption should be viewed as an organizational learning challenge that requires sustained adaptation.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10C398-81D7-AF04-F994-96B101518D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23" r="5605"/>
          <a:stretch>
            <a:fillRect/>
          </a:stretch>
        </p:blipFill>
        <p:spPr>
          <a:xfrm>
            <a:off x="6405276" y="1721268"/>
            <a:ext cx="5177124" cy="341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69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33424-FFCD-327D-69EC-0AC959BCF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685800"/>
            <a:ext cx="9446795" cy="990600"/>
          </a:xfrm>
        </p:spPr>
        <p:txBody>
          <a:bodyPr anchor="ctr">
            <a:normAutofit/>
          </a:bodyPr>
          <a:lstStyle/>
          <a:p>
            <a:r>
              <a:rPr lang="en-US" sz="4400" b="1" dirty="0"/>
              <a:t>Human Limits and Change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39E75-B286-2530-33D5-FF57FC7091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7998" y="2105164"/>
            <a:ext cx="5588002" cy="37301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b="1" dirty="0"/>
              <a:t>Traditional Change Models</a:t>
            </a:r>
          </a:p>
          <a:p>
            <a:r>
              <a:rPr lang="en-US" sz="3600" dirty="0"/>
              <a:t>Kotter’s Eight-Step Process (1995)</a:t>
            </a:r>
          </a:p>
          <a:p>
            <a:r>
              <a:rPr lang="en-US" sz="3600" dirty="0"/>
              <a:t>Leadership support</a:t>
            </a:r>
          </a:p>
          <a:p>
            <a:r>
              <a:rPr lang="en-US" sz="3600" dirty="0"/>
              <a:t>Communication</a:t>
            </a:r>
          </a:p>
          <a:p>
            <a:r>
              <a:rPr lang="en-US" sz="3600" dirty="0"/>
              <a:t>Stakeholder buy-in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2438DEA-2702-A8D0-90F2-6B50E7548722}"/>
              </a:ext>
            </a:extLst>
          </p:cNvPr>
          <p:cNvSpPr txBox="1">
            <a:spLocks/>
          </p:cNvSpPr>
          <p:nvPr/>
        </p:nvSpPr>
        <p:spPr>
          <a:xfrm>
            <a:off x="6395451" y="2105164"/>
            <a:ext cx="5588002" cy="3730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b="0" i="0" kern="1200">
                <a:solidFill>
                  <a:schemeClr val="tx1"/>
                </a:solidFill>
                <a:latin typeface="Gotham Book"/>
                <a:ea typeface="+mn-ea"/>
                <a:cs typeface="Gotham Book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Gotham Book"/>
                <a:ea typeface="+mn-ea"/>
                <a:cs typeface="Gotham Book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Gotham Book"/>
                <a:ea typeface="+mn-ea"/>
                <a:cs typeface="Gotham Book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Gotham Book"/>
                <a:ea typeface="+mn-ea"/>
                <a:cs typeface="Gotham Book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Gotham Book"/>
                <a:ea typeface="+mn-ea"/>
                <a:cs typeface="Gotham Book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600" b="1" dirty="0"/>
              <a:t>Missing Consideration</a:t>
            </a:r>
          </a:p>
          <a:p>
            <a:r>
              <a:rPr lang="en-US" sz="3600" dirty="0"/>
              <a:t>Human capacity is finite.</a:t>
            </a:r>
          </a:p>
          <a:p>
            <a:pPr lvl="1"/>
            <a:r>
              <a:rPr lang="en-US" sz="3600" dirty="0"/>
              <a:t>Cognitive resources</a:t>
            </a:r>
          </a:p>
          <a:p>
            <a:pPr lvl="1"/>
            <a:r>
              <a:rPr lang="en-US" sz="3600" dirty="0"/>
              <a:t>Emotional resources</a:t>
            </a:r>
          </a:p>
          <a:p>
            <a:pPr lvl="1"/>
            <a:r>
              <a:rPr lang="en-US" sz="3600" dirty="0"/>
              <a:t>Behavioral resources</a:t>
            </a:r>
          </a:p>
        </p:txBody>
      </p:sp>
    </p:spTree>
    <p:extLst>
      <p:ext uri="{BB962C8B-B14F-4D97-AF65-F5344CB8AC3E}">
        <p14:creationId xmlns:p14="http://schemas.microsoft.com/office/powerpoint/2010/main" val="132654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97002-BF5F-ED40-242B-56F18A4E2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97" y="533400"/>
            <a:ext cx="5498183" cy="990600"/>
          </a:xfrm>
        </p:spPr>
        <p:txBody>
          <a:bodyPr>
            <a:normAutofit/>
          </a:bodyPr>
          <a:lstStyle/>
          <a:p>
            <a:r>
              <a:rPr lang="en-US" sz="4800" b="1" dirty="0"/>
              <a:t>What Is Engagement? 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370AB-C205-DB0D-EB7A-8CE768F1DC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25390" y="1986198"/>
            <a:ext cx="5192389" cy="4759507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>
                <a:solidFill>
                  <a:schemeClr val="tx2"/>
                </a:solidFill>
              </a:rPr>
              <a:t>Schaufeli et al. (2002)</a:t>
            </a:r>
          </a:p>
          <a:p>
            <a:r>
              <a:rPr lang="en-US" sz="3200" dirty="0"/>
              <a:t>Three components</a:t>
            </a:r>
          </a:p>
          <a:p>
            <a:pPr lvl="1"/>
            <a:r>
              <a:rPr lang="en-US" sz="3200" dirty="0"/>
              <a:t>Vigor</a:t>
            </a:r>
          </a:p>
          <a:p>
            <a:pPr lvl="1"/>
            <a:r>
              <a:rPr lang="en-US" sz="3200" dirty="0"/>
              <a:t>Dedication</a:t>
            </a:r>
          </a:p>
          <a:p>
            <a:pPr lvl="1"/>
            <a:r>
              <a:rPr lang="en-US" sz="3200" dirty="0"/>
              <a:t>Absorption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094A01B-594E-60A6-B6C8-14050FC7DC69}"/>
              </a:ext>
            </a:extLst>
          </p:cNvPr>
          <p:cNvSpPr txBox="1">
            <a:spLocks/>
          </p:cNvSpPr>
          <p:nvPr/>
        </p:nvSpPr>
        <p:spPr>
          <a:xfrm>
            <a:off x="762497" y="1986198"/>
            <a:ext cx="5192389" cy="4759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b="0" i="0" kern="1200">
                <a:solidFill>
                  <a:schemeClr val="tx1"/>
                </a:solidFill>
                <a:latin typeface="Gotham Book"/>
                <a:ea typeface="+mn-ea"/>
                <a:cs typeface="Gotham Book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Gotham Book"/>
                <a:ea typeface="+mn-ea"/>
                <a:cs typeface="Gotham Book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Gotham Book"/>
                <a:ea typeface="+mn-ea"/>
                <a:cs typeface="Gotham Book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Gotham Book"/>
                <a:ea typeface="+mn-ea"/>
                <a:cs typeface="Gotham Book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b="0" i="0" kern="1200" baseline="0">
                <a:solidFill>
                  <a:schemeClr val="tx1"/>
                </a:solidFill>
                <a:latin typeface="Gotham Book"/>
                <a:ea typeface="+mn-ea"/>
                <a:cs typeface="Gotham Book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4000" b="1" dirty="0">
                <a:solidFill>
                  <a:schemeClr val="tx2"/>
                </a:solidFill>
              </a:rPr>
              <a:t>Kahn (1990)</a:t>
            </a:r>
            <a:endParaRPr lang="en-US" sz="4000" b="1" dirty="0"/>
          </a:p>
          <a:p>
            <a:r>
              <a:rPr lang="en-US" sz="3200" dirty="0"/>
              <a:t>Investment of:</a:t>
            </a:r>
          </a:p>
          <a:p>
            <a:pPr lvl="1"/>
            <a:r>
              <a:rPr lang="en-US" sz="3200" dirty="0"/>
              <a:t>Physical energy</a:t>
            </a:r>
          </a:p>
          <a:p>
            <a:pPr lvl="1"/>
            <a:r>
              <a:rPr lang="en-US" sz="3200" dirty="0"/>
              <a:t>Emotional energy</a:t>
            </a:r>
          </a:p>
          <a:p>
            <a:pPr lvl="1"/>
            <a:r>
              <a:rPr lang="en-US" sz="3200" dirty="0"/>
              <a:t>Cognitive energy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E8B874E-7DC0-8167-7E47-ACD345C7C1F0}"/>
              </a:ext>
            </a:extLst>
          </p:cNvPr>
          <p:cNvCxnSpPr/>
          <p:nvPr/>
        </p:nvCxnSpPr>
        <p:spPr>
          <a:xfrm>
            <a:off x="5566611" y="1524000"/>
            <a:ext cx="0" cy="508935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8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EBE5A2-E97B-D313-ED1D-F332B4163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0" y="402844"/>
            <a:ext cx="9416034" cy="627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38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ustom 7">
      <a:dk1>
        <a:srgbClr val="292934"/>
      </a:dk1>
      <a:lt1>
        <a:srgbClr val="FFFFFF"/>
      </a:lt1>
      <a:dk2>
        <a:srgbClr val="C41E3A"/>
      </a:dk2>
      <a:lt2>
        <a:srgbClr val="F3F2DC"/>
      </a:lt2>
      <a:accent1>
        <a:srgbClr val="ADAFAA"/>
      </a:accent1>
      <a:accent2>
        <a:srgbClr val="FEE01E"/>
      </a:accent2>
      <a:accent3>
        <a:srgbClr val="64CBC8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952BAE089D5C42B64EFC9FC460C2E1" ma:contentTypeVersion="12" ma:contentTypeDescription="Create a new document." ma:contentTypeScope="" ma:versionID="9048d662b7aa48e73a33720d2d108b19">
  <xsd:schema xmlns:xsd="http://www.w3.org/2001/XMLSchema" xmlns:xs="http://www.w3.org/2001/XMLSchema" xmlns:p="http://schemas.microsoft.com/office/2006/metadata/properties" xmlns:ns3="160c9da3-2e30-4bd0-9f4c-b02e88c29530" targetNamespace="http://schemas.microsoft.com/office/2006/metadata/properties" ma:root="true" ma:fieldsID="2e5fae769bea1a5f825f1fac5e347424" ns3:_="">
    <xsd:import namespace="160c9da3-2e30-4bd0-9f4c-b02e88c29530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igrationWizId" minOccurs="0"/>
                <xsd:element ref="ns3:MigrationWizIdPermissions" minOccurs="0"/>
                <xsd:element ref="ns3:MigrationWizIdVersio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0c9da3-2e30-4bd0-9f4c-b02e88c29530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igrationWizId" ma:index="9" nillable="true" ma:displayName="MigrationWizId" ma:internalName="MigrationWizId">
      <xsd:simpleType>
        <xsd:restriction base="dms:Text"/>
      </xsd:simpleType>
    </xsd:element>
    <xsd:element name="MigrationWizIdPermissions" ma:index="10" nillable="true" ma:displayName="MigrationWizIdPermissions" ma:internalName="MigrationWizIdPermissions">
      <xsd:simpleType>
        <xsd:restriction base="dms:Text"/>
      </xsd:simpleType>
    </xsd:element>
    <xsd:element name="MigrationWizIdVersion" ma:index="11" nillable="true" ma:displayName="MigrationWizIdVersion" ma:internalName="MigrationWizIdVersion">
      <xsd:simpleType>
        <xsd:restriction base="dms:Text"/>
      </xsd:simpleType>
    </xsd:element>
    <xsd:element name="_activity" ma:index="12" nillable="true" ma:displayName="_activity" ma:hidden="true" ma:internalName="_activity" ma:readOnly="false">
      <xsd:simpleType>
        <xsd:restriction base="dms:Note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6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Version xmlns="160c9da3-2e30-4bd0-9f4c-b02e88c29530" xsi:nil="true"/>
    <MigrationWizIdPermissions xmlns="160c9da3-2e30-4bd0-9f4c-b02e88c29530" xsi:nil="true"/>
    <MigrationWizId xmlns="160c9da3-2e30-4bd0-9f4c-b02e88c29530" xsi:nil="true"/>
    <_activity xmlns="160c9da3-2e30-4bd0-9f4c-b02e88c29530" xsi:nil="true"/>
  </documentManagement>
</p:properties>
</file>

<file path=customXml/itemProps1.xml><?xml version="1.0" encoding="utf-8"?>
<ds:datastoreItem xmlns:ds="http://schemas.openxmlformats.org/officeDocument/2006/customXml" ds:itemID="{2DC33775-013D-4C22-A2A0-1E5828187C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0c9da3-2e30-4bd0-9f4c-b02e88c295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0252DEF-ED36-45F8-BFAD-70B77B6557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277CAC-F231-424D-A235-974804C76BBF}">
  <ds:schemaRefs>
    <ds:schemaRef ds:uri="http://purl.org/dc/dcmitype/"/>
    <ds:schemaRef ds:uri="http://purl.org/dc/elements/1.1/"/>
    <ds:schemaRef ds:uri="http://www.w3.org/XML/1998/namespace"/>
    <ds:schemaRef ds:uri="http://schemas.microsoft.com/office/infopath/2007/PartnerControls"/>
    <ds:schemaRef ds:uri="160c9da3-2e30-4bd0-9f4c-b02e88c29530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728</TotalTime>
  <Words>589</Words>
  <Application>Microsoft Office PowerPoint</Application>
  <PresentationFormat>Widescreen</PresentationFormat>
  <Paragraphs>120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Arial</vt:lpstr>
      <vt:lpstr>Gotham Book</vt:lpstr>
      <vt:lpstr>Gotham-MediumItalic</vt:lpstr>
      <vt:lpstr>Times New Roman</vt:lpstr>
      <vt:lpstr>Wingdings</vt:lpstr>
      <vt:lpstr>Clarity</vt:lpstr>
      <vt:lpstr>Managing change fatigue in learning organizations and its influence on engagement</vt:lpstr>
      <vt:lpstr>What Is This Study About?</vt:lpstr>
      <vt:lpstr>What Is a Learning Organization?</vt:lpstr>
      <vt:lpstr>Organizational Learning and Adaptation</vt:lpstr>
      <vt:lpstr>The Adaptation Paradox</vt:lpstr>
      <vt:lpstr>Technology as a Change Accelerator</vt:lpstr>
      <vt:lpstr>Human Limits and Change Management</vt:lpstr>
      <vt:lpstr>What Is Engagement? </vt:lpstr>
      <vt:lpstr>PowerPoint Presentation</vt:lpstr>
      <vt:lpstr>Why Higher Education Is Unique</vt:lpstr>
      <vt:lpstr>Gaps in the Literature</vt:lpstr>
      <vt:lpstr>Conclusions &amp; Future Research</vt:lpstr>
      <vt:lpstr>Questions and Comments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MarkKeele</dc:creator>
  <cp:lastModifiedBy>Gill, Emily K.</cp:lastModifiedBy>
  <cp:revision>4</cp:revision>
  <dcterms:created xsi:type="dcterms:W3CDTF">2018-04-13T18:38:35Z</dcterms:created>
  <dcterms:modified xsi:type="dcterms:W3CDTF">2026-06-10T14:35:41Z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0x010100CD952BAE089D5C42B64EFC9FC460C2E1</vt:lpwstr>
  </property>
</Properties>
</file>