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2" r:id="rId5"/>
    <p:sldMasterId id="214748367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9144000" cx="16256000"/>
  <p:notesSz cx="6858000" cy="9144000"/>
  <p:embeddedFontLst>
    <p:embeddedFont>
      <p:font typeface="Montserrat Black"/>
      <p:bold r:id="rId22"/>
      <p:boldItalic r:id="rId23"/>
    </p:embeddedFont>
    <p:embeddedFont>
      <p:font typeface="Montserrat"/>
      <p:regular r:id="rId24"/>
      <p:bold r:id="rId25"/>
      <p:italic r:id="rId26"/>
      <p:boldItalic r:id="rId27"/>
    </p:embeddedFont>
    <p:embeddedFont>
      <p:font typeface="Montserrat ExtraBold"/>
      <p:bold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hLWcOZFwA+YZsInxO26Z8izC57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MontserratBlack-bold.fntdata"/><Relationship Id="rId21" Type="http://schemas.openxmlformats.org/officeDocument/2006/relationships/slide" Target="slides/slide14.xml"/><Relationship Id="rId24" Type="http://schemas.openxmlformats.org/officeDocument/2006/relationships/font" Target="fonts/Montserrat-regular.fntdata"/><Relationship Id="rId23" Type="http://schemas.openxmlformats.org/officeDocument/2006/relationships/font" Target="fonts/MontserratBlack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MontserratExtraBold-bold.fntdata"/><Relationship Id="rId27" Type="http://schemas.openxmlformats.org/officeDocument/2006/relationships/font" Target="fonts/Montserrat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MontserratExtraBold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0" Type="http://customschemas.google.com/relationships/presentationmetadata" Target="meta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3e7d57e57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3e7d57e57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e3e7d57e57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g3e3e7d57e57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e3e7d57e57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g3e3e7d57e57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e3e7d57e57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g3e3e7d57e57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e3e7d57e57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g3e3e7d57e57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e3e7d57e57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3e3e7d57e57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87f4119b8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3a87f4119b8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a87f4119b8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a87f4119b8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a87f4119b8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3a87f4119b8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a87f4119b8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3a87f4119b8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a87f4119b8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g3a87f4119b8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a87f4119b8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3a87f4119b8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a87f4119b8_0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3a87f4119b8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e3e7d57e57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g3e3e7d57e57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1 1">
  <p:cSld name="TITLE_2">
    <p:bg>
      <p:bgPr>
        <a:solidFill>
          <a:srgbClr val="57068C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g3e1ed860d81_0_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6256002" cy="914399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g3e1ed860d81_0_91"/>
          <p:cNvSpPr txBox="1"/>
          <p:nvPr>
            <p:ph type="title"/>
          </p:nvPr>
        </p:nvSpPr>
        <p:spPr>
          <a:xfrm>
            <a:off x="563466" y="2211454"/>
            <a:ext cx="14694300" cy="339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135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descr="New York University logo" id="14" name="Google Shape;14;g3e1ed860d81_0_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867" y="760794"/>
            <a:ext cx="1865200" cy="63306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g3e1ed860d81_0_91"/>
          <p:cNvSpPr txBox="1"/>
          <p:nvPr>
            <p:ph idx="1" type="subTitle"/>
          </p:nvPr>
        </p:nvSpPr>
        <p:spPr>
          <a:xfrm>
            <a:off x="546844" y="5546222"/>
            <a:ext cx="8463900" cy="13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6" name="Google Shape;16;g3e1ed860d81_0_91"/>
          <p:cNvSpPr txBox="1"/>
          <p:nvPr>
            <p:ph idx="2" type="body"/>
          </p:nvPr>
        </p:nvSpPr>
        <p:spPr>
          <a:xfrm>
            <a:off x="546844" y="7368978"/>
            <a:ext cx="4330800" cy="11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125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 ExtraBold"/>
              <a:buChar char="•"/>
              <a:defRPr sz="2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-406400" lvl="1" marL="914400" algn="l">
              <a:lnSpc>
                <a:spcPct val="125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Char char="–"/>
              <a:defRPr>
                <a:solidFill>
                  <a:srgbClr val="FFFFFF"/>
                </a:solidFill>
              </a:defRPr>
            </a:lvl2pPr>
            <a:lvl3pPr indent="-381000" lvl="2" marL="1371600" algn="l">
              <a:lnSpc>
                <a:spcPct val="12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>
                <a:solidFill>
                  <a:srgbClr val="FFFFFF"/>
                </a:solidFill>
              </a:defRPr>
            </a:lvl3pPr>
            <a:lvl4pPr indent="-355600" lvl="3" marL="18288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–"/>
              <a:defRPr>
                <a:solidFill>
                  <a:srgbClr val="FFFFFF"/>
                </a:solidFill>
              </a:defRPr>
            </a:lvl4pPr>
            <a:lvl5pPr indent="-355600" lvl="4" marL="22860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»"/>
              <a:defRPr>
                <a:solidFill>
                  <a:srgbClr val="FFFFFF"/>
                </a:solidFill>
              </a:defRPr>
            </a:lvl5pPr>
            <a:lvl6pPr indent="-355600" lvl="5" marL="27432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>
                <a:solidFill>
                  <a:srgbClr val="FFFFFF"/>
                </a:solidFill>
              </a:defRPr>
            </a:lvl6pPr>
            <a:lvl7pPr indent="-355600" lvl="6" marL="32004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>
                <a:solidFill>
                  <a:srgbClr val="FFFFFF"/>
                </a:solidFill>
              </a:defRPr>
            </a:lvl7pPr>
            <a:lvl8pPr indent="-355600" lvl="7" marL="36576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>
                <a:solidFill>
                  <a:srgbClr val="FFFFFF"/>
                </a:solidFill>
              </a:defRPr>
            </a:lvl8pPr>
            <a:lvl9pPr indent="-355600" lvl="8" marL="411480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1ed860d81_0_208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e1ed860d81_0_208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89" name="Google Shape;89;g3e1ed860d81_0_208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87f4119b8_0_110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g3a87f4119b8_0_110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>
            <a:lvl1pPr indent="-38735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735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735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735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735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g3a87f4119b8_0_110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a87f4119b8_0_114"/>
          <p:cNvSpPr txBox="1"/>
          <p:nvPr>
            <p:ph idx="1" type="body"/>
          </p:nvPr>
        </p:nvSpPr>
        <p:spPr>
          <a:xfrm>
            <a:off x="1117600" y="2839696"/>
            <a:ext cx="14020800" cy="48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57200" lvl="1" marL="914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5720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urier New"/>
              <a:buChar char="o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"/>
              <a:buChar char="⮚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g3a87f4119b8_0_114"/>
          <p:cNvSpPr txBox="1"/>
          <p:nvPr>
            <p:ph type="title"/>
          </p:nvPr>
        </p:nvSpPr>
        <p:spPr>
          <a:xfrm>
            <a:off x="1118919" y="1388412"/>
            <a:ext cx="14020800" cy="11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7100" u="none" cap="none" strike="noStrike">
                <a:solidFill>
                  <a:srgbClr val="57068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g3a87f4119b8_0_114"/>
          <p:cNvSpPr txBox="1"/>
          <p:nvPr>
            <p:ph idx="11" type="ftr"/>
          </p:nvPr>
        </p:nvSpPr>
        <p:spPr>
          <a:xfrm>
            <a:off x="5384800" y="8475135"/>
            <a:ext cx="5486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g3a87f4119b8_0_114"/>
          <p:cNvSpPr txBox="1"/>
          <p:nvPr>
            <p:ph idx="12" type="sldNum"/>
          </p:nvPr>
        </p:nvSpPr>
        <p:spPr>
          <a:xfrm>
            <a:off x="12342191" y="8475135"/>
            <a:ext cx="3657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87f4119b8_0_119"/>
          <p:cNvSpPr/>
          <p:nvPr>
            <p:ph idx="2" type="pic"/>
          </p:nvPr>
        </p:nvSpPr>
        <p:spPr>
          <a:xfrm>
            <a:off x="-16256" y="0"/>
            <a:ext cx="16272600" cy="9144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g3a87f4119b8_0_119"/>
          <p:cNvSpPr txBox="1"/>
          <p:nvPr>
            <p:ph idx="1" type="body"/>
          </p:nvPr>
        </p:nvSpPr>
        <p:spPr>
          <a:xfrm>
            <a:off x="404901" y="2724345"/>
            <a:ext cx="6466800" cy="32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5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g3a87f4119b8_0_119"/>
          <p:cNvSpPr txBox="1"/>
          <p:nvPr>
            <p:ph idx="3" type="body"/>
          </p:nvPr>
        </p:nvSpPr>
        <p:spPr>
          <a:xfrm>
            <a:off x="403585" y="6611375"/>
            <a:ext cx="31701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Content" showMasterSp="0">
  <p:cSld name="Section Title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87f4119b8_0_123"/>
          <p:cNvSpPr/>
          <p:nvPr/>
        </p:nvSpPr>
        <p:spPr>
          <a:xfrm>
            <a:off x="1" y="0"/>
            <a:ext cx="16272600" cy="9169500"/>
          </a:xfrm>
          <a:prstGeom prst="rect">
            <a:avLst/>
          </a:prstGeom>
          <a:solidFill>
            <a:srgbClr val="57068C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a87f4119b8_0_123"/>
          <p:cNvSpPr txBox="1"/>
          <p:nvPr/>
        </p:nvSpPr>
        <p:spPr>
          <a:xfrm>
            <a:off x="14782801" y="519291"/>
            <a:ext cx="24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ps_long_white.png" id="112" name="Google Shape;112;g3a87f4119b8_0_1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70712" y="437445"/>
            <a:ext cx="3104444" cy="4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a87f4119b8_0_123"/>
          <p:cNvSpPr txBox="1"/>
          <p:nvPr>
            <p:ph idx="1" type="body"/>
          </p:nvPr>
        </p:nvSpPr>
        <p:spPr>
          <a:xfrm>
            <a:off x="0" y="0"/>
            <a:ext cx="7965900" cy="91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5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g3a87f4119b8_0_123"/>
          <p:cNvSpPr txBox="1"/>
          <p:nvPr>
            <p:ph idx="2" type="body"/>
          </p:nvPr>
        </p:nvSpPr>
        <p:spPr>
          <a:xfrm>
            <a:off x="8884032" y="2815745"/>
            <a:ext cx="6645300" cy="55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5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Image">
  <p:cSld name="Content and Image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87f4119b8_0_129"/>
          <p:cNvSpPr txBox="1"/>
          <p:nvPr>
            <p:ph idx="1" type="body"/>
          </p:nvPr>
        </p:nvSpPr>
        <p:spPr>
          <a:xfrm>
            <a:off x="892083" y="2815745"/>
            <a:ext cx="6775500" cy="55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g3a87f4119b8_0_129"/>
          <p:cNvSpPr txBox="1"/>
          <p:nvPr>
            <p:ph idx="2" type="body"/>
          </p:nvPr>
        </p:nvSpPr>
        <p:spPr>
          <a:xfrm>
            <a:off x="8306804" y="1266843"/>
            <a:ext cx="7965900" cy="78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5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g3a87f4119b8_0_129"/>
          <p:cNvSpPr txBox="1"/>
          <p:nvPr>
            <p:ph idx="3" type="body"/>
          </p:nvPr>
        </p:nvSpPr>
        <p:spPr>
          <a:xfrm>
            <a:off x="10980828" y="407092"/>
            <a:ext cx="48726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g3a87f4119b8_0_129"/>
          <p:cNvSpPr txBox="1"/>
          <p:nvPr>
            <p:ph idx="10" type="dt"/>
          </p:nvPr>
        </p:nvSpPr>
        <p:spPr>
          <a:xfrm>
            <a:off x="812800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0" name="Google Shape;120;g3a87f4119b8_0_129"/>
          <p:cNvSpPr txBox="1"/>
          <p:nvPr>
            <p:ph idx="12" type="sldNum"/>
          </p:nvPr>
        </p:nvSpPr>
        <p:spPr>
          <a:xfrm>
            <a:off x="11650133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87f4119b8_0_135"/>
          <p:cNvSpPr txBox="1"/>
          <p:nvPr>
            <p:ph idx="1" type="body"/>
          </p:nvPr>
        </p:nvSpPr>
        <p:spPr>
          <a:xfrm>
            <a:off x="892083" y="2815745"/>
            <a:ext cx="14783400" cy="55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g3a87f4119b8_0_135"/>
          <p:cNvSpPr txBox="1"/>
          <p:nvPr>
            <p:ph idx="2" type="body"/>
          </p:nvPr>
        </p:nvSpPr>
        <p:spPr>
          <a:xfrm>
            <a:off x="10980828" y="407092"/>
            <a:ext cx="48726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g3a87f4119b8_0_135"/>
          <p:cNvSpPr txBox="1"/>
          <p:nvPr>
            <p:ph idx="10" type="dt"/>
          </p:nvPr>
        </p:nvSpPr>
        <p:spPr>
          <a:xfrm>
            <a:off x="812800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5" name="Google Shape;125;g3a87f4119b8_0_135"/>
          <p:cNvSpPr txBox="1"/>
          <p:nvPr>
            <p:ph idx="12" type="sldNum"/>
          </p:nvPr>
        </p:nvSpPr>
        <p:spPr>
          <a:xfrm>
            <a:off x="11650133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Google Shape;127;g3a87f4119b8_0_140"/>
          <p:cNvCxnSpPr/>
          <p:nvPr/>
        </p:nvCxnSpPr>
        <p:spPr>
          <a:xfrm>
            <a:off x="10622845" y="2949224"/>
            <a:ext cx="30900" cy="4227600"/>
          </a:xfrm>
          <a:prstGeom prst="straightConnector1">
            <a:avLst/>
          </a:prstGeom>
          <a:noFill/>
          <a:ln cap="flat" cmpd="sng" w="169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" name="Google Shape;128;g3a87f4119b8_0_140"/>
          <p:cNvCxnSpPr/>
          <p:nvPr/>
        </p:nvCxnSpPr>
        <p:spPr>
          <a:xfrm>
            <a:off x="5568245" y="2949224"/>
            <a:ext cx="30900" cy="4227600"/>
          </a:xfrm>
          <a:prstGeom prst="straightConnector1">
            <a:avLst/>
          </a:prstGeom>
          <a:noFill/>
          <a:ln cap="flat" cmpd="sng" w="169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" name="Google Shape;129;g3a87f4119b8_0_140"/>
          <p:cNvSpPr txBox="1"/>
          <p:nvPr>
            <p:ph idx="1" type="body"/>
          </p:nvPr>
        </p:nvSpPr>
        <p:spPr>
          <a:xfrm>
            <a:off x="776307" y="1947556"/>
            <a:ext cx="4586100" cy="8916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g3a87f4119b8_0_140"/>
          <p:cNvSpPr txBox="1"/>
          <p:nvPr>
            <p:ph idx="2" type="body"/>
          </p:nvPr>
        </p:nvSpPr>
        <p:spPr>
          <a:xfrm>
            <a:off x="797417" y="2950335"/>
            <a:ext cx="4544100" cy="3770700"/>
          </a:xfrm>
          <a:prstGeom prst="rect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g3a87f4119b8_0_140"/>
          <p:cNvSpPr txBox="1"/>
          <p:nvPr>
            <p:ph idx="3" type="body"/>
          </p:nvPr>
        </p:nvSpPr>
        <p:spPr>
          <a:xfrm>
            <a:off x="5817092" y="1936392"/>
            <a:ext cx="4586100" cy="8916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g3a87f4119b8_0_140"/>
          <p:cNvSpPr txBox="1"/>
          <p:nvPr>
            <p:ph idx="4" type="body"/>
          </p:nvPr>
        </p:nvSpPr>
        <p:spPr>
          <a:xfrm>
            <a:off x="5856083" y="2952569"/>
            <a:ext cx="4544100" cy="3770700"/>
          </a:xfrm>
          <a:prstGeom prst="rect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g3a87f4119b8_0_140"/>
          <p:cNvSpPr txBox="1"/>
          <p:nvPr>
            <p:ph idx="5" type="body"/>
          </p:nvPr>
        </p:nvSpPr>
        <p:spPr>
          <a:xfrm>
            <a:off x="10842761" y="1947556"/>
            <a:ext cx="4586100" cy="8916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g3a87f4119b8_0_140"/>
          <p:cNvSpPr txBox="1"/>
          <p:nvPr>
            <p:ph idx="6" type="body"/>
          </p:nvPr>
        </p:nvSpPr>
        <p:spPr>
          <a:xfrm>
            <a:off x="10881767" y="2950335"/>
            <a:ext cx="4544100" cy="3770700"/>
          </a:xfrm>
          <a:prstGeom prst="rect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g3a87f4119b8_0_140"/>
          <p:cNvSpPr txBox="1"/>
          <p:nvPr>
            <p:ph type="title"/>
          </p:nvPr>
        </p:nvSpPr>
        <p:spPr>
          <a:xfrm>
            <a:off x="1118919" y="214368"/>
            <a:ext cx="14020800" cy="11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g3a87f4119b8_0_140"/>
          <p:cNvSpPr txBox="1"/>
          <p:nvPr>
            <p:ph idx="10" type="dt"/>
          </p:nvPr>
        </p:nvSpPr>
        <p:spPr>
          <a:xfrm>
            <a:off x="1117600" y="8475135"/>
            <a:ext cx="3657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37" name="Google Shape;137;g3a87f4119b8_0_140"/>
          <p:cNvSpPr txBox="1"/>
          <p:nvPr>
            <p:ph idx="11" type="ftr"/>
          </p:nvPr>
        </p:nvSpPr>
        <p:spPr>
          <a:xfrm>
            <a:off x="5384800" y="8475135"/>
            <a:ext cx="5486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g3a87f4119b8_0_140"/>
          <p:cNvSpPr txBox="1"/>
          <p:nvPr>
            <p:ph idx="12" type="sldNum"/>
          </p:nvPr>
        </p:nvSpPr>
        <p:spPr>
          <a:xfrm>
            <a:off x="6299200" y="8559801"/>
            <a:ext cx="3657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" name="Google Shape;140;g3a87f4119b8_0_153"/>
          <p:cNvCxnSpPr/>
          <p:nvPr/>
        </p:nvCxnSpPr>
        <p:spPr>
          <a:xfrm>
            <a:off x="10656712" y="2935112"/>
            <a:ext cx="22500" cy="4227600"/>
          </a:xfrm>
          <a:prstGeom prst="straightConnector1">
            <a:avLst/>
          </a:prstGeom>
          <a:noFill/>
          <a:ln cap="flat" cmpd="sng" w="169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1" name="Google Shape;141;g3a87f4119b8_0_153"/>
          <p:cNvSpPr txBox="1"/>
          <p:nvPr>
            <p:ph idx="1" type="body"/>
          </p:nvPr>
        </p:nvSpPr>
        <p:spPr>
          <a:xfrm>
            <a:off x="11015479" y="2868329"/>
            <a:ext cx="4544100" cy="37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4064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g3a87f4119b8_0_153"/>
          <p:cNvSpPr txBox="1"/>
          <p:nvPr>
            <p:ph idx="2" type="body"/>
          </p:nvPr>
        </p:nvSpPr>
        <p:spPr>
          <a:xfrm>
            <a:off x="5845527" y="1931721"/>
            <a:ext cx="4562700" cy="8874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g3a87f4119b8_0_153"/>
          <p:cNvSpPr txBox="1"/>
          <p:nvPr>
            <p:ph idx="3" type="body"/>
          </p:nvPr>
        </p:nvSpPr>
        <p:spPr>
          <a:xfrm>
            <a:off x="5866633" y="2800528"/>
            <a:ext cx="45204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g3a87f4119b8_0_153"/>
          <p:cNvSpPr txBox="1"/>
          <p:nvPr>
            <p:ph idx="4" type="body"/>
          </p:nvPr>
        </p:nvSpPr>
        <p:spPr>
          <a:xfrm>
            <a:off x="5857399" y="5472172"/>
            <a:ext cx="4562700" cy="8874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g3a87f4119b8_0_153"/>
          <p:cNvSpPr txBox="1"/>
          <p:nvPr>
            <p:ph idx="5" type="body"/>
          </p:nvPr>
        </p:nvSpPr>
        <p:spPr>
          <a:xfrm>
            <a:off x="5878505" y="6340977"/>
            <a:ext cx="45204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g3a87f4119b8_0_153"/>
          <p:cNvSpPr txBox="1"/>
          <p:nvPr>
            <p:ph idx="6" type="body"/>
          </p:nvPr>
        </p:nvSpPr>
        <p:spPr>
          <a:xfrm>
            <a:off x="677096" y="1941007"/>
            <a:ext cx="4562700" cy="8874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g3a87f4119b8_0_153"/>
          <p:cNvSpPr txBox="1"/>
          <p:nvPr>
            <p:ph idx="7" type="body"/>
          </p:nvPr>
        </p:nvSpPr>
        <p:spPr>
          <a:xfrm>
            <a:off x="698209" y="2809812"/>
            <a:ext cx="45078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g3a87f4119b8_0_153"/>
          <p:cNvSpPr txBox="1"/>
          <p:nvPr>
            <p:ph idx="8" type="body"/>
          </p:nvPr>
        </p:nvSpPr>
        <p:spPr>
          <a:xfrm>
            <a:off x="659233" y="5478817"/>
            <a:ext cx="4562700" cy="8874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g3a87f4119b8_0_153"/>
          <p:cNvSpPr txBox="1"/>
          <p:nvPr>
            <p:ph idx="9" type="body"/>
          </p:nvPr>
        </p:nvSpPr>
        <p:spPr>
          <a:xfrm>
            <a:off x="680340" y="6347623"/>
            <a:ext cx="45204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"/>
              <a:buChar char="⮚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g3a87f4119b8_0_153"/>
          <p:cNvSpPr txBox="1"/>
          <p:nvPr>
            <p:ph idx="13" type="body"/>
          </p:nvPr>
        </p:nvSpPr>
        <p:spPr>
          <a:xfrm>
            <a:off x="10993260" y="1981199"/>
            <a:ext cx="4562700" cy="887400"/>
          </a:xfrm>
          <a:prstGeom prst="rect">
            <a:avLst/>
          </a:prstGeom>
          <a:solidFill>
            <a:srgbClr val="7030A0"/>
          </a:solidFill>
          <a:ln cap="flat" cmpd="sng" w="677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1111" rotWithShape="0" dir="5400000" dist="35556">
              <a:srgbClr val="000000">
                <a:alpha val="36470"/>
              </a:srgbClr>
            </a:outerShdw>
          </a:effectLst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g3a87f4119b8_0_153"/>
          <p:cNvSpPr txBox="1"/>
          <p:nvPr>
            <p:ph type="title"/>
          </p:nvPr>
        </p:nvSpPr>
        <p:spPr>
          <a:xfrm>
            <a:off x="1118919" y="214368"/>
            <a:ext cx="14020800" cy="11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g3a87f4119b8_0_153"/>
          <p:cNvSpPr txBox="1"/>
          <p:nvPr>
            <p:ph idx="10" type="dt"/>
          </p:nvPr>
        </p:nvSpPr>
        <p:spPr>
          <a:xfrm>
            <a:off x="1117600" y="8475135"/>
            <a:ext cx="3657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53" name="Google Shape;153;g3a87f4119b8_0_153"/>
          <p:cNvSpPr txBox="1"/>
          <p:nvPr>
            <p:ph idx="11" type="ftr"/>
          </p:nvPr>
        </p:nvSpPr>
        <p:spPr>
          <a:xfrm>
            <a:off x="5384800" y="8475135"/>
            <a:ext cx="5486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g3a87f4119b8_0_153"/>
          <p:cNvSpPr txBox="1"/>
          <p:nvPr>
            <p:ph idx="12" type="sldNum"/>
          </p:nvPr>
        </p:nvSpPr>
        <p:spPr>
          <a:xfrm>
            <a:off x="6299200" y="8559801"/>
            <a:ext cx="3657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87f4119b8_0_169"/>
          <p:cNvSpPr txBox="1"/>
          <p:nvPr/>
        </p:nvSpPr>
        <p:spPr>
          <a:xfrm>
            <a:off x="1261231" y="5039903"/>
            <a:ext cx="6502500" cy="561000"/>
          </a:xfrm>
          <a:prstGeom prst="rect">
            <a:avLst/>
          </a:prstGeom>
          <a:solidFill>
            <a:srgbClr val="7030A0"/>
          </a:solidFill>
          <a:ln cap="flat" cmpd="sng" w="33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 Locations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a87f4119b8_0_169"/>
          <p:cNvSpPr txBox="1"/>
          <p:nvPr/>
        </p:nvSpPr>
        <p:spPr>
          <a:xfrm>
            <a:off x="1231127" y="2082215"/>
            <a:ext cx="6502500" cy="561000"/>
          </a:xfrm>
          <a:prstGeom prst="rect">
            <a:avLst/>
          </a:prstGeom>
          <a:solidFill>
            <a:srgbClr val="7030A0"/>
          </a:solidFill>
          <a:ln cap="flat" cmpd="sng" w="33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 Locations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a87f4119b8_0_169"/>
          <p:cNvSpPr txBox="1"/>
          <p:nvPr>
            <p:ph type="title"/>
          </p:nvPr>
        </p:nvSpPr>
        <p:spPr>
          <a:xfrm>
            <a:off x="1117600" y="486833"/>
            <a:ext cx="14020800" cy="17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7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g3a87f4119b8_0_169"/>
          <p:cNvSpPr txBox="1"/>
          <p:nvPr>
            <p:ph idx="1" type="body"/>
          </p:nvPr>
        </p:nvSpPr>
        <p:spPr>
          <a:xfrm>
            <a:off x="8594273" y="2072721"/>
            <a:ext cx="6502500" cy="5589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g3a87f4119b8_0_169"/>
          <p:cNvSpPr txBox="1"/>
          <p:nvPr>
            <p:ph idx="2" type="body"/>
          </p:nvPr>
        </p:nvSpPr>
        <p:spPr>
          <a:xfrm>
            <a:off x="8594273" y="5030412"/>
            <a:ext cx="6502500" cy="5589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ourier New"/>
              <a:buChar char="o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"/>
              <a:buChar char="⮚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1">
  <p:cSld name="TITLE_1">
    <p:bg>
      <p:bgPr>
        <a:solidFill>
          <a:srgbClr val="57068C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3a87f4119b8_0_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6256002" cy="914399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a87f4119b8_0_175"/>
          <p:cNvSpPr txBox="1"/>
          <p:nvPr>
            <p:ph type="title"/>
          </p:nvPr>
        </p:nvSpPr>
        <p:spPr>
          <a:xfrm>
            <a:off x="563466" y="2211454"/>
            <a:ext cx="14694300" cy="3395100"/>
          </a:xfrm>
          <a:prstGeom prst="rect">
            <a:avLst/>
          </a:prstGeom>
          <a:noFill/>
          <a:ln>
            <a:noFill/>
          </a:ln>
          <a:effectLst>
            <a:outerShdw rotWithShape="0" algn="bl" dir="8400000" dist="101600">
              <a:srgbClr val="000000"/>
            </a:outerShdw>
          </a:effectLst>
        </p:spPr>
        <p:txBody>
          <a:bodyPr anchorCtr="0" anchor="b" bIns="162525" lIns="162525" spcFirstLastPara="1" rIns="162525" wrap="square" tIns="162525">
            <a:no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00"/>
              <a:buFont typeface="Arial"/>
              <a:buNone/>
              <a:defRPr b="0" i="0" sz="11700" u="none" cap="none" strike="noStrik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descr="New York University logo" id="164" name="Google Shape;164;g3a87f4119b8_0_1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867" y="760794"/>
            <a:ext cx="1865200" cy="63306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3a87f4119b8_0_175"/>
          <p:cNvSpPr txBox="1"/>
          <p:nvPr>
            <p:ph idx="1" type="subTitle"/>
          </p:nvPr>
        </p:nvSpPr>
        <p:spPr>
          <a:xfrm>
            <a:off x="546844" y="5546222"/>
            <a:ext cx="8463900" cy="13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g3a87f4119b8_0_175"/>
          <p:cNvSpPr txBox="1"/>
          <p:nvPr>
            <p:ph idx="2" type="body"/>
          </p:nvPr>
        </p:nvSpPr>
        <p:spPr>
          <a:xfrm>
            <a:off x="546844" y="7368978"/>
            <a:ext cx="4330800" cy="11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355600" lvl="0" marL="4572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 ExtraBold"/>
              <a:buChar char="●"/>
              <a:defRPr b="0" i="0" sz="20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-387350" lvl="1" marL="9144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7350" lvl="5" marL="27432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7350" lvl="6" marL="32004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7350" lvl="7" marL="36576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7350" lvl="8" marL="41148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87f4119b8_0_181"/>
          <p:cNvSpPr txBox="1"/>
          <p:nvPr>
            <p:ph type="title"/>
          </p:nvPr>
        </p:nvSpPr>
        <p:spPr>
          <a:xfrm>
            <a:off x="630000" y="469348"/>
            <a:ext cx="149958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1 1">
  <p:cSld name="TITLE_2">
    <p:bg>
      <p:bgPr>
        <a:solidFill>
          <a:srgbClr val="57068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3a87f4119b8_0_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6256002" cy="914399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a87f4119b8_0_183"/>
          <p:cNvSpPr txBox="1"/>
          <p:nvPr>
            <p:ph type="title"/>
          </p:nvPr>
        </p:nvSpPr>
        <p:spPr>
          <a:xfrm>
            <a:off x="563466" y="2211454"/>
            <a:ext cx="14694300" cy="33951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525" lIns="162525" spcFirstLastPara="1" rIns="162525" wrap="square" tIns="162525">
            <a:no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0"/>
              <a:buFont typeface="Arial"/>
              <a:buNone/>
              <a:defRPr b="0" i="0" sz="13500" u="none" cap="none" strike="noStrik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descr="New York University logo" id="172" name="Google Shape;172;g3a87f4119b8_0_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867" y="760794"/>
            <a:ext cx="1865200" cy="63306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a87f4119b8_0_183"/>
          <p:cNvSpPr txBox="1"/>
          <p:nvPr>
            <p:ph idx="1" type="subTitle"/>
          </p:nvPr>
        </p:nvSpPr>
        <p:spPr>
          <a:xfrm>
            <a:off x="546844" y="5546222"/>
            <a:ext cx="8463900" cy="13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g3a87f4119b8_0_183"/>
          <p:cNvSpPr txBox="1"/>
          <p:nvPr>
            <p:ph idx="2" type="body"/>
          </p:nvPr>
        </p:nvSpPr>
        <p:spPr>
          <a:xfrm>
            <a:off x="546844" y="7368978"/>
            <a:ext cx="4330800" cy="11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355600" lvl="0" marL="4572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 ExtraBold"/>
              <a:buChar char="●"/>
              <a:defRPr b="0" i="0" sz="20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-387350" lvl="1" marL="9144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7350" lvl="5" marL="27432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7350" lvl="6" marL="32004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7350" lvl="7" marL="36576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7350" lvl="8" marL="41148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3e7d57e57_0_262"/>
          <p:cNvSpPr txBox="1"/>
          <p:nvPr>
            <p:ph type="ctrTitle"/>
          </p:nvPr>
        </p:nvSpPr>
        <p:spPr>
          <a:xfrm>
            <a:off x="554148" y="1323689"/>
            <a:ext cx="15147600" cy="3649200"/>
          </a:xfrm>
          <a:prstGeom prst="rect">
            <a:avLst/>
          </a:prstGeom>
        </p:spPr>
        <p:txBody>
          <a:bodyPr anchorCtr="0" anchor="b" bIns="162525" lIns="162525" spcFirstLastPara="1" rIns="162525" wrap="square" tIns="162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2pPr>
            <a:lvl3pPr lvl="2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3pPr>
            <a:lvl4pPr lvl="3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4pPr>
            <a:lvl5pPr lvl="4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5pPr>
            <a:lvl6pPr lvl="5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6pPr>
            <a:lvl7pPr lvl="6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7pPr>
            <a:lvl8pPr lvl="7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8pPr>
            <a:lvl9pPr lvl="8" algn="ctr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9pPr>
          </a:lstStyle>
          <a:p/>
        </p:txBody>
      </p:sp>
      <p:sp>
        <p:nvSpPr>
          <p:cNvPr id="181" name="Google Shape;181;g3e3e7d57e57_0_262"/>
          <p:cNvSpPr txBox="1"/>
          <p:nvPr>
            <p:ph idx="1" type="subTitle"/>
          </p:nvPr>
        </p:nvSpPr>
        <p:spPr>
          <a:xfrm>
            <a:off x="554133" y="5038444"/>
            <a:ext cx="15147600" cy="14091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182" name="Google Shape;182;g3e3e7d57e57_0_262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3e7d57e57_0_266"/>
          <p:cNvSpPr txBox="1"/>
          <p:nvPr>
            <p:ph type="title"/>
          </p:nvPr>
        </p:nvSpPr>
        <p:spPr>
          <a:xfrm>
            <a:off x="554133" y="3823733"/>
            <a:ext cx="15147600" cy="14964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85" name="Google Shape;185;g3e3e7d57e57_0_266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3e7d57e57_0_269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188" name="Google Shape;188;g3e3e7d57e57_0_269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189" name="Google Shape;189;g3e3e7d57e57_0_269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3e7d57e57_0_273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192" name="Google Shape;192;g3e3e7d57e57_0_273"/>
          <p:cNvSpPr txBox="1"/>
          <p:nvPr>
            <p:ph idx="1" type="body"/>
          </p:nvPr>
        </p:nvSpPr>
        <p:spPr>
          <a:xfrm>
            <a:off x="554133" y="2048844"/>
            <a:ext cx="7110900" cy="60735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193" name="Google Shape;193;g3e3e7d57e57_0_273"/>
          <p:cNvSpPr txBox="1"/>
          <p:nvPr>
            <p:ph idx="2" type="body"/>
          </p:nvPr>
        </p:nvSpPr>
        <p:spPr>
          <a:xfrm>
            <a:off x="8590933" y="2048844"/>
            <a:ext cx="7110900" cy="60735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194" name="Google Shape;194;g3e3e7d57e57_0_273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e3e7d57e57_0_278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197" name="Google Shape;197;g3e3e7d57e57_0_278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e3e7d57e57_0_281"/>
          <p:cNvSpPr txBox="1"/>
          <p:nvPr>
            <p:ph type="title"/>
          </p:nvPr>
        </p:nvSpPr>
        <p:spPr>
          <a:xfrm>
            <a:off x="554133" y="987733"/>
            <a:ext cx="4992000" cy="1343400"/>
          </a:xfrm>
          <a:prstGeom prst="rect">
            <a:avLst/>
          </a:prstGeom>
        </p:spPr>
        <p:txBody>
          <a:bodyPr anchorCtr="0" anchor="b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/>
        </p:txBody>
      </p:sp>
      <p:sp>
        <p:nvSpPr>
          <p:cNvPr id="200" name="Google Shape;200;g3e3e7d57e57_0_281"/>
          <p:cNvSpPr txBox="1"/>
          <p:nvPr>
            <p:ph idx="1" type="body"/>
          </p:nvPr>
        </p:nvSpPr>
        <p:spPr>
          <a:xfrm>
            <a:off x="554133" y="2470400"/>
            <a:ext cx="4992000" cy="56523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361950" lvl="0" marL="4572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01" name="Google Shape;201;g3e3e7d57e57_0_281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e3e7d57e57_0_285"/>
          <p:cNvSpPr txBox="1"/>
          <p:nvPr>
            <p:ph type="title"/>
          </p:nvPr>
        </p:nvSpPr>
        <p:spPr>
          <a:xfrm>
            <a:off x="871556" y="800267"/>
            <a:ext cx="11320500" cy="7272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/>
        </p:txBody>
      </p:sp>
      <p:sp>
        <p:nvSpPr>
          <p:cNvPr id="204" name="Google Shape;204;g3e3e7d57e57_0_285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3e7d57e57_0_288"/>
          <p:cNvSpPr/>
          <p:nvPr/>
        </p:nvSpPr>
        <p:spPr>
          <a:xfrm>
            <a:off x="8128000" y="-222"/>
            <a:ext cx="81279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e3e7d57e57_0_288"/>
          <p:cNvSpPr txBox="1"/>
          <p:nvPr>
            <p:ph type="title"/>
          </p:nvPr>
        </p:nvSpPr>
        <p:spPr>
          <a:xfrm>
            <a:off x="472000" y="2192311"/>
            <a:ext cx="7191600" cy="2635200"/>
          </a:xfrm>
          <a:prstGeom prst="rect">
            <a:avLst/>
          </a:prstGeom>
        </p:spPr>
        <p:txBody>
          <a:bodyPr anchorCtr="0" anchor="b" bIns="162525" lIns="162525" spcFirstLastPara="1" rIns="162525" wrap="square" tIns="162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2pPr>
            <a:lvl3pPr lvl="2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3pPr>
            <a:lvl4pPr lvl="3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4pPr>
            <a:lvl5pPr lvl="4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5pPr>
            <a:lvl6pPr lvl="5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6pPr>
            <a:lvl7pPr lvl="6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7pPr>
            <a:lvl8pPr lvl="7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8pPr>
            <a:lvl9pPr lvl="8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9pPr>
          </a:lstStyle>
          <a:p/>
        </p:txBody>
      </p:sp>
      <p:sp>
        <p:nvSpPr>
          <p:cNvPr id="208" name="Google Shape;208;g3e3e7d57e57_0_288"/>
          <p:cNvSpPr txBox="1"/>
          <p:nvPr>
            <p:ph idx="1" type="subTitle"/>
          </p:nvPr>
        </p:nvSpPr>
        <p:spPr>
          <a:xfrm>
            <a:off x="472000" y="4983244"/>
            <a:ext cx="7191600" cy="21957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209" name="Google Shape;209;g3e3e7d57e57_0_288"/>
          <p:cNvSpPr txBox="1"/>
          <p:nvPr>
            <p:ph idx="2" type="body"/>
          </p:nvPr>
        </p:nvSpPr>
        <p:spPr>
          <a:xfrm>
            <a:off x="8781333" y="1287244"/>
            <a:ext cx="6821400" cy="65691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210" name="Google Shape;210;g3e3e7d57e57_0_288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e3e7d57e57_0_294"/>
          <p:cNvSpPr txBox="1"/>
          <p:nvPr>
            <p:ph idx="1" type="body"/>
          </p:nvPr>
        </p:nvSpPr>
        <p:spPr>
          <a:xfrm>
            <a:off x="554133" y="7521022"/>
            <a:ext cx="10664400" cy="10758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/>
        </p:txBody>
      </p:sp>
      <p:sp>
        <p:nvSpPr>
          <p:cNvPr id="213" name="Google Shape;213;g3e3e7d57e57_0_294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3e7d57e57_0_297"/>
          <p:cNvSpPr txBox="1"/>
          <p:nvPr>
            <p:ph hasCustomPrompt="1" type="title"/>
          </p:nvPr>
        </p:nvSpPr>
        <p:spPr>
          <a:xfrm>
            <a:off x="554133" y="1966444"/>
            <a:ext cx="15147600" cy="3490800"/>
          </a:xfrm>
          <a:prstGeom prst="rect">
            <a:avLst/>
          </a:prstGeom>
        </p:spPr>
        <p:txBody>
          <a:bodyPr anchorCtr="0" anchor="b" bIns="162525" lIns="162525" spcFirstLastPara="1" rIns="162525" wrap="square" tIns="162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9pPr>
          </a:lstStyle>
          <a:p>
            <a:r>
              <a:t>xx%</a:t>
            </a:r>
          </a:p>
        </p:txBody>
      </p:sp>
      <p:sp>
        <p:nvSpPr>
          <p:cNvPr id="216" name="Google Shape;216;g3e3e7d57e57_0_297"/>
          <p:cNvSpPr txBox="1"/>
          <p:nvPr>
            <p:ph idx="1" type="body"/>
          </p:nvPr>
        </p:nvSpPr>
        <p:spPr>
          <a:xfrm>
            <a:off x="554133" y="5603956"/>
            <a:ext cx="15147600" cy="2312400"/>
          </a:xfrm>
          <a:prstGeom prst="rect">
            <a:avLst/>
          </a:prstGeom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431800" lvl="0" marL="4572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ctr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217" name="Google Shape;217;g3e3e7d57e57_0_297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e3e7d57e57_0_301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3" name="Google Shape;43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4" name="Google Shape;64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2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yu_white.png" id="91" name="Google Shape;91;g3a87f4119b8_0_10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09223" y="417689"/>
            <a:ext cx="1196623" cy="4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a87f4119b8_0_104"/>
          <p:cNvSpPr/>
          <p:nvPr/>
        </p:nvSpPr>
        <p:spPr>
          <a:xfrm>
            <a:off x="1" y="0"/>
            <a:ext cx="16272600" cy="1267200"/>
          </a:xfrm>
          <a:prstGeom prst="rect">
            <a:avLst/>
          </a:prstGeom>
          <a:solidFill>
            <a:srgbClr val="57068C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3a87f4119b8_0_104"/>
          <p:cNvSpPr txBox="1"/>
          <p:nvPr>
            <p:ph idx="10" type="dt"/>
          </p:nvPr>
        </p:nvSpPr>
        <p:spPr>
          <a:xfrm>
            <a:off x="812800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g3a87f4119b8_0_104"/>
          <p:cNvSpPr txBox="1"/>
          <p:nvPr>
            <p:ph idx="12" type="sldNum"/>
          </p:nvPr>
        </p:nvSpPr>
        <p:spPr>
          <a:xfrm>
            <a:off x="11650133" y="8475135"/>
            <a:ext cx="3793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ps_long_white.png" id="95" name="Google Shape;95;g3a87f4119b8_0_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3579" y="437445"/>
            <a:ext cx="3104444" cy="4064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3e7d57e57_0_258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7" name="Google Shape;177;g3e3e7d57e57_0_258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Autofit/>
          </a:bodyPr>
          <a:lstStyle>
            <a:lvl1pPr indent="-431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Char char="●"/>
              <a:defRPr sz="3200">
                <a:solidFill>
                  <a:schemeClr val="dk2"/>
                </a:solidFill>
              </a:defRPr>
            </a:lvl1pPr>
            <a:lvl2pPr indent="-387350" lvl="1" marL="914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2pPr>
            <a:lvl3pPr indent="-387350" lvl="2" marL="1371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3pPr>
            <a:lvl4pPr indent="-387350" lvl="3" marL="18288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4pPr>
            <a:lvl5pPr indent="-387350" lvl="4" marL="22860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5pPr>
            <a:lvl6pPr indent="-387350" lvl="5" marL="27432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6pPr>
            <a:lvl7pPr indent="-387350" lvl="6" marL="3200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7pPr>
            <a:lvl8pPr indent="-387350" lvl="7" marL="3657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8pPr>
            <a:lvl9pPr indent="-387350" lvl="8" marL="4114800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8" name="Google Shape;178;g3e3e7d57e57_0_258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>
            <a:lvl1pPr lvl="0" algn="r">
              <a:buNone/>
              <a:defRPr sz="1800">
                <a:solidFill>
                  <a:schemeClr val="dk2"/>
                </a:solidFill>
              </a:defRPr>
            </a:lvl1pPr>
            <a:lvl2pPr lvl="1" algn="r">
              <a:buNone/>
              <a:defRPr sz="1800">
                <a:solidFill>
                  <a:schemeClr val="dk2"/>
                </a:solidFill>
              </a:defRPr>
            </a:lvl2pPr>
            <a:lvl3pPr lvl="2" algn="r">
              <a:buNone/>
              <a:defRPr sz="1800">
                <a:solidFill>
                  <a:schemeClr val="dk2"/>
                </a:solidFill>
              </a:defRPr>
            </a:lvl3pPr>
            <a:lvl4pPr lvl="3" algn="r">
              <a:buNone/>
              <a:defRPr sz="1800">
                <a:solidFill>
                  <a:schemeClr val="dk2"/>
                </a:solidFill>
              </a:defRPr>
            </a:lvl4pPr>
            <a:lvl5pPr lvl="4" algn="r">
              <a:buNone/>
              <a:defRPr sz="1800">
                <a:solidFill>
                  <a:schemeClr val="dk2"/>
                </a:solidFill>
              </a:defRPr>
            </a:lvl5pPr>
            <a:lvl6pPr lvl="5" algn="r">
              <a:buNone/>
              <a:defRPr sz="1800">
                <a:solidFill>
                  <a:schemeClr val="dk2"/>
                </a:solidFill>
              </a:defRPr>
            </a:lvl6pPr>
            <a:lvl7pPr lvl="6" algn="r">
              <a:buNone/>
              <a:defRPr sz="1800">
                <a:solidFill>
                  <a:schemeClr val="dk2"/>
                </a:solidFill>
              </a:defRPr>
            </a:lvl7pPr>
            <a:lvl8pPr lvl="7" algn="r">
              <a:buNone/>
              <a:defRPr sz="1800">
                <a:solidFill>
                  <a:schemeClr val="dk2"/>
                </a:solidFill>
              </a:defRPr>
            </a:lvl8pPr>
            <a:lvl9pPr lvl="8" algn="r">
              <a:buNone/>
              <a:defRPr sz="18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3e7d57e57_0_253"/>
          <p:cNvSpPr txBox="1"/>
          <p:nvPr>
            <p:ph idx="1" type="subTitle"/>
          </p:nvPr>
        </p:nvSpPr>
        <p:spPr>
          <a:xfrm>
            <a:off x="7969574" y="7162500"/>
            <a:ext cx="7980600" cy="13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2960"/>
              <a:buNone/>
            </a:pPr>
            <a:r>
              <a:t/>
            </a:r>
            <a:endParaRPr b="1" sz="3225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2960"/>
              <a:buNone/>
            </a:pPr>
            <a:r>
              <a:rPr b="1" lang="en-US" sz="3225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May 28, 2026</a:t>
            </a:r>
            <a:endParaRPr b="1" sz="3225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g3e3e7d57e57_0_253"/>
          <p:cNvSpPr txBox="1"/>
          <p:nvPr/>
        </p:nvSpPr>
        <p:spPr>
          <a:xfrm>
            <a:off x="7775925" y="5772000"/>
            <a:ext cx="8367900" cy="13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Negar Farakish and Hui Soo Chae</a:t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2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NYU School of Professional Studies</a:t>
            </a:r>
            <a:endParaRPr b="1" sz="1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g3e3e7d57e57_0_253"/>
          <p:cNvSpPr txBox="1"/>
          <p:nvPr/>
        </p:nvSpPr>
        <p:spPr>
          <a:xfrm>
            <a:off x="7593075" y="1571600"/>
            <a:ext cx="8733600" cy="40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Building Support for Students</a:t>
            </a:r>
            <a:endParaRPr sz="5620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562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through GenAI</a:t>
            </a:r>
            <a:r>
              <a:rPr lang="en-US" sz="562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en-US" sz="562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Course Assistants</a:t>
            </a:r>
            <a:r>
              <a:rPr lang="en-US" sz="732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endParaRPr b="1" sz="2600"/>
          </a:p>
        </p:txBody>
      </p:sp>
      <p:pic>
        <p:nvPicPr>
          <p:cNvPr id="227" name="Google Shape;227;g3e3e7d57e57_0_253" title="Screenshot 2026-05-22 at 11.04.20 AM.png"/>
          <p:cNvPicPr preferRelativeResize="0"/>
          <p:nvPr/>
        </p:nvPicPr>
        <p:blipFill rotWithShape="1">
          <a:blip r:embed="rId4">
            <a:alphaModFix/>
          </a:blip>
          <a:srcRect b="0" l="2084" r="3174" t="0"/>
          <a:stretch/>
        </p:blipFill>
        <p:spPr>
          <a:xfrm>
            <a:off x="0" y="0"/>
            <a:ext cx="7111249" cy="13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e3e7d57e57_0_253" title="sps_short_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8548200"/>
            <a:ext cx="2919376" cy="5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e3e7d57e57_0_120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e3e7d57e57_0_120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4" name="Google Shape;304;g3e3e7d57e57_0_120"/>
          <p:cNvSpPr txBox="1"/>
          <p:nvPr/>
        </p:nvSpPr>
        <p:spPr>
          <a:xfrm>
            <a:off x="6406075" y="196000"/>
            <a:ext cx="97215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Project</a:t>
            </a: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Assistant Notebook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3e3e7d57e57_0_120"/>
          <p:cNvSpPr txBox="1"/>
          <p:nvPr/>
        </p:nvSpPr>
        <p:spPr>
          <a:xfrm>
            <a:off x="622800" y="1445200"/>
            <a:ext cx="153141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NotebookLM can support projects by linking student decisions to learning outcomes, rubrics, and course resources.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100">
              <a:solidFill>
                <a:srgbClr val="14213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14213D"/>
              </a:solidFill>
            </a:endParaRPr>
          </a:p>
        </p:txBody>
      </p:sp>
      <p:pic>
        <p:nvPicPr>
          <p:cNvPr id="306" name="Google Shape;306;g3e3e7d57e57_0_120"/>
          <p:cNvPicPr preferRelativeResize="0"/>
          <p:nvPr/>
        </p:nvPicPr>
        <p:blipFill rotWithShape="1">
          <a:blip r:embed="rId3">
            <a:alphaModFix/>
          </a:blip>
          <a:srcRect b="40" l="0" r="0" t="40"/>
          <a:stretch/>
        </p:blipFill>
        <p:spPr>
          <a:xfrm>
            <a:off x="470950" y="2909375"/>
            <a:ext cx="15314100" cy="5349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e3e7d57e57_0_132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e3e7d57e57_0_132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3" name="Google Shape;313;g3e3e7d57e57_0_132"/>
          <p:cNvSpPr txBox="1"/>
          <p:nvPr/>
        </p:nvSpPr>
        <p:spPr>
          <a:xfrm>
            <a:off x="11062300" y="196000"/>
            <a:ext cx="50652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Starting Point</a:t>
            </a: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e3e7d57e57_0_132"/>
          <p:cNvSpPr txBox="1"/>
          <p:nvPr/>
        </p:nvSpPr>
        <p:spPr>
          <a:xfrm>
            <a:off x="622800" y="1445200"/>
            <a:ext cx="153141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Start small, coherent, and low-risk: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8572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213D"/>
              </a:buClr>
              <a:buSzPts val="3100"/>
              <a:buFont typeface="Montserrat"/>
              <a:buChar char="●"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A singular purpose 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8572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213D"/>
              </a:buClr>
              <a:buSzPts val="3100"/>
              <a:buFont typeface="Montserrat"/>
              <a:buChar char="●"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Small, aligned knowledge base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8572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213D"/>
              </a:buClr>
              <a:buSzPts val="3100"/>
              <a:buFont typeface="Montserrat"/>
              <a:buChar char="●"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Clear boundaries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5" name="Google Shape;315;g3e3e7d57e57_0_132"/>
          <p:cNvPicPr preferRelativeResize="0"/>
          <p:nvPr/>
        </p:nvPicPr>
        <p:blipFill rotWithShape="1">
          <a:blip r:embed="rId3">
            <a:alphaModFix/>
          </a:blip>
          <a:srcRect b="0" l="2634" r="2634" t="0"/>
          <a:stretch/>
        </p:blipFill>
        <p:spPr>
          <a:xfrm>
            <a:off x="737699" y="4089700"/>
            <a:ext cx="14780600" cy="34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e3e7d57e57_0_145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3e3e7d57e57_0_145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2" name="Google Shape;322;g3e3e7d57e57_0_145"/>
          <p:cNvSpPr txBox="1"/>
          <p:nvPr/>
        </p:nvSpPr>
        <p:spPr>
          <a:xfrm>
            <a:off x="9966925" y="196000"/>
            <a:ext cx="61608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Knowledge Base</a:t>
            </a: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e3e7d57e57_0_145"/>
          <p:cNvSpPr txBox="1"/>
          <p:nvPr/>
        </p:nvSpPr>
        <p:spPr>
          <a:xfrm>
            <a:off x="394300" y="1445200"/>
            <a:ext cx="15733500" cy="12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Materials should be reviewed, updated, and topically coherent before they are uploaded.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4" name="Google Shape;324;g3e3e7d57e57_0_145"/>
          <p:cNvPicPr preferRelativeResize="0"/>
          <p:nvPr/>
        </p:nvPicPr>
        <p:blipFill rotWithShape="1">
          <a:blip r:embed="rId3">
            <a:alphaModFix/>
          </a:blip>
          <a:srcRect b="10981" l="0" r="0" t="24348"/>
          <a:stretch/>
        </p:blipFill>
        <p:spPr>
          <a:xfrm>
            <a:off x="314100" y="2887800"/>
            <a:ext cx="15373775" cy="543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e3e7d57e57_0_155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3e3e7d57e57_0_155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1" name="Google Shape;331;g3e3e7d57e57_0_155"/>
          <p:cNvSpPr txBox="1"/>
          <p:nvPr/>
        </p:nvSpPr>
        <p:spPr>
          <a:xfrm>
            <a:off x="12316425" y="196000"/>
            <a:ext cx="38115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Guardrails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2" name="Google Shape;332;g3e3e7d57e57_0_155"/>
          <p:cNvPicPr preferRelativeResize="0"/>
          <p:nvPr/>
        </p:nvPicPr>
        <p:blipFill rotWithShape="1">
          <a:blip r:embed="rId3">
            <a:alphaModFix/>
          </a:blip>
          <a:srcRect b="14484" l="0" r="0" t="14484"/>
          <a:stretch/>
        </p:blipFill>
        <p:spPr>
          <a:xfrm>
            <a:off x="413237" y="1667725"/>
            <a:ext cx="15429524" cy="6122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e3e7d57e57_0_174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e3e7d57e57_0_174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9" name="Google Shape;339;g3e3e7d57e57_0_174"/>
          <p:cNvSpPr txBox="1"/>
          <p:nvPr/>
        </p:nvSpPr>
        <p:spPr>
          <a:xfrm>
            <a:off x="9966925" y="196000"/>
            <a:ext cx="61608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Knowledge Base 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3e3e7d57e57_0_174"/>
          <p:cNvSpPr txBox="1"/>
          <p:nvPr/>
        </p:nvSpPr>
        <p:spPr>
          <a:xfrm>
            <a:off x="441925" y="1445200"/>
            <a:ext cx="15589200" cy="17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Course assistants should strengthen learning, not automate it. They should enhance students’ educational experiences, deepen understanding, and support meaningful learning: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1" name="Google Shape;341;g3e3e7d57e57_0_174"/>
          <p:cNvPicPr preferRelativeResize="0"/>
          <p:nvPr/>
        </p:nvPicPr>
        <p:blipFill rotWithShape="1">
          <a:blip r:embed="rId3">
            <a:alphaModFix/>
          </a:blip>
          <a:srcRect b="932" l="0" r="0" t="942"/>
          <a:stretch/>
        </p:blipFill>
        <p:spPr>
          <a:xfrm>
            <a:off x="711800" y="3306050"/>
            <a:ext cx="15208250" cy="515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a87f4119b8_0_97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a87f4119b8_0_97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5" name="Google Shape;235;g3a87f4119b8_0_97"/>
          <p:cNvSpPr txBox="1"/>
          <p:nvPr/>
        </p:nvSpPr>
        <p:spPr>
          <a:xfrm>
            <a:off x="7295125" y="185750"/>
            <a:ext cx="88365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The Question Has Shifted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3a87f4119b8_0_97"/>
          <p:cNvSpPr txBox="1"/>
          <p:nvPr/>
        </p:nvSpPr>
        <p:spPr>
          <a:xfrm>
            <a:off x="733095" y="1465625"/>
            <a:ext cx="151197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latin typeface="Montserrat"/>
                <a:ea typeface="Montserrat"/>
                <a:cs typeface="Montserrat"/>
                <a:sym typeface="Montserrat"/>
              </a:rPr>
              <a:t>From whether to use GenAI to how to design it to strengthen teaching and learning:</a:t>
            </a:r>
            <a:endParaRPr sz="3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7" name="Google Shape;237;g3a87f4119b8_0_97"/>
          <p:cNvPicPr preferRelativeResize="0"/>
          <p:nvPr/>
        </p:nvPicPr>
        <p:blipFill rotWithShape="1">
          <a:blip r:embed="rId3">
            <a:alphaModFix/>
          </a:blip>
          <a:srcRect b="0" l="874" r="884" t="6227"/>
          <a:stretch/>
        </p:blipFill>
        <p:spPr>
          <a:xfrm>
            <a:off x="306635" y="2651725"/>
            <a:ext cx="15411651" cy="5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a87f4119b8_0_320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a87f4119b8_0_320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4" name="Google Shape;244;g3a87f4119b8_0_320"/>
          <p:cNvSpPr txBox="1"/>
          <p:nvPr/>
        </p:nvSpPr>
        <p:spPr>
          <a:xfrm>
            <a:off x="5290750" y="185750"/>
            <a:ext cx="108408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Creating Learning Companions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3a87f4119b8_0_320"/>
          <p:cNvSpPr txBox="1"/>
          <p:nvPr/>
        </p:nvSpPr>
        <p:spPr>
          <a:xfrm>
            <a:off x="645813" y="1485975"/>
            <a:ext cx="151197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Using RAG (</a:t>
            </a: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Retrieval-Augmented Generation) framework to create course-specific AI assistants grounded in the materials and disciplinary knowledge to advance student learning. 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6" name="Google Shape;246;g3a87f4119b8_0_320" title="Screenshot 2026-05-28 at 11.45.3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803" y="3219050"/>
            <a:ext cx="14672401" cy="569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a87f4119b8_0_296"/>
          <p:cNvSpPr txBox="1"/>
          <p:nvPr/>
        </p:nvSpPr>
        <p:spPr>
          <a:xfrm>
            <a:off x="147883" y="470156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a87f4119b8_0_296"/>
          <p:cNvSpPr txBox="1"/>
          <p:nvPr/>
        </p:nvSpPr>
        <p:spPr>
          <a:xfrm>
            <a:off x="10286300" y="185750"/>
            <a:ext cx="58452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RAG Framework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a87f4119b8_0_296"/>
          <p:cNvSpPr txBox="1"/>
          <p:nvPr/>
        </p:nvSpPr>
        <p:spPr>
          <a:xfrm>
            <a:off x="704675" y="1682275"/>
            <a:ext cx="15119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Montserrat"/>
                <a:ea typeface="Montserrat"/>
                <a:cs typeface="Montserrat"/>
                <a:sym typeface="Montserrat"/>
              </a:rPr>
              <a:t>Grounded</a:t>
            </a:r>
            <a:r>
              <a:rPr lang="en-US" sz="3000">
                <a:latin typeface="Montserrat"/>
                <a:ea typeface="Montserrat"/>
                <a:cs typeface="Montserrat"/>
                <a:sym typeface="Montserrat"/>
              </a:rPr>
              <a:t> Generation combines an LLM with external sources to improve relevance and traceability, preventing </a:t>
            </a:r>
            <a:r>
              <a:rPr lang="en-US" sz="3000">
                <a:latin typeface="Montserrat"/>
                <a:ea typeface="Montserrat"/>
                <a:cs typeface="Montserrat"/>
                <a:sym typeface="Montserrat"/>
              </a:rPr>
              <a:t>hallucinations</a:t>
            </a:r>
            <a:r>
              <a:rPr lang="en-US" sz="3000">
                <a:latin typeface="Montserrat"/>
                <a:ea typeface="Montserrat"/>
                <a:cs typeface="Montserrat"/>
                <a:sym typeface="Montserrat"/>
              </a:rPr>
              <a:t> and misleading academic advice.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4" name="Google Shape;254;g3a87f4119b8_0_296"/>
          <p:cNvPicPr preferRelativeResize="0"/>
          <p:nvPr/>
        </p:nvPicPr>
        <p:blipFill rotWithShape="1">
          <a:blip r:embed="rId3">
            <a:alphaModFix/>
          </a:blip>
          <a:srcRect b="6059" l="0" r="0" t="6886"/>
          <a:stretch/>
        </p:blipFill>
        <p:spPr>
          <a:xfrm>
            <a:off x="1887500" y="3237375"/>
            <a:ext cx="12060950" cy="590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a87f4119b8_0_284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a87f4119b8_0_284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1" name="Google Shape;261;g3a87f4119b8_0_284"/>
          <p:cNvPicPr preferRelativeResize="0"/>
          <p:nvPr/>
        </p:nvPicPr>
        <p:blipFill rotWithShape="1">
          <a:blip r:embed="rId3">
            <a:alphaModFix/>
          </a:blip>
          <a:srcRect b="120" l="0" r="0" t="120"/>
          <a:stretch/>
        </p:blipFill>
        <p:spPr>
          <a:xfrm>
            <a:off x="980700" y="1289975"/>
            <a:ext cx="14294604" cy="785403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a87f4119b8_0_284"/>
          <p:cNvSpPr txBox="1"/>
          <p:nvPr/>
        </p:nvSpPr>
        <p:spPr>
          <a:xfrm>
            <a:off x="5393125" y="175525"/>
            <a:ext cx="108627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Designing </a:t>
            </a: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AI Course Assistants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a87f4119b8_0_312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3a87f4119b8_0_312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g3a87f4119b8_0_312"/>
          <p:cNvSpPr txBox="1"/>
          <p:nvPr/>
        </p:nvSpPr>
        <p:spPr>
          <a:xfrm>
            <a:off x="9160250" y="196000"/>
            <a:ext cx="70122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Platform Mechanics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0" name="Google Shape;270;g3a87f4119b8_0_312"/>
          <p:cNvPicPr preferRelativeResize="0"/>
          <p:nvPr/>
        </p:nvPicPr>
        <p:blipFill rotWithShape="1">
          <a:blip r:embed="rId3">
            <a:alphaModFix/>
          </a:blip>
          <a:srcRect b="70" l="0" r="0" t="70"/>
          <a:stretch/>
        </p:blipFill>
        <p:spPr>
          <a:xfrm>
            <a:off x="884400" y="1790574"/>
            <a:ext cx="14878574" cy="5919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a87f4119b8_0_333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3a87f4119b8_0_333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7" name="Google Shape;277;g3a87f4119b8_0_333"/>
          <p:cNvSpPr txBox="1"/>
          <p:nvPr/>
        </p:nvSpPr>
        <p:spPr>
          <a:xfrm>
            <a:off x="10009900" y="185775"/>
            <a:ext cx="6111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Design Decisions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Google Shape;278;g3a87f4119b8_0_333"/>
          <p:cNvPicPr preferRelativeResize="0"/>
          <p:nvPr/>
        </p:nvPicPr>
        <p:blipFill rotWithShape="1">
          <a:blip r:embed="rId3">
            <a:alphaModFix/>
          </a:blip>
          <a:srcRect b="0" l="5508" r="5508" t="7072"/>
          <a:stretch/>
        </p:blipFill>
        <p:spPr>
          <a:xfrm>
            <a:off x="547688" y="2107000"/>
            <a:ext cx="15160625" cy="661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3a87f4119b8_0_333"/>
          <p:cNvSpPr txBox="1"/>
          <p:nvPr/>
        </p:nvSpPr>
        <p:spPr>
          <a:xfrm>
            <a:off x="4656550" y="1445200"/>
            <a:ext cx="7580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Five design decisions faculty control: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a87f4119b8_0_454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3a87f4119b8_0_454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6" name="Google Shape;286;g3a87f4119b8_0_454"/>
          <p:cNvSpPr txBox="1"/>
          <p:nvPr/>
        </p:nvSpPr>
        <p:spPr>
          <a:xfrm>
            <a:off x="7286925" y="196000"/>
            <a:ext cx="89100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Syllabus Companion Gem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3a87f4119b8_0_454"/>
          <p:cNvSpPr txBox="1"/>
          <p:nvPr/>
        </p:nvSpPr>
        <p:spPr>
          <a:xfrm>
            <a:off x="622800" y="1445200"/>
            <a:ext cx="15314100" cy="12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AI assistant can answer routine course logistics while encouraging contact with faculty for substantive learning questions.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8" name="Google Shape;288;g3a87f4119b8_0_454"/>
          <p:cNvPicPr preferRelativeResize="0"/>
          <p:nvPr/>
        </p:nvPicPr>
        <p:blipFill rotWithShape="1">
          <a:blip r:embed="rId3">
            <a:alphaModFix/>
          </a:blip>
          <a:srcRect b="1143" l="0" r="0" t="1143"/>
          <a:stretch/>
        </p:blipFill>
        <p:spPr>
          <a:xfrm>
            <a:off x="289075" y="3193974"/>
            <a:ext cx="15314100" cy="482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e3e7d57e57_0_110"/>
          <p:cNvSpPr txBox="1"/>
          <p:nvPr/>
        </p:nvSpPr>
        <p:spPr>
          <a:xfrm>
            <a:off x="158133" y="4655911"/>
            <a:ext cx="145137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812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3e3e7d57e57_0_110"/>
          <p:cNvSpPr txBox="1"/>
          <p:nvPr/>
        </p:nvSpPr>
        <p:spPr>
          <a:xfrm>
            <a:off x="11996267" y="3988444"/>
            <a:ext cx="36069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5" name="Google Shape;295;g3e3e7d57e57_0_110"/>
          <p:cNvSpPr txBox="1"/>
          <p:nvPr/>
        </p:nvSpPr>
        <p:spPr>
          <a:xfrm>
            <a:off x="7286925" y="196000"/>
            <a:ext cx="89100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Syllabus Companion Gem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e3e7d57e57_0_110"/>
          <p:cNvSpPr txBox="1"/>
          <p:nvPr/>
        </p:nvSpPr>
        <p:spPr>
          <a:xfrm>
            <a:off x="622800" y="1445200"/>
            <a:ext cx="15314100" cy="12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4213D"/>
                </a:solidFill>
                <a:latin typeface="Montserrat"/>
                <a:ea typeface="Montserrat"/>
                <a:cs typeface="Montserrat"/>
                <a:sym typeface="Montserrat"/>
              </a:rPr>
              <a:t>A well-designed course assistant prompt specifies role, behavior, information delivery, and boundaries.</a:t>
            </a:r>
            <a:endParaRPr sz="3100">
              <a:solidFill>
                <a:srgbClr val="1421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7" name="Google Shape;297;g3e3e7d57e57_0_110" title="ChatGPT Image May 26, 2026 at 03_04_13 PM.png"/>
          <p:cNvPicPr preferRelativeResize="0"/>
          <p:nvPr/>
        </p:nvPicPr>
        <p:blipFill rotWithShape="1">
          <a:blip r:embed="rId3">
            <a:alphaModFix/>
          </a:blip>
          <a:srcRect b="0" l="3559" r="0" t="0"/>
          <a:stretch/>
        </p:blipFill>
        <p:spPr>
          <a:xfrm>
            <a:off x="981050" y="2569300"/>
            <a:ext cx="14163026" cy="627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PS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