
<file path=[Content_Types].xml><?xml version="1.0" encoding="utf-8"?>
<Types xmlns="http://schemas.openxmlformats.org/package/2006/content-types">
  <Default Extension="emf" ContentType="image/x-emf"/>
  <Default Extension="png" ContentType="image/png"/>
  <Default Extension="rels" ContentType="application/vnd.openxmlformats-package.relationships+xml"/>
  <Default Extension="svg" ContentType="image/svg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3.xml" ContentType="application/vnd.openxmlformats-officedocument.presentationml.notesSlide+xml"/>
  <Override PartName="/ppt/webextensions/webextension1.xml" ContentType="application/vnd.ms-office.webextension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webextensions/webextension2.xml" ContentType="application/vnd.ms-office.webextension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0"/>
  </p:notesMasterIdLst>
  <p:sldIdLst>
    <p:sldId id="256" r:id="rId2"/>
    <p:sldId id="257" r:id="rId3"/>
    <p:sldId id="258" r:id="rId4"/>
    <p:sldId id="288" r:id="rId5"/>
    <p:sldId id="259" r:id="rId6"/>
    <p:sldId id="287" r:id="rId7"/>
    <p:sldId id="260" r:id="rId8"/>
    <p:sldId id="261" r:id="rId9"/>
    <p:sldId id="265" r:id="rId10"/>
    <p:sldId id="266" r:id="rId11"/>
    <p:sldId id="267" r:id="rId12"/>
    <p:sldId id="279" r:id="rId13"/>
    <p:sldId id="274" r:id="rId14"/>
    <p:sldId id="275" r:id="rId15"/>
    <p:sldId id="273" r:id="rId16"/>
    <p:sldId id="285" r:id="rId17"/>
    <p:sldId id="284" r:id="rId18"/>
    <p:sldId id="289" r:id="rId19"/>
    <p:sldId id="268" r:id="rId20"/>
    <p:sldId id="262" r:id="rId21"/>
    <p:sldId id="269" r:id="rId22"/>
    <p:sldId id="264" r:id="rId23"/>
    <p:sldId id="270" r:id="rId24"/>
    <p:sldId id="263" r:id="rId25"/>
    <p:sldId id="271" r:id="rId26"/>
    <p:sldId id="272" r:id="rId27"/>
    <p:sldId id="283" r:id="rId28"/>
    <p:sldId id="280" r:id="rId29"/>
  </p:sldIdLst>
  <p:sldSz cx="9144000" cy="5143500" type="screen16x9"/>
  <p:notesSz cx="5143500" cy="9144000"/>
  <p:custDataLst>
    <p:tags r:id="rId31"/>
  </p:custDataLst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B474D"/>
    <a:srgbClr val="F6F3EC"/>
    <a:srgbClr val="FFFEF2"/>
    <a:srgbClr val="052236"/>
    <a:srgbClr val="6FFFFF"/>
    <a:srgbClr val="000000"/>
    <a:srgbClr val="1C4497"/>
    <a:srgbClr val="000A4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4105"/>
    <p:restoredTop sz="94610"/>
  </p:normalViewPr>
  <p:slideViewPr>
    <p:cSldViewPr snapToGrid="0" snapToObjects="1">
      <p:cViewPr varScale="1">
        <p:scale>
          <a:sx n="285" d="100"/>
          <a:sy n="285" d="100"/>
        </p:scale>
        <p:origin x="4680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200" d="100"/>
        <a:sy n="2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gs" Target="tags/tag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Relationship Id="rId35" Type="http://schemas.openxmlformats.org/officeDocument/2006/relationships/tableStyles" Target="tableStyles.xml"/><Relationship Id="rId8" Type="http://schemas.openxmlformats.org/officeDocument/2006/relationships/slide" Target="slides/slide7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Private Nonprofit</c:v>
                </c:pt>
              </c:strCache>
            </c:strRef>
          </c:tx>
          <c:spPr>
            <a:solidFill>
              <a:srgbClr val="1B474D"/>
            </a:solidFill>
            <a:ln>
              <a:noFill/>
            </a:ln>
            <a:effectLst/>
          </c:spPr>
          <c:invertIfNegative val="0"/>
          <c:trendline>
            <c:spPr>
              <a:ln w="53975" cap="rnd">
                <a:solidFill>
                  <a:srgbClr val="FF0000"/>
                </a:solidFill>
                <a:prstDash val="sysDot"/>
              </a:ln>
              <a:effectLst/>
            </c:spPr>
            <c:trendlineType val="linear"/>
            <c:dispRSqr val="0"/>
            <c:dispEq val="0"/>
          </c:trendline>
          <c:cat>
            <c:numRef>
              <c:f>Sheet1!$A$2:$A$18</c:f>
              <c:numCache>
                <c:formatCode>General</c:formatCode>
                <c:ptCount val="17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  <c:pt idx="5">
                  <c:v>2015</c:v>
                </c:pt>
                <c:pt idx="6">
                  <c:v>2016</c:v>
                </c:pt>
                <c:pt idx="7">
                  <c:v>2017</c:v>
                </c:pt>
                <c:pt idx="8">
                  <c:v>2018</c:v>
                </c:pt>
                <c:pt idx="9">
                  <c:v>2019</c:v>
                </c:pt>
                <c:pt idx="10">
                  <c:v>2020</c:v>
                </c:pt>
                <c:pt idx="11">
                  <c:v>2021</c:v>
                </c:pt>
                <c:pt idx="12">
                  <c:v>2022</c:v>
                </c:pt>
                <c:pt idx="13">
                  <c:v>2023</c:v>
                </c:pt>
                <c:pt idx="14">
                  <c:v>2024</c:v>
                </c:pt>
                <c:pt idx="15">
                  <c:v>2025</c:v>
                </c:pt>
                <c:pt idx="16">
                  <c:v>2026</c:v>
                </c:pt>
              </c:numCache>
            </c:numRef>
          </c:cat>
          <c:val>
            <c:numRef>
              <c:f>Sheet1!$B$2:$B$18</c:f>
              <c:numCache>
                <c:formatCode>General</c:formatCode>
                <c:ptCount val="17"/>
                <c:pt idx="0">
                  <c:v>4</c:v>
                </c:pt>
                <c:pt idx="1">
                  <c:v>4</c:v>
                </c:pt>
                <c:pt idx="2">
                  <c:v>5</c:v>
                </c:pt>
                <c:pt idx="3">
                  <c:v>4</c:v>
                </c:pt>
                <c:pt idx="4">
                  <c:v>6</c:v>
                </c:pt>
                <c:pt idx="5">
                  <c:v>8</c:v>
                </c:pt>
                <c:pt idx="6">
                  <c:v>9</c:v>
                </c:pt>
                <c:pt idx="7">
                  <c:v>7</c:v>
                </c:pt>
                <c:pt idx="8">
                  <c:v>8</c:v>
                </c:pt>
                <c:pt idx="9">
                  <c:v>11</c:v>
                </c:pt>
                <c:pt idx="10">
                  <c:v>9</c:v>
                </c:pt>
                <c:pt idx="11">
                  <c:v>6</c:v>
                </c:pt>
                <c:pt idx="12">
                  <c:v>10</c:v>
                </c:pt>
                <c:pt idx="13">
                  <c:v>12</c:v>
                </c:pt>
                <c:pt idx="14">
                  <c:v>18</c:v>
                </c:pt>
                <c:pt idx="15">
                  <c:v>15</c:v>
                </c:pt>
                <c:pt idx="16">
                  <c:v>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6E5-F44E-817A-2F860AF76B4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9"/>
        <c:axId val="1747982016"/>
        <c:axId val="1747983808"/>
      </c:barChart>
      <c:catAx>
        <c:axId val="174798201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747983808"/>
        <c:crosses val="autoZero"/>
        <c:auto val="1"/>
        <c:lblAlgn val="ctr"/>
        <c:lblOffset val="100"/>
        <c:noMultiLvlLbl val="0"/>
      </c:catAx>
      <c:valAx>
        <c:axId val="174798380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74798201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CB060BC-BFF4-754B-A5C7-6A051BA8ABD7}" type="doc">
      <dgm:prSet loTypeId="urn:microsoft.com/office/officeart/2005/8/layout/default" loCatId="" qsTypeId="urn:microsoft.com/office/officeart/2005/8/quickstyle/simple1" qsCatId="simple" csTypeId="urn:microsoft.com/office/officeart/2005/8/colors/accent2_2" csCatId="accent2" phldr="1"/>
      <dgm:spPr/>
      <dgm:t>
        <a:bodyPr/>
        <a:lstStyle/>
        <a:p>
          <a:endParaRPr lang="en-US"/>
        </a:p>
      </dgm:t>
    </dgm:pt>
    <dgm:pt modelId="{21091E29-7326-7748-BEAF-1316BBDA79A8}">
      <dgm:prSet phldrT="[Text]"/>
      <dgm:spPr/>
      <dgm:t>
        <a:bodyPr/>
        <a:lstStyle/>
        <a:p>
          <a:r>
            <a:rPr lang="en-US" b="1" dirty="0">
              <a:solidFill>
                <a:srgbClr val="1B474D"/>
              </a:solidFill>
            </a:rPr>
            <a:t>A working definition:</a:t>
          </a:r>
        </a:p>
      </dgm:t>
    </dgm:pt>
    <dgm:pt modelId="{21E73040-D34C-F74A-8273-5D8ABC1ECE0A}" type="parTrans" cxnId="{76B58CA1-FDD1-0440-B1F4-A6CB3BA0B2FB}">
      <dgm:prSet/>
      <dgm:spPr/>
      <dgm:t>
        <a:bodyPr/>
        <a:lstStyle/>
        <a:p>
          <a:endParaRPr lang="en-US"/>
        </a:p>
      </dgm:t>
    </dgm:pt>
    <dgm:pt modelId="{03D8AE7F-6F78-4845-86DA-CDA00156A2D3}" type="sibTrans" cxnId="{76B58CA1-FDD1-0440-B1F4-A6CB3BA0B2FB}">
      <dgm:prSet/>
      <dgm:spPr/>
      <dgm:t>
        <a:bodyPr/>
        <a:lstStyle/>
        <a:p>
          <a:endParaRPr lang="en-US"/>
        </a:p>
      </dgm:t>
    </dgm:pt>
    <dgm:pt modelId="{C59046BF-9941-5B45-B2D1-2C73F809E79C}">
      <dgm:prSet phldrT="[Text]"/>
      <dgm:spPr/>
      <dgm:t>
        <a:bodyPr/>
        <a:lstStyle/>
        <a:p>
          <a:r>
            <a:rPr lang="en-US" b="1" dirty="0">
              <a:solidFill>
                <a:srgbClr val="1B474D"/>
              </a:solidFill>
            </a:rPr>
            <a:t>A risk guide for institutions:</a:t>
          </a:r>
        </a:p>
      </dgm:t>
    </dgm:pt>
    <dgm:pt modelId="{794B80F3-1F9A-8C40-8E68-BE71E3554A9C}" type="parTrans" cxnId="{C1F33485-CB51-3C47-BB91-19AE21F14CD9}">
      <dgm:prSet/>
      <dgm:spPr/>
      <dgm:t>
        <a:bodyPr/>
        <a:lstStyle/>
        <a:p>
          <a:endParaRPr lang="en-US"/>
        </a:p>
      </dgm:t>
    </dgm:pt>
    <dgm:pt modelId="{8CA51BEF-F580-634C-98BF-261D3031F404}" type="sibTrans" cxnId="{C1F33485-CB51-3C47-BB91-19AE21F14CD9}">
      <dgm:prSet/>
      <dgm:spPr/>
      <dgm:t>
        <a:bodyPr/>
        <a:lstStyle/>
        <a:p>
          <a:endParaRPr lang="en-US"/>
        </a:p>
      </dgm:t>
    </dgm:pt>
    <dgm:pt modelId="{F5F783B7-89B7-574F-8986-64B09FDF6079}">
      <dgm:prSet phldrT="[Text]"/>
      <dgm:spPr/>
      <dgm:t>
        <a:bodyPr/>
        <a:lstStyle/>
        <a:p>
          <a:pPr>
            <a:buFont typeface="+mj-lt"/>
            <a:buAutoNum type="arabicPeriod"/>
          </a:pPr>
          <a:r>
            <a:rPr lang="en-US" b="1" dirty="0">
              <a:solidFill>
                <a:srgbClr val="1B474D"/>
              </a:solidFill>
              <a:latin typeface="Calibri" panose="020F0502020204030204" pitchFamily="34" charset="0"/>
              <a:ea typeface="Calibri" pitchFamily="34" charset="-122"/>
              <a:cs typeface="Calibri" panose="020F0502020204030204" pitchFamily="34" charset="0"/>
            </a:rPr>
            <a:t>An AI-powered framework:</a:t>
          </a:r>
          <a:endParaRPr lang="en-US" dirty="0">
            <a:solidFill>
              <a:srgbClr val="1B474D"/>
            </a:solidFill>
          </a:endParaRPr>
        </a:p>
      </dgm:t>
    </dgm:pt>
    <dgm:pt modelId="{0F70CAB1-5988-414B-ACCE-DFE065352A8B}" type="parTrans" cxnId="{6B5489FF-B793-5948-9691-BC472142EE30}">
      <dgm:prSet/>
      <dgm:spPr/>
      <dgm:t>
        <a:bodyPr/>
        <a:lstStyle/>
        <a:p>
          <a:endParaRPr lang="en-US"/>
        </a:p>
      </dgm:t>
    </dgm:pt>
    <dgm:pt modelId="{27EBCC7F-A48D-6946-9B1D-EED6DEE08735}" type="sibTrans" cxnId="{6B5489FF-B793-5948-9691-BC472142EE30}">
      <dgm:prSet/>
      <dgm:spPr/>
      <dgm:t>
        <a:bodyPr/>
        <a:lstStyle/>
        <a:p>
          <a:endParaRPr lang="en-US"/>
        </a:p>
      </dgm:t>
    </dgm:pt>
    <dgm:pt modelId="{BF0018A1-4FAA-124C-9543-1DD6683BE7A4}">
      <dgm:prSet phldrT="[Text]"/>
      <dgm:spPr/>
      <dgm:t>
        <a:bodyPr/>
        <a:lstStyle/>
        <a:p>
          <a:pPr>
            <a:buFont typeface="+mj-lt"/>
            <a:buAutoNum type="arabicPeriod"/>
          </a:pPr>
          <a:r>
            <a:rPr lang="en-US" b="1" dirty="0">
              <a:solidFill>
                <a:srgbClr val="1B474D"/>
              </a:solidFill>
              <a:latin typeface="Calibri" panose="020F0502020204030204" pitchFamily="34" charset="0"/>
              <a:ea typeface="Calibri" pitchFamily="34" charset="-122"/>
              <a:cs typeface="Calibri" panose="020F0502020204030204" pitchFamily="34" charset="0"/>
            </a:rPr>
            <a:t>Three working use cases:</a:t>
          </a:r>
          <a:endParaRPr lang="en-US" b="1" dirty="0">
            <a:solidFill>
              <a:srgbClr val="1B474D"/>
            </a:solidFill>
          </a:endParaRPr>
        </a:p>
      </dgm:t>
    </dgm:pt>
    <dgm:pt modelId="{BDD67CA2-F694-724D-BE17-96F49D18731A}" type="parTrans" cxnId="{CCAFC346-1B7E-2047-86B3-1B05B39666BC}">
      <dgm:prSet/>
      <dgm:spPr/>
      <dgm:t>
        <a:bodyPr/>
        <a:lstStyle/>
        <a:p>
          <a:endParaRPr lang="en-US"/>
        </a:p>
      </dgm:t>
    </dgm:pt>
    <dgm:pt modelId="{7836A75E-ED9C-0C47-A229-DF382C4DD63B}" type="sibTrans" cxnId="{CCAFC346-1B7E-2047-86B3-1B05B39666BC}">
      <dgm:prSet/>
      <dgm:spPr/>
      <dgm:t>
        <a:bodyPr/>
        <a:lstStyle/>
        <a:p>
          <a:endParaRPr lang="en-US"/>
        </a:p>
      </dgm:t>
    </dgm:pt>
    <dgm:pt modelId="{42C8CA5F-1B32-1E41-AD72-498A27612272}">
      <dgm:prSet phldrT="[Text]"/>
      <dgm:spPr/>
      <dgm:t>
        <a:bodyPr/>
        <a:lstStyle/>
        <a:p>
          <a:pPr>
            <a:buFont typeface="+mj-lt"/>
            <a:buAutoNum type="arabicPeriod"/>
          </a:pPr>
          <a:r>
            <a:rPr lang="en-US" b="1" dirty="0">
              <a:solidFill>
                <a:srgbClr val="1B474D"/>
              </a:solidFill>
              <a:latin typeface="Calibri" panose="020F0502020204030204" pitchFamily="34" charset="0"/>
              <a:ea typeface="Calibri" pitchFamily="34" charset="-122"/>
              <a:cs typeface="Calibri" panose="020F0502020204030204" pitchFamily="34" charset="0"/>
            </a:rPr>
            <a:t>A 30/60/90 plan:</a:t>
          </a:r>
          <a:endParaRPr lang="en-US" dirty="0">
            <a:solidFill>
              <a:srgbClr val="1B474D"/>
            </a:solidFill>
          </a:endParaRPr>
        </a:p>
      </dgm:t>
    </dgm:pt>
    <dgm:pt modelId="{D518FB14-B56C-FC46-A138-F800D6D90BB1}" type="parTrans" cxnId="{0EED91E0-F1E5-AA4A-9611-304BB5AB029A}">
      <dgm:prSet/>
      <dgm:spPr/>
      <dgm:t>
        <a:bodyPr/>
        <a:lstStyle/>
        <a:p>
          <a:endParaRPr lang="en-US"/>
        </a:p>
      </dgm:t>
    </dgm:pt>
    <dgm:pt modelId="{6A0BD1DC-F3BF-5543-AB27-007675A9CA50}" type="sibTrans" cxnId="{0EED91E0-F1E5-AA4A-9611-304BB5AB029A}">
      <dgm:prSet/>
      <dgm:spPr/>
      <dgm:t>
        <a:bodyPr/>
        <a:lstStyle/>
        <a:p>
          <a:endParaRPr lang="en-US"/>
        </a:p>
      </dgm:t>
    </dgm:pt>
    <dgm:pt modelId="{EAAFD0CB-A157-5643-A000-1CBFF0D76635}">
      <dgm:prSet phldrT="[Text]"/>
      <dgm:spPr/>
      <dgm:t>
        <a:bodyPr/>
        <a:lstStyle/>
        <a:p>
          <a:r>
            <a:rPr lang="en-US" dirty="0">
              <a:solidFill>
                <a:schemeClr val="bg1"/>
              </a:solidFill>
            </a:rPr>
            <a:t>ERM reframed as adaptive learning infrastructure, not a compliance checkbox</a:t>
          </a:r>
        </a:p>
      </dgm:t>
    </dgm:pt>
    <dgm:pt modelId="{B2018B0B-5D7C-E040-B8CA-0FE28FBACEF6}" type="parTrans" cxnId="{4552ABC4-8A66-BD48-AB81-1E73518C25A6}">
      <dgm:prSet/>
      <dgm:spPr/>
      <dgm:t>
        <a:bodyPr/>
        <a:lstStyle/>
        <a:p>
          <a:endParaRPr lang="en-US"/>
        </a:p>
      </dgm:t>
    </dgm:pt>
    <dgm:pt modelId="{9BF90AA6-ABC1-DA49-8178-2E195C197AD0}" type="sibTrans" cxnId="{4552ABC4-8A66-BD48-AB81-1E73518C25A6}">
      <dgm:prSet/>
      <dgm:spPr/>
      <dgm:t>
        <a:bodyPr/>
        <a:lstStyle/>
        <a:p>
          <a:endParaRPr lang="en-US"/>
        </a:p>
      </dgm:t>
    </dgm:pt>
    <dgm:pt modelId="{05ED7FEA-AE7D-C742-A3DC-52673B97532F}">
      <dgm:prSet phldrT="[Text]"/>
      <dgm:spPr/>
      <dgm:t>
        <a:bodyPr/>
        <a:lstStyle/>
        <a:p>
          <a:r>
            <a:rPr lang="en-US" dirty="0">
              <a:solidFill>
                <a:schemeClr val="bg1"/>
              </a:solidFill>
              <a:latin typeface="Calibri" panose="020F0502020204030204" pitchFamily="34" charset="0"/>
              <a:ea typeface="Calibri" pitchFamily="34" charset="-122"/>
              <a:cs typeface="Calibri" panose="020F0502020204030204" pitchFamily="34" charset="0"/>
            </a:rPr>
            <a:t>Five domains where institutions are most exposed.</a:t>
          </a:r>
          <a:endParaRPr lang="en-US" dirty="0">
            <a:solidFill>
              <a:schemeClr val="bg1"/>
            </a:solidFill>
          </a:endParaRPr>
        </a:p>
      </dgm:t>
    </dgm:pt>
    <dgm:pt modelId="{4FCC8F75-8BC7-2648-86B2-9FE5F14AA345}" type="parTrans" cxnId="{1588380E-6D7E-6746-AD9E-657B87A205FA}">
      <dgm:prSet/>
      <dgm:spPr/>
      <dgm:t>
        <a:bodyPr/>
        <a:lstStyle/>
        <a:p>
          <a:endParaRPr lang="en-US"/>
        </a:p>
      </dgm:t>
    </dgm:pt>
    <dgm:pt modelId="{6FEA8D96-EFA4-3847-A90A-2C0ECD36F8A6}" type="sibTrans" cxnId="{1588380E-6D7E-6746-AD9E-657B87A205FA}">
      <dgm:prSet/>
      <dgm:spPr/>
      <dgm:t>
        <a:bodyPr/>
        <a:lstStyle/>
        <a:p>
          <a:endParaRPr lang="en-US"/>
        </a:p>
      </dgm:t>
    </dgm:pt>
    <dgm:pt modelId="{989DEA69-7003-D54F-ACAD-3DBCE3BFFCAC}">
      <dgm:prSet phldrT="[Text]"/>
      <dgm:spPr/>
      <dgm:t>
        <a:bodyPr/>
        <a:lstStyle/>
        <a:p>
          <a:pPr>
            <a:buFont typeface="Arial" panose="020B0604020202020204" pitchFamily="34" charset="0"/>
            <a:buChar char="•"/>
          </a:pPr>
          <a:r>
            <a:rPr lang="en-US" dirty="0">
              <a:solidFill>
                <a:schemeClr val="bg1"/>
              </a:solidFill>
              <a:latin typeface="Calibri" panose="020F0502020204030204" pitchFamily="34" charset="0"/>
              <a:ea typeface="Calibri" pitchFamily="34" charset="-122"/>
              <a:cs typeface="Calibri" panose="020F0502020204030204" pitchFamily="34" charset="0"/>
            </a:rPr>
            <a:t>A four-step method using tools you already have.</a:t>
          </a:r>
          <a:endParaRPr lang="en-US" dirty="0">
            <a:solidFill>
              <a:schemeClr val="bg1"/>
            </a:solidFill>
          </a:endParaRPr>
        </a:p>
      </dgm:t>
    </dgm:pt>
    <dgm:pt modelId="{1DC4761F-ACFD-9741-8D8E-000A197692D2}" type="parTrans" cxnId="{19697B69-2535-D449-B815-995D0CC8A618}">
      <dgm:prSet/>
      <dgm:spPr/>
      <dgm:t>
        <a:bodyPr/>
        <a:lstStyle/>
        <a:p>
          <a:endParaRPr lang="en-US"/>
        </a:p>
      </dgm:t>
    </dgm:pt>
    <dgm:pt modelId="{736CCF09-B1D9-4645-A22A-09D612EA3CF0}" type="sibTrans" cxnId="{19697B69-2535-D449-B815-995D0CC8A618}">
      <dgm:prSet/>
      <dgm:spPr/>
      <dgm:t>
        <a:bodyPr/>
        <a:lstStyle/>
        <a:p>
          <a:endParaRPr lang="en-US"/>
        </a:p>
      </dgm:t>
    </dgm:pt>
    <dgm:pt modelId="{E418CC8D-0F01-D44E-A2EF-D8E2E589ED0B}">
      <dgm:prSet phldrT="[Text]"/>
      <dgm:spPr/>
      <dgm:t>
        <a:bodyPr/>
        <a:lstStyle/>
        <a:p>
          <a:pPr>
            <a:buFont typeface="Arial" panose="020B0604020202020204" pitchFamily="34" charset="0"/>
            <a:buChar char="•"/>
          </a:pPr>
          <a:r>
            <a:rPr lang="en-US" dirty="0">
              <a:solidFill>
                <a:schemeClr val="bg1"/>
              </a:solidFill>
              <a:latin typeface="Calibri" panose="020F0502020204030204" pitchFamily="34" charset="0"/>
              <a:ea typeface="Calibri" pitchFamily="34" charset="-122"/>
              <a:cs typeface="Calibri" panose="020F0502020204030204" pitchFamily="34" charset="0"/>
            </a:rPr>
            <a:t>Enrollment, IT/policy compliance, and Research Integrity.</a:t>
          </a:r>
          <a:endParaRPr lang="en-US" dirty="0">
            <a:solidFill>
              <a:schemeClr val="bg1"/>
            </a:solidFill>
          </a:endParaRPr>
        </a:p>
      </dgm:t>
    </dgm:pt>
    <dgm:pt modelId="{A3F23F39-F53B-844B-8946-844A80823907}" type="parTrans" cxnId="{B13ABA93-530A-EE46-B5A5-9FC00E8EB19D}">
      <dgm:prSet/>
      <dgm:spPr/>
      <dgm:t>
        <a:bodyPr/>
        <a:lstStyle/>
        <a:p>
          <a:endParaRPr lang="en-US"/>
        </a:p>
      </dgm:t>
    </dgm:pt>
    <dgm:pt modelId="{BB04025D-5615-0A4D-B253-EA66E8963280}" type="sibTrans" cxnId="{B13ABA93-530A-EE46-B5A5-9FC00E8EB19D}">
      <dgm:prSet/>
      <dgm:spPr/>
      <dgm:t>
        <a:bodyPr/>
        <a:lstStyle/>
        <a:p>
          <a:endParaRPr lang="en-US"/>
        </a:p>
      </dgm:t>
    </dgm:pt>
    <dgm:pt modelId="{0D58D257-75D8-DE4B-ADE9-665520B2FD24}">
      <dgm:prSet phldrT="[Text]"/>
      <dgm:spPr/>
      <dgm:t>
        <a:bodyPr/>
        <a:lstStyle/>
        <a:p>
          <a:pPr>
            <a:buFont typeface="Arial" panose="020B0604020202020204" pitchFamily="34" charset="0"/>
            <a:buChar char="•"/>
          </a:pPr>
          <a:r>
            <a:rPr lang="en-US" dirty="0">
              <a:solidFill>
                <a:schemeClr val="bg1"/>
              </a:solidFill>
              <a:latin typeface="Calibri" panose="020F0502020204030204" pitchFamily="34" charset="0"/>
              <a:ea typeface="Calibri" pitchFamily="34" charset="-122"/>
              <a:cs typeface="Calibri" panose="020F0502020204030204" pitchFamily="34" charset="0"/>
            </a:rPr>
            <a:t>Concrete actions you can take Monday morning.</a:t>
          </a:r>
          <a:endParaRPr lang="en-US" dirty="0">
            <a:solidFill>
              <a:schemeClr val="bg1"/>
            </a:solidFill>
          </a:endParaRPr>
        </a:p>
      </dgm:t>
    </dgm:pt>
    <dgm:pt modelId="{96268D23-A275-504C-9775-E4B407ADDACA}" type="parTrans" cxnId="{79753E81-42C8-2143-A5E9-FE050D7EF656}">
      <dgm:prSet/>
      <dgm:spPr/>
      <dgm:t>
        <a:bodyPr/>
        <a:lstStyle/>
        <a:p>
          <a:endParaRPr lang="en-US"/>
        </a:p>
      </dgm:t>
    </dgm:pt>
    <dgm:pt modelId="{3183640B-1128-284E-82B2-2DDA7A04BDFB}" type="sibTrans" cxnId="{79753E81-42C8-2143-A5E9-FE050D7EF656}">
      <dgm:prSet/>
      <dgm:spPr/>
      <dgm:t>
        <a:bodyPr/>
        <a:lstStyle/>
        <a:p>
          <a:endParaRPr lang="en-US"/>
        </a:p>
      </dgm:t>
    </dgm:pt>
    <dgm:pt modelId="{E227A6CB-5647-E448-98B5-540C607C5FD6}" type="pres">
      <dgm:prSet presAssocID="{BCB060BC-BFF4-754B-A5C7-6A051BA8ABD7}" presName="diagram" presStyleCnt="0">
        <dgm:presLayoutVars>
          <dgm:dir/>
          <dgm:resizeHandles val="exact"/>
        </dgm:presLayoutVars>
      </dgm:prSet>
      <dgm:spPr/>
    </dgm:pt>
    <dgm:pt modelId="{071C39F8-83F1-B048-B55F-F7C72E2EF909}" type="pres">
      <dgm:prSet presAssocID="{21091E29-7326-7748-BEAF-1316BBDA79A8}" presName="node" presStyleLbl="node1" presStyleIdx="0" presStyleCnt="5">
        <dgm:presLayoutVars>
          <dgm:bulletEnabled val="1"/>
        </dgm:presLayoutVars>
      </dgm:prSet>
      <dgm:spPr/>
    </dgm:pt>
    <dgm:pt modelId="{154CC48F-70F1-D945-B648-ECC62C254879}" type="pres">
      <dgm:prSet presAssocID="{03D8AE7F-6F78-4845-86DA-CDA00156A2D3}" presName="sibTrans" presStyleCnt="0"/>
      <dgm:spPr/>
    </dgm:pt>
    <dgm:pt modelId="{E8CD0C51-27C7-AC46-A604-85E7DAAF4C92}" type="pres">
      <dgm:prSet presAssocID="{C59046BF-9941-5B45-B2D1-2C73F809E79C}" presName="node" presStyleLbl="node1" presStyleIdx="1" presStyleCnt="5">
        <dgm:presLayoutVars>
          <dgm:bulletEnabled val="1"/>
        </dgm:presLayoutVars>
      </dgm:prSet>
      <dgm:spPr/>
    </dgm:pt>
    <dgm:pt modelId="{F0AA19CD-43C1-C84B-9990-C8C8BA327683}" type="pres">
      <dgm:prSet presAssocID="{8CA51BEF-F580-634C-98BF-261D3031F404}" presName="sibTrans" presStyleCnt="0"/>
      <dgm:spPr/>
    </dgm:pt>
    <dgm:pt modelId="{ABE70AED-2E26-324C-9508-80BE4125230F}" type="pres">
      <dgm:prSet presAssocID="{F5F783B7-89B7-574F-8986-64B09FDF6079}" presName="node" presStyleLbl="node1" presStyleIdx="2" presStyleCnt="5">
        <dgm:presLayoutVars>
          <dgm:bulletEnabled val="1"/>
        </dgm:presLayoutVars>
      </dgm:prSet>
      <dgm:spPr/>
    </dgm:pt>
    <dgm:pt modelId="{1C0C17E2-C771-0446-A89D-D1E1E40C1037}" type="pres">
      <dgm:prSet presAssocID="{27EBCC7F-A48D-6946-9B1D-EED6DEE08735}" presName="sibTrans" presStyleCnt="0"/>
      <dgm:spPr/>
    </dgm:pt>
    <dgm:pt modelId="{BD3E8FDA-BDAC-574D-A212-2A46EE91DC7B}" type="pres">
      <dgm:prSet presAssocID="{BF0018A1-4FAA-124C-9543-1DD6683BE7A4}" presName="node" presStyleLbl="node1" presStyleIdx="3" presStyleCnt="5">
        <dgm:presLayoutVars>
          <dgm:bulletEnabled val="1"/>
        </dgm:presLayoutVars>
      </dgm:prSet>
      <dgm:spPr/>
    </dgm:pt>
    <dgm:pt modelId="{753A1DE8-5964-7E4A-B1F3-18CDBBCC0D0E}" type="pres">
      <dgm:prSet presAssocID="{7836A75E-ED9C-0C47-A229-DF382C4DD63B}" presName="sibTrans" presStyleCnt="0"/>
      <dgm:spPr/>
    </dgm:pt>
    <dgm:pt modelId="{250AF28A-2D0B-3345-A395-0A300556F58B}" type="pres">
      <dgm:prSet presAssocID="{42C8CA5F-1B32-1E41-AD72-498A27612272}" presName="node" presStyleLbl="node1" presStyleIdx="4" presStyleCnt="5">
        <dgm:presLayoutVars>
          <dgm:bulletEnabled val="1"/>
        </dgm:presLayoutVars>
      </dgm:prSet>
      <dgm:spPr/>
    </dgm:pt>
  </dgm:ptLst>
  <dgm:cxnLst>
    <dgm:cxn modelId="{1588380E-6D7E-6746-AD9E-657B87A205FA}" srcId="{C59046BF-9941-5B45-B2D1-2C73F809E79C}" destId="{05ED7FEA-AE7D-C742-A3DC-52673B97532F}" srcOrd="0" destOrd="0" parTransId="{4FCC8F75-8BC7-2648-86B2-9FE5F14AA345}" sibTransId="{6FEA8D96-EFA4-3847-A90A-2C0ECD36F8A6}"/>
    <dgm:cxn modelId="{6C6C2E23-5932-DC40-B366-B9612DA21B9F}" type="presOf" srcId="{BF0018A1-4FAA-124C-9543-1DD6683BE7A4}" destId="{BD3E8FDA-BDAC-574D-A212-2A46EE91DC7B}" srcOrd="0" destOrd="0" presId="urn:microsoft.com/office/officeart/2005/8/layout/default"/>
    <dgm:cxn modelId="{56A56036-626A-D942-8A8C-62456B1C62F3}" type="presOf" srcId="{C59046BF-9941-5B45-B2D1-2C73F809E79C}" destId="{E8CD0C51-27C7-AC46-A604-85E7DAAF4C92}" srcOrd="0" destOrd="0" presId="urn:microsoft.com/office/officeart/2005/8/layout/default"/>
    <dgm:cxn modelId="{3BD63A3D-1CA2-C64D-B47A-8440F8EF3BBB}" type="presOf" srcId="{989DEA69-7003-D54F-ACAD-3DBCE3BFFCAC}" destId="{ABE70AED-2E26-324C-9508-80BE4125230F}" srcOrd="0" destOrd="1" presId="urn:microsoft.com/office/officeart/2005/8/layout/default"/>
    <dgm:cxn modelId="{14651D43-8CDB-C64D-9459-6D97860CEC07}" type="presOf" srcId="{EAAFD0CB-A157-5643-A000-1CBFF0D76635}" destId="{071C39F8-83F1-B048-B55F-F7C72E2EF909}" srcOrd="0" destOrd="1" presId="urn:microsoft.com/office/officeart/2005/8/layout/default"/>
    <dgm:cxn modelId="{CCAFC346-1B7E-2047-86B3-1B05B39666BC}" srcId="{BCB060BC-BFF4-754B-A5C7-6A051BA8ABD7}" destId="{BF0018A1-4FAA-124C-9543-1DD6683BE7A4}" srcOrd="3" destOrd="0" parTransId="{BDD67CA2-F694-724D-BE17-96F49D18731A}" sibTransId="{7836A75E-ED9C-0C47-A229-DF382C4DD63B}"/>
    <dgm:cxn modelId="{D251B348-70F5-4A4C-8004-8EE3C5FB4E76}" type="presOf" srcId="{E418CC8D-0F01-D44E-A2EF-D8E2E589ED0B}" destId="{BD3E8FDA-BDAC-574D-A212-2A46EE91DC7B}" srcOrd="0" destOrd="1" presId="urn:microsoft.com/office/officeart/2005/8/layout/default"/>
    <dgm:cxn modelId="{2362DC61-B02D-5042-8707-528C1025B7CC}" type="presOf" srcId="{BCB060BC-BFF4-754B-A5C7-6A051BA8ABD7}" destId="{E227A6CB-5647-E448-98B5-540C607C5FD6}" srcOrd="0" destOrd="0" presId="urn:microsoft.com/office/officeart/2005/8/layout/default"/>
    <dgm:cxn modelId="{5FEE6064-488F-3A4B-BAA3-608516B06B65}" type="presOf" srcId="{F5F783B7-89B7-574F-8986-64B09FDF6079}" destId="{ABE70AED-2E26-324C-9508-80BE4125230F}" srcOrd="0" destOrd="0" presId="urn:microsoft.com/office/officeart/2005/8/layout/default"/>
    <dgm:cxn modelId="{19697B69-2535-D449-B815-995D0CC8A618}" srcId="{F5F783B7-89B7-574F-8986-64B09FDF6079}" destId="{989DEA69-7003-D54F-ACAD-3DBCE3BFFCAC}" srcOrd="0" destOrd="0" parTransId="{1DC4761F-ACFD-9741-8D8E-000A197692D2}" sibTransId="{736CCF09-B1D9-4645-A22A-09D612EA3CF0}"/>
    <dgm:cxn modelId="{79753E81-42C8-2143-A5E9-FE050D7EF656}" srcId="{42C8CA5F-1B32-1E41-AD72-498A27612272}" destId="{0D58D257-75D8-DE4B-ADE9-665520B2FD24}" srcOrd="0" destOrd="0" parTransId="{96268D23-A275-504C-9775-E4B407ADDACA}" sibTransId="{3183640B-1128-284E-82B2-2DDA7A04BDFB}"/>
    <dgm:cxn modelId="{C1F33485-CB51-3C47-BB91-19AE21F14CD9}" srcId="{BCB060BC-BFF4-754B-A5C7-6A051BA8ABD7}" destId="{C59046BF-9941-5B45-B2D1-2C73F809E79C}" srcOrd="1" destOrd="0" parTransId="{794B80F3-1F9A-8C40-8E68-BE71E3554A9C}" sibTransId="{8CA51BEF-F580-634C-98BF-261D3031F404}"/>
    <dgm:cxn modelId="{7995CB8D-3467-4549-A72C-925A343E1E18}" type="presOf" srcId="{0D58D257-75D8-DE4B-ADE9-665520B2FD24}" destId="{250AF28A-2D0B-3345-A395-0A300556F58B}" srcOrd="0" destOrd="1" presId="urn:microsoft.com/office/officeart/2005/8/layout/default"/>
    <dgm:cxn modelId="{E6D08C8E-B37B-AB43-9E49-4217C24B6E45}" type="presOf" srcId="{42C8CA5F-1B32-1E41-AD72-498A27612272}" destId="{250AF28A-2D0B-3345-A395-0A300556F58B}" srcOrd="0" destOrd="0" presId="urn:microsoft.com/office/officeart/2005/8/layout/default"/>
    <dgm:cxn modelId="{B13ABA93-530A-EE46-B5A5-9FC00E8EB19D}" srcId="{BF0018A1-4FAA-124C-9543-1DD6683BE7A4}" destId="{E418CC8D-0F01-D44E-A2EF-D8E2E589ED0B}" srcOrd="0" destOrd="0" parTransId="{A3F23F39-F53B-844B-8946-844A80823907}" sibTransId="{BB04025D-5615-0A4D-B253-EA66E8963280}"/>
    <dgm:cxn modelId="{EC0F0396-7ACF-7049-AA1A-BF0DD848C47B}" type="presOf" srcId="{21091E29-7326-7748-BEAF-1316BBDA79A8}" destId="{071C39F8-83F1-B048-B55F-F7C72E2EF909}" srcOrd="0" destOrd="0" presId="urn:microsoft.com/office/officeart/2005/8/layout/default"/>
    <dgm:cxn modelId="{76B58CA1-FDD1-0440-B1F4-A6CB3BA0B2FB}" srcId="{BCB060BC-BFF4-754B-A5C7-6A051BA8ABD7}" destId="{21091E29-7326-7748-BEAF-1316BBDA79A8}" srcOrd="0" destOrd="0" parTransId="{21E73040-D34C-F74A-8273-5D8ABC1ECE0A}" sibTransId="{03D8AE7F-6F78-4845-86DA-CDA00156A2D3}"/>
    <dgm:cxn modelId="{4552ABC4-8A66-BD48-AB81-1E73518C25A6}" srcId="{21091E29-7326-7748-BEAF-1316BBDA79A8}" destId="{EAAFD0CB-A157-5643-A000-1CBFF0D76635}" srcOrd="0" destOrd="0" parTransId="{B2018B0B-5D7C-E040-B8CA-0FE28FBACEF6}" sibTransId="{9BF90AA6-ABC1-DA49-8178-2E195C197AD0}"/>
    <dgm:cxn modelId="{06725BDD-FA43-1C45-A74D-75537DA129D5}" type="presOf" srcId="{05ED7FEA-AE7D-C742-A3DC-52673B97532F}" destId="{E8CD0C51-27C7-AC46-A604-85E7DAAF4C92}" srcOrd="0" destOrd="1" presId="urn:microsoft.com/office/officeart/2005/8/layout/default"/>
    <dgm:cxn modelId="{0EED91E0-F1E5-AA4A-9611-304BB5AB029A}" srcId="{BCB060BC-BFF4-754B-A5C7-6A051BA8ABD7}" destId="{42C8CA5F-1B32-1E41-AD72-498A27612272}" srcOrd="4" destOrd="0" parTransId="{D518FB14-B56C-FC46-A138-F800D6D90BB1}" sibTransId="{6A0BD1DC-F3BF-5543-AB27-007675A9CA50}"/>
    <dgm:cxn modelId="{6B5489FF-B793-5948-9691-BC472142EE30}" srcId="{BCB060BC-BFF4-754B-A5C7-6A051BA8ABD7}" destId="{F5F783B7-89B7-574F-8986-64B09FDF6079}" srcOrd="2" destOrd="0" parTransId="{0F70CAB1-5988-414B-ACCE-DFE065352A8B}" sibTransId="{27EBCC7F-A48D-6946-9B1D-EED6DEE08735}"/>
    <dgm:cxn modelId="{36CC42F3-69D0-134E-AF0A-7AB7CA6C5FFB}" type="presParOf" srcId="{E227A6CB-5647-E448-98B5-540C607C5FD6}" destId="{071C39F8-83F1-B048-B55F-F7C72E2EF909}" srcOrd="0" destOrd="0" presId="urn:microsoft.com/office/officeart/2005/8/layout/default"/>
    <dgm:cxn modelId="{3453DD67-D97F-4B49-B2D8-26ADFAC31610}" type="presParOf" srcId="{E227A6CB-5647-E448-98B5-540C607C5FD6}" destId="{154CC48F-70F1-D945-B648-ECC62C254879}" srcOrd="1" destOrd="0" presId="urn:microsoft.com/office/officeart/2005/8/layout/default"/>
    <dgm:cxn modelId="{31B688CB-57D2-B045-A952-602CA978A83E}" type="presParOf" srcId="{E227A6CB-5647-E448-98B5-540C607C5FD6}" destId="{E8CD0C51-27C7-AC46-A604-85E7DAAF4C92}" srcOrd="2" destOrd="0" presId="urn:microsoft.com/office/officeart/2005/8/layout/default"/>
    <dgm:cxn modelId="{6F8354F9-0124-DF4E-B069-D8142A695E4C}" type="presParOf" srcId="{E227A6CB-5647-E448-98B5-540C607C5FD6}" destId="{F0AA19CD-43C1-C84B-9990-C8C8BA327683}" srcOrd="3" destOrd="0" presId="urn:microsoft.com/office/officeart/2005/8/layout/default"/>
    <dgm:cxn modelId="{FF49CFD2-17C2-F842-8302-1DCFBF83A4EE}" type="presParOf" srcId="{E227A6CB-5647-E448-98B5-540C607C5FD6}" destId="{ABE70AED-2E26-324C-9508-80BE4125230F}" srcOrd="4" destOrd="0" presId="urn:microsoft.com/office/officeart/2005/8/layout/default"/>
    <dgm:cxn modelId="{45F93373-03F2-AD47-AF8C-E6A1A05F1E54}" type="presParOf" srcId="{E227A6CB-5647-E448-98B5-540C607C5FD6}" destId="{1C0C17E2-C771-0446-A89D-D1E1E40C1037}" srcOrd="5" destOrd="0" presId="urn:microsoft.com/office/officeart/2005/8/layout/default"/>
    <dgm:cxn modelId="{9524FD94-DA30-1240-83D2-4A85D0B181BA}" type="presParOf" srcId="{E227A6CB-5647-E448-98B5-540C607C5FD6}" destId="{BD3E8FDA-BDAC-574D-A212-2A46EE91DC7B}" srcOrd="6" destOrd="0" presId="urn:microsoft.com/office/officeart/2005/8/layout/default"/>
    <dgm:cxn modelId="{144BA3C4-17E3-1340-8CE2-5A7726BD4B77}" type="presParOf" srcId="{E227A6CB-5647-E448-98B5-540C607C5FD6}" destId="{753A1DE8-5964-7E4A-B1F3-18CDBBCC0D0E}" srcOrd="7" destOrd="0" presId="urn:microsoft.com/office/officeart/2005/8/layout/default"/>
    <dgm:cxn modelId="{CDB46AD1-763F-C548-8090-A5E20ABABA93}" type="presParOf" srcId="{E227A6CB-5647-E448-98B5-540C607C5FD6}" destId="{250AF28A-2D0B-3345-A395-0A300556F58B}" srcOrd="8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71C39F8-83F1-B048-B55F-F7C72E2EF909}">
      <dsp:nvSpPr>
        <dsp:cNvPr id="0" name=""/>
        <dsp:cNvSpPr/>
      </dsp:nvSpPr>
      <dsp:spPr>
        <a:xfrm>
          <a:off x="0" y="193389"/>
          <a:ext cx="2714624" cy="1628775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t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b="1" kern="1200" dirty="0">
              <a:solidFill>
                <a:srgbClr val="1B474D"/>
              </a:solidFill>
            </a:rPr>
            <a:t>A working definition:</a:t>
          </a:r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700" kern="1200" dirty="0">
              <a:solidFill>
                <a:schemeClr val="bg1"/>
              </a:solidFill>
            </a:rPr>
            <a:t>ERM reframed as adaptive learning infrastructure, not a compliance checkbox</a:t>
          </a:r>
        </a:p>
      </dsp:txBody>
      <dsp:txXfrm>
        <a:off x="0" y="193389"/>
        <a:ext cx="2714624" cy="1628775"/>
      </dsp:txXfrm>
    </dsp:sp>
    <dsp:sp modelId="{E8CD0C51-27C7-AC46-A604-85E7DAAF4C92}">
      <dsp:nvSpPr>
        <dsp:cNvPr id="0" name=""/>
        <dsp:cNvSpPr/>
      </dsp:nvSpPr>
      <dsp:spPr>
        <a:xfrm>
          <a:off x="2986087" y="193389"/>
          <a:ext cx="2714624" cy="1628775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t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b="1" kern="1200" dirty="0">
              <a:solidFill>
                <a:srgbClr val="1B474D"/>
              </a:solidFill>
            </a:rPr>
            <a:t>A risk guide for institutions:</a:t>
          </a:r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700" kern="1200" dirty="0">
              <a:solidFill>
                <a:schemeClr val="bg1"/>
              </a:solidFill>
              <a:latin typeface="Calibri" panose="020F0502020204030204" pitchFamily="34" charset="0"/>
              <a:ea typeface="Calibri" pitchFamily="34" charset="-122"/>
              <a:cs typeface="Calibri" panose="020F0502020204030204" pitchFamily="34" charset="0"/>
            </a:rPr>
            <a:t>Five domains where institutions are most exposed.</a:t>
          </a:r>
          <a:endParaRPr lang="en-US" sz="1700" kern="1200" dirty="0">
            <a:solidFill>
              <a:schemeClr val="bg1"/>
            </a:solidFill>
          </a:endParaRPr>
        </a:p>
      </dsp:txBody>
      <dsp:txXfrm>
        <a:off x="2986087" y="193389"/>
        <a:ext cx="2714624" cy="1628775"/>
      </dsp:txXfrm>
    </dsp:sp>
    <dsp:sp modelId="{ABE70AED-2E26-324C-9508-80BE4125230F}">
      <dsp:nvSpPr>
        <dsp:cNvPr id="0" name=""/>
        <dsp:cNvSpPr/>
      </dsp:nvSpPr>
      <dsp:spPr>
        <a:xfrm>
          <a:off x="5972175" y="193389"/>
          <a:ext cx="2714624" cy="1628775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t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+mj-lt"/>
            <a:buNone/>
          </a:pPr>
          <a:r>
            <a:rPr lang="en-US" sz="2200" b="1" kern="1200" dirty="0">
              <a:solidFill>
                <a:srgbClr val="1B474D"/>
              </a:solidFill>
              <a:latin typeface="Calibri" panose="020F0502020204030204" pitchFamily="34" charset="0"/>
              <a:ea typeface="Calibri" pitchFamily="34" charset="-122"/>
              <a:cs typeface="Calibri" panose="020F0502020204030204" pitchFamily="34" charset="0"/>
            </a:rPr>
            <a:t>An AI-powered framework:</a:t>
          </a:r>
          <a:endParaRPr lang="en-US" sz="2200" kern="1200" dirty="0">
            <a:solidFill>
              <a:srgbClr val="1B474D"/>
            </a:solidFill>
          </a:endParaRPr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Char char="•"/>
          </a:pPr>
          <a:r>
            <a:rPr lang="en-US" sz="1700" kern="1200" dirty="0">
              <a:solidFill>
                <a:schemeClr val="bg1"/>
              </a:solidFill>
              <a:latin typeface="Calibri" panose="020F0502020204030204" pitchFamily="34" charset="0"/>
              <a:ea typeface="Calibri" pitchFamily="34" charset="-122"/>
              <a:cs typeface="Calibri" panose="020F0502020204030204" pitchFamily="34" charset="0"/>
            </a:rPr>
            <a:t>A four-step method using tools you already have.</a:t>
          </a:r>
          <a:endParaRPr lang="en-US" sz="1700" kern="1200" dirty="0">
            <a:solidFill>
              <a:schemeClr val="bg1"/>
            </a:solidFill>
          </a:endParaRPr>
        </a:p>
      </dsp:txBody>
      <dsp:txXfrm>
        <a:off x="5972175" y="193389"/>
        <a:ext cx="2714624" cy="1628775"/>
      </dsp:txXfrm>
    </dsp:sp>
    <dsp:sp modelId="{BD3E8FDA-BDAC-574D-A212-2A46EE91DC7B}">
      <dsp:nvSpPr>
        <dsp:cNvPr id="0" name=""/>
        <dsp:cNvSpPr/>
      </dsp:nvSpPr>
      <dsp:spPr>
        <a:xfrm>
          <a:off x="1493043" y="2093627"/>
          <a:ext cx="2714624" cy="1628775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t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+mj-lt"/>
            <a:buNone/>
          </a:pPr>
          <a:r>
            <a:rPr lang="en-US" sz="2200" b="1" kern="1200" dirty="0">
              <a:solidFill>
                <a:srgbClr val="1B474D"/>
              </a:solidFill>
              <a:latin typeface="Calibri" panose="020F0502020204030204" pitchFamily="34" charset="0"/>
              <a:ea typeface="Calibri" pitchFamily="34" charset="-122"/>
              <a:cs typeface="Calibri" panose="020F0502020204030204" pitchFamily="34" charset="0"/>
            </a:rPr>
            <a:t>Three working use cases:</a:t>
          </a:r>
          <a:endParaRPr lang="en-US" sz="2200" b="1" kern="1200" dirty="0">
            <a:solidFill>
              <a:srgbClr val="1B474D"/>
            </a:solidFill>
          </a:endParaRPr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Char char="•"/>
          </a:pPr>
          <a:r>
            <a:rPr lang="en-US" sz="1700" kern="1200" dirty="0">
              <a:solidFill>
                <a:schemeClr val="bg1"/>
              </a:solidFill>
              <a:latin typeface="Calibri" panose="020F0502020204030204" pitchFamily="34" charset="0"/>
              <a:ea typeface="Calibri" pitchFamily="34" charset="-122"/>
              <a:cs typeface="Calibri" panose="020F0502020204030204" pitchFamily="34" charset="0"/>
            </a:rPr>
            <a:t>Enrollment, IT/policy compliance, and Research Integrity.</a:t>
          </a:r>
          <a:endParaRPr lang="en-US" sz="1700" kern="1200" dirty="0">
            <a:solidFill>
              <a:schemeClr val="bg1"/>
            </a:solidFill>
          </a:endParaRPr>
        </a:p>
      </dsp:txBody>
      <dsp:txXfrm>
        <a:off x="1493043" y="2093627"/>
        <a:ext cx="2714624" cy="1628775"/>
      </dsp:txXfrm>
    </dsp:sp>
    <dsp:sp modelId="{250AF28A-2D0B-3345-A395-0A300556F58B}">
      <dsp:nvSpPr>
        <dsp:cNvPr id="0" name=""/>
        <dsp:cNvSpPr/>
      </dsp:nvSpPr>
      <dsp:spPr>
        <a:xfrm>
          <a:off x="4479131" y="2093627"/>
          <a:ext cx="2714624" cy="1628775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t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+mj-lt"/>
            <a:buNone/>
          </a:pPr>
          <a:r>
            <a:rPr lang="en-US" sz="2200" b="1" kern="1200" dirty="0">
              <a:solidFill>
                <a:srgbClr val="1B474D"/>
              </a:solidFill>
              <a:latin typeface="Calibri" panose="020F0502020204030204" pitchFamily="34" charset="0"/>
              <a:ea typeface="Calibri" pitchFamily="34" charset="-122"/>
              <a:cs typeface="Calibri" panose="020F0502020204030204" pitchFamily="34" charset="0"/>
            </a:rPr>
            <a:t>A 30/60/90 plan:</a:t>
          </a:r>
          <a:endParaRPr lang="en-US" sz="2200" kern="1200" dirty="0">
            <a:solidFill>
              <a:srgbClr val="1B474D"/>
            </a:solidFill>
          </a:endParaRPr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Char char="•"/>
          </a:pPr>
          <a:r>
            <a:rPr lang="en-US" sz="1700" kern="1200" dirty="0">
              <a:solidFill>
                <a:schemeClr val="bg1"/>
              </a:solidFill>
              <a:latin typeface="Calibri" panose="020F0502020204030204" pitchFamily="34" charset="0"/>
              <a:ea typeface="Calibri" pitchFamily="34" charset="-122"/>
              <a:cs typeface="Calibri" panose="020F0502020204030204" pitchFamily="34" charset="0"/>
            </a:rPr>
            <a:t>Concrete actions you can take Monday morning.</a:t>
          </a:r>
          <a:endParaRPr lang="en-US" sz="1700" kern="1200" dirty="0">
            <a:solidFill>
              <a:schemeClr val="bg1"/>
            </a:solidFill>
          </a:endParaRPr>
        </a:p>
      </dsp:txBody>
      <dsp:txXfrm>
        <a:off x="4479131" y="2093627"/>
        <a:ext cx="2714624" cy="162877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257972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CE1CB8B-279C-F7C1-0562-0A999F7D32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64FD9B4-64B6-0EFE-446A-6D2C7E133E3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8677001-1DFC-B6EE-B7DE-2CB3D1ACB1F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698A030-D77F-F92C-B556-DBC451FF28C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431945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8BAAA45-17C9-0740-918A-D1B2C0A871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2774957-265E-4FCC-26BD-2B67CA0BB44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92F8322-A5AE-3FB4-2E2A-EF37F4F8951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120D86E-B2C5-FD10-CD1A-9B4D8E4095D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507794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1F9AD13-0177-47EE-5402-30F1C4F6209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3957F2C-F543-1E54-2FF5-97A9407E6C0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6355EE1-FF7F-07BB-2636-3FA38A3D593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F56627B-AD82-C573-D4A0-A0FAF245B22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374674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895B0C3-62C8-9A98-AB10-BFDA119AB98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EF5F1CD-09DF-73E3-AA5F-4CC39E57B7C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30DD38E-FD64-3CFB-8966-55D4C04CB7E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3A92D0C-3B32-9D09-C8D0-6077F8002C4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398764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2F3367F-C821-9AD6-B4DE-A20D96F860F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0340E21-02B4-6816-2A2C-98834A261D3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B05A41C-034A-2583-A075-544B031F782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01CF4CA-C7C7-10E9-73E1-D1E27BA000D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2121028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EBA054-59D1-EF16-8490-E3AA6629FF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87949D9-2A9E-B47A-21DD-60DF23747EE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3EB76FF-5744-2792-C0FF-37B54C6AC8C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5369C2B-22BD-0D92-A897-6E2003A0036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927540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F68594E-E771-AEC7-828C-CCBB259DF8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CF37855-8FE7-6905-95A1-2C38F9C80C2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8572017-1141-CC97-C35F-F45B1B325D4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9B01466-3AE6-2AAC-07CB-DB4ACAA0678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405378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png"/><Relationship Id="rId4" Type="http://schemas.openxmlformats.org/officeDocument/2006/relationships/image" Target="../media/image4.em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emf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microsoft.com/office/2011/relationships/webextension" Target="../webextensions/webextension2.xm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2.svg"/><Relationship Id="rId7" Type="http://schemas.openxmlformats.org/officeDocument/2006/relationships/diagramColors" Target="../diagrams/colors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microsoft.com/office/2011/relationships/webextension" Target="../webextensions/webextension1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6F3E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1870172"/>
            <a:ext cx="548640" cy="36576"/>
          </a:xfrm>
          <a:prstGeom prst="rect">
            <a:avLst/>
          </a:prstGeom>
          <a:solidFill>
            <a:srgbClr val="B8632A"/>
          </a:solidFill>
          <a:ln w="12700">
            <a:solidFill>
              <a:srgbClr val="B8632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548640" y="1961612"/>
            <a:ext cx="8229600" cy="256032"/>
          </a:xfrm>
          <a:prstGeom prst="rect">
            <a:avLst/>
          </a:prstGeom>
          <a:solidFill>
            <a:srgbClr val="F6F3EC"/>
          </a:solidFill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kern="0" spc="600" dirty="0">
                <a:solidFill>
                  <a:schemeClr val="accent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Learning Ideas Conference 2026</a:t>
            </a:r>
            <a:endParaRPr lang="en-US" sz="1600" dirty="0">
              <a:solidFill>
                <a:schemeClr val="accent2"/>
              </a:solidFill>
            </a:endParaRPr>
          </a:p>
        </p:txBody>
      </p:sp>
      <p:sp>
        <p:nvSpPr>
          <p:cNvPr id="4" name="Text 2"/>
          <p:cNvSpPr/>
          <p:nvPr/>
        </p:nvSpPr>
        <p:spPr>
          <a:xfrm>
            <a:off x="548640" y="2185855"/>
            <a:ext cx="82296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4000" b="1" dirty="0">
                <a:solidFill>
                  <a:srgbClr val="1B474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Adaptive Learning</a:t>
            </a:r>
            <a:endParaRPr lang="en-US" sz="4000" dirty="0">
              <a:solidFill>
                <a:srgbClr val="1B474D"/>
              </a:solidFill>
            </a:endParaRPr>
          </a:p>
        </p:txBody>
      </p:sp>
      <p:sp>
        <p:nvSpPr>
          <p:cNvPr id="5" name="Text 3"/>
          <p:cNvSpPr/>
          <p:nvPr/>
        </p:nvSpPr>
        <p:spPr>
          <a:xfrm>
            <a:off x="548640" y="2825934"/>
            <a:ext cx="8229600" cy="640079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200" dirty="0">
                <a:solidFill>
                  <a:srgbClr val="1B474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Using AI-Powered Risk Management to Sustain Innovation and Institutional Integrity</a:t>
            </a:r>
            <a:endParaRPr lang="en-US" sz="2200" dirty="0">
              <a:solidFill>
                <a:srgbClr val="1B474D"/>
              </a:solidFill>
            </a:endParaRPr>
          </a:p>
        </p:txBody>
      </p:sp>
      <p:sp>
        <p:nvSpPr>
          <p:cNvPr id="6" name="Text 4"/>
          <p:cNvSpPr/>
          <p:nvPr/>
        </p:nvSpPr>
        <p:spPr>
          <a:xfrm>
            <a:off x="548640" y="3191695"/>
            <a:ext cx="82296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endParaRPr lang="en-US" sz="2200" dirty="0">
              <a:solidFill>
                <a:srgbClr val="1B474D"/>
              </a:solidFill>
            </a:endParaRPr>
          </a:p>
        </p:txBody>
      </p:sp>
      <p:sp>
        <p:nvSpPr>
          <p:cNvPr id="7" name="Shape 5"/>
          <p:cNvSpPr/>
          <p:nvPr/>
        </p:nvSpPr>
        <p:spPr>
          <a:xfrm>
            <a:off x="548640" y="3811202"/>
            <a:ext cx="8229600" cy="13716"/>
          </a:xfrm>
          <a:prstGeom prst="rect">
            <a:avLst/>
          </a:prstGeom>
          <a:solidFill>
            <a:srgbClr val="5E7E84"/>
          </a:solidFill>
          <a:ln w="12700">
            <a:solidFill>
              <a:srgbClr val="5E7E84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11" name="Picture 10" descr="A blue background with white text&#10;&#10;AI-generated content may be incorrect.">
            <a:extLst>
              <a:ext uri="{FF2B5EF4-FFF2-40B4-BE49-F238E27FC236}">
                <a16:creationId xmlns:a16="http://schemas.microsoft.com/office/drawing/2014/main" id="{A38C2859-DA95-7E6C-0E05-3FBAE1BF253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401"/>
            <a:ext cx="9144000" cy="1807907"/>
          </a:xfrm>
          <a:prstGeom prst="rect">
            <a:avLst/>
          </a:prstGeom>
        </p:spPr>
      </p:pic>
      <p:sp>
        <p:nvSpPr>
          <p:cNvPr id="12" name="Subtitle 2">
            <a:extLst>
              <a:ext uri="{FF2B5EF4-FFF2-40B4-BE49-F238E27FC236}">
                <a16:creationId xmlns:a16="http://schemas.microsoft.com/office/drawing/2014/main" id="{C324E527-7020-4EB9-A3C5-B0006B08525B}"/>
              </a:ext>
            </a:extLst>
          </p:cNvPr>
          <p:cNvSpPr txBox="1">
            <a:spLocks/>
          </p:cNvSpPr>
          <p:nvPr/>
        </p:nvSpPr>
        <p:spPr>
          <a:xfrm>
            <a:off x="2155429" y="3987225"/>
            <a:ext cx="4833141" cy="1035818"/>
          </a:xfrm>
          <a:prstGeom prst="rect">
            <a:avLst/>
          </a:prstGeom>
        </p:spPr>
        <p:txBody>
          <a:bodyPr>
            <a:normAutofit fontScale="475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ts val="0"/>
              </a:spcBef>
              <a:buNone/>
            </a:pPr>
            <a:r>
              <a:rPr lang="en-US" b="1" dirty="0">
                <a:solidFill>
                  <a:srgbClr val="1B474D"/>
                </a:solidFill>
              </a:rPr>
              <a:t>Arturo Rodriguez, PhD, MPH, MBA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en-US" dirty="0">
                <a:solidFill>
                  <a:srgbClr val="1B474D"/>
                </a:solidFill>
              </a:rPr>
              <a:t>Founder and Principal Consultant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en-US" dirty="0">
                <a:solidFill>
                  <a:srgbClr val="1B474D"/>
                </a:solidFill>
              </a:rPr>
              <a:t>Cynotex Strategy Partners</a:t>
            </a:r>
          </a:p>
          <a:p>
            <a:pPr marL="0" indent="0" algn="ctr">
              <a:spcBef>
                <a:spcPts val="0"/>
              </a:spcBef>
              <a:buNone/>
            </a:pPr>
            <a:endParaRPr lang="en-US" dirty="0">
              <a:solidFill>
                <a:srgbClr val="1B474D"/>
              </a:solidFill>
            </a:endParaRPr>
          </a:p>
          <a:p>
            <a:pPr marL="0" indent="0" algn="ctr">
              <a:spcBef>
                <a:spcPts val="0"/>
              </a:spcBef>
              <a:buNone/>
            </a:pPr>
            <a:r>
              <a:rPr lang="en-US" dirty="0" err="1">
                <a:solidFill>
                  <a:srgbClr val="1B474D"/>
                </a:solidFill>
              </a:rPr>
              <a:t>www.cynotex.net</a:t>
            </a:r>
            <a:endParaRPr lang="en-US" dirty="0">
              <a:solidFill>
                <a:srgbClr val="1B474D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6F3E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11480"/>
            <a:ext cx="8229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kern="0" spc="400" dirty="0">
                <a:solidFill>
                  <a:srgbClr val="1B474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TOOLKIT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457200" y="658368"/>
            <a:ext cx="82296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600" b="1" dirty="0">
                <a:solidFill>
                  <a:srgbClr val="1432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AI toolkit available to risk leaders today</a:t>
            </a:r>
            <a:endParaRPr lang="en-US" sz="2600" dirty="0"/>
          </a:p>
        </p:txBody>
      </p:sp>
      <p:sp>
        <p:nvSpPr>
          <p:cNvPr id="4" name="Shape 2"/>
          <p:cNvSpPr/>
          <p:nvPr/>
        </p:nvSpPr>
        <p:spPr>
          <a:xfrm>
            <a:off x="457200" y="1417320"/>
            <a:ext cx="2679192" cy="1554480"/>
          </a:xfrm>
          <a:prstGeom prst="rect">
            <a:avLst/>
          </a:prstGeom>
          <a:solidFill>
            <a:srgbClr val="FFFFFF"/>
          </a:solidFill>
          <a:ln w="6350">
            <a:solidFill>
              <a:srgbClr val="D9D3C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Shape 3"/>
          <p:cNvSpPr/>
          <p:nvPr/>
        </p:nvSpPr>
        <p:spPr>
          <a:xfrm>
            <a:off x="457200" y="1417320"/>
            <a:ext cx="2679192" cy="45720"/>
          </a:xfrm>
          <a:prstGeom prst="rect">
            <a:avLst/>
          </a:prstGeom>
          <a:solidFill>
            <a:srgbClr val="1B474D"/>
          </a:solidFill>
          <a:ln w="12700">
            <a:solidFill>
              <a:srgbClr val="1B474D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" name="Text 4"/>
          <p:cNvSpPr/>
          <p:nvPr/>
        </p:nvSpPr>
        <p:spPr>
          <a:xfrm>
            <a:off x="621792" y="1527048"/>
            <a:ext cx="2350008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b="1" dirty="0">
                <a:solidFill>
                  <a:srgbClr val="1432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General-purpose LLMs</a:t>
            </a:r>
            <a:endParaRPr lang="en-US" sz="1250" dirty="0"/>
          </a:p>
        </p:txBody>
      </p:sp>
      <p:sp>
        <p:nvSpPr>
          <p:cNvPr id="7" name="Text 5"/>
          <p:cNvSpPr/>
          <p:nvPr/>
        </p:nvSpPr>
        <p:spPr>
          <a:xfrm>
            <a:off x="621792" y="1801368"/>
            <a:ext cx="2350008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i="1" dirty="0">
                <a:solidFill>
                  <a:srgbClr val="B863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ChatGPT, Claude, Gemini, Copilot</a:t>
            </a:r>
            <a:endParaRPr lang="en-US" sz="1000" dirty="0"/>
          </a:p>
        </p:txBody>
      </p:sp>
      <p:sp>
        <p:nvSpPr>
          <p:cNvPr id="8" name="Text 6"/>
          <p:cNvSpPr/>
          <p:nvPr/>
        </p:nvSpPr>
        <p:spPr>
          <a:xfrm>
            <a:off x="621792" y="2130552"/>
            <a:ext cx="2350008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4A60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Drafting registers, summarizing policy, scenario writing, structured analysis.</a:t>
            </a:r>
            <a:endParaRPr lang="en-US" sz="1050" dirty="0"/>
          </a:p>
        </p:txBody>
      </p:sp>
      <p:sp>
        <p:nvSpPr>
          <p:cNvPr id="9" name="Shape 7"/>
          <p:cNvSpPr/>
          <p:nvPr/>
        </p:nvSpPr>
        <p:spPr>
          <a:xfrm>
            <a:off x="3227832" y="1417320"/>
            <a:ext cx="2679192" cy="1554480"/>
          </a:xfrm>
          <a:prstGeom prst="rect">
            <a:avLst/>
          </a:prstGeom>
          <a:solidFill>
            <a:srgbClr val="FFFFFF"/>
          </a:solidFill>
          <a:ln w="6350">
            <a:solidFill>
              <a:srgbClr val="D9D3C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0" name="Shape 8"/>
          <p:cNvSpPr/>
          <p:nvPr/>
        </p:nvSpPr>
        <p:spPr>
          <a:xfrm>
            <a:off x="3227832" y="1417320"/>
            <a:ext cx="2679192" cy="45720"/>
          </a:xfrm>
          <a:prstGeom prst="rect">
            <a:avLst/>
          </a:prstGeom>
          <a:solidFill>
            <a:srgbClr val="1B474D"/>
          </a:solidFill>
          <a:ln w="12700">
            <a:solidFill>
              <a:srgbClr val="1B474D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1" name="Text 9"/>
          <p:cNvSpPr/>
          <p:nvPr/>
        </p:nvSpPr>
        <p:spPr>
          <a:xfrm>
            <a:off x="3392424" y="1527048"/>
            <a:ext cx="2350008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b="1" dirty="0">
                <a:solidFill>
                  <a:srgbClr val="1432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Document &amp; contract review</a:t>
            </a:r>
            <a:endParaRPr lang="en-US" sz="1250" dirty="0"/>
          </a:p>
        </p:txBody>
      </p:sp>
      <p:sp>
        <p:nvSpPr>
          <p:cNvPr id="12" name="Text 10"/>
          <p:cNvSpPr/>
          <p:nvPr/>
        </p:nvSpPr>
        <p:spPr>
          <a:xfrm>
            <a:off x="3392424" y="1801368"/>
            <a:ext cx="2350008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i="1" dirty="0">
                <a:solidFill>
                  <a:srgbClr val="B863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Acrobat AI Assistant, Harvey, Kira, Spellbook</a:t>
            </a:r>
            <a:endParaRPr lang="en-US" sz="1000" dirty="0"/>
          </a:p>
        </p:txBody>
      </p:sp>
      <p:sp>
        <p:nvSpPr>
          <p:cNvPr id="13" name="Text 11"/>
          <p:cNvSpPr/>
          <p:nvPr/>
        </p:nvSpPr>
        <p:spPr>
          <a:xfrm>
            <a:off x="3392424" y="2130552"/>
            <a:ext cx="2350008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4A60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Clause extraction, redlining, obligation tracking, syllabus and policy audits.</a:t>
            </a:r>
            <a:endParaRPr lang="en-US" sz="1050" dirty="0"/>
          </a:p>
        </p:txBody>
      </p:sp>
      <p:sp>
        <p:nvSpPr>
          <p:cNvPr id="14" name="Shape 12"/>
          <p:cNvSpPr/>
          <p:nvPr/>
        </p:nvSpPr>
        <p:spPr>
          <a:xfrm>
            <a:off x="5998464" y="1417320"/>
            <a:ext cx="2679192" cy="1554480"/>
          </a:xfrm>
          <a:prstGeom prst="rect">
            <a:avLst/>
          </a:prstGeom>
          <a:solidFill>
            <a:srgbClr val="FFFFFF"/>
          </a:solidFill>
          <a:ln w="6350">
            <a:solidFill>
              <a:srgbClr val="D9D3C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5" name="Shape 13"/>
          <p:cNvSpPr/>
          <p:nvPr/>
        </p:nvSpPr>
        <p:spPr>
          <a:xfrm>
            <a:off x="5998464" y="1417320"/>
            <a:ext cx="2679192" cy="45720"/>
          </a:xfrm>
          <a:prstGeom prst="rect">
            <a:avLst/>
          </a:prstGeom>
          <a:solidFill>
            <a:srgbClr val="1B474D"/>
          </a:solidFill>
          <a:ln w="12700">
            <a:solidFill>
              <a:srgbClr val="1B474D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6" name="Text 14"/>
          <p:cNvSpPr/>
          <p:nvPr/>
        </p:nvSpPr>
        <p:spPr>
          <a:xfrm>
            <a:off x="6163056" y="1527048"/>
            <a:ext cx="2350008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b="1" dirty="0">
                <a:solidFill>
                  <a:srgbClr val="1432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Data &amp; analytics copilots</a:t>
            </a:r>
            <a:endParaRPr lang="en-US" sz="1250" dirty="0"/>
          </a:p>
        </p:txBody>
      </p:sp>
      <p:sp>
        <p:nvSpPr>
          <p:cNvPr id="17" name="Text 15"/>
          <p:cNvSpPr/>
          <p:nvPr/>
        </p:nvSpPr>
        <p:spPr>
          <a:xfrm>
            <a:off x="6163056" y="1801368"/>
            <a:ext cx="2350008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i="1" dirty="0">
                <a:solidFill>
                  <a:srgbClr val="B863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Power BI Copilot, Tableau Pulse, Hex Magic</a:t>
            </a:r>
            <a:endParaRPr lang="en-US" sz="1000" dirty="0"/>
          </a:p>
        </p:txBody>
      </p:sp>
      <p:sp>
        <p:nvSpPr>
          <p:cNvPr id="18" name="Text 16"/>
          <p:cNvSpPr/>
          <p:nvPr/>
        </p:nvSpPr>
        <p:spPr>
          <a:xfrm>
            <a:off x="6163056" y="2130552"/>
            <a:ext cx="2350008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4A60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Enrollment trends, financial anomaly detection, ad-hoc “what-if” queries.</a:t>
            </a:r>
            <a:endParaRPr lang="en-US" sz="1050" dirty="0"/>
          </a:p>
        </p:txBody>
      </p:sp>
      <p:sp>
        <p:nvSpPr>
          <p:cNvPr id="19" name="Shape 17"/>
          <p:cNvSpPr/>
          <p:nvPr/>
        </p:nvSpPr>
        <p:spPr>
          <a:xfrm>
            <a:off x="457200" y="3063240"/>
            <a:ext cx="2679192" cy="1554480"/>
          </a:xfrm>
          <a:prstGeom prst="rect">
            <a:avLst/>
          </a:prstGeom>
          <a:solidFill>
            <a:srgbClr val="FFFFFF"/>
          </a:solidFill>
          <a:ln w="6350">
            <a:solidFill>
              <a:srgbClr val="D9D3C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0" name="Shape 18"/>
          <p:cNvSpPr/>
          <p:nvPr/>
        </p:nvSpPr>
        <p:spPr>
          <a:xfrm>
            <a:off x="457200" y="3063240"/>
            <a:ext cx="2679192" cy="45720"/>
          </a:xfrm>
          <a:prstGeom prst="rect">
            <a:avLst/>
          </a:prstGeom>
          <a:solidFill>
            <a:srgbClr val="1B474D"/>
          </a:solidFill>
          <a:ln w="12700">
            <a:solidFill>
              <a:srgbClr val="1B474D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1" name="Text 19"/>
          <p:cNvSpPr/>
          <p:nvPr/>
        </p:nvSpPr>
        <p:spPr>
          <a:xfrm>
            <a:off x="621792" y="3172968"/>
            <a:ext cx="2350008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b="1" dirty="0">
                <a:solidFill>
                  <a:srgbClr val="1432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Monitoring &amp; sensing</a:t>
            </a:r>
            <a:endParaRPr lang="en-US" sz="1250" dirty="0"/>
          </a:p>
        </p:txBody>
      </p:sp>
      <p:sp>
        <p:nvSpPr>
          <p:cNvPr id="22" name="Text 20"/>
          <p:cNvSpPr/>
          <p:nvPr/>
        </p:nvSpPr>
        <p:spPr>
          <a:xfrm>
            <a:off x="621792" y="3447288"/>
            <a:ext cx="2350008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i="1" dirty="0">
                <a:solidFill>
                  <a:srgbClr val="B863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Perplexity, Feedly AI, Google Alerts AI</a:t>
            </a:r>
            <a:endParaRPr lang="en-US" sz="1000" dirty="0"/>
          </a:p>
        </p:txBody>
      </p:sp>
      <p:sp>
        <p:nvSpPr>
          <p:cNvPr id="23" name="Text 21"/>
          <p:cNvSpPr/>
          <p:nvPr/>
        </p:nvSpPr>
        <p:spPr>
          <a:xfrm>
            <a:off x="621792" y="3776472"/>
            <a:ext cx="2350008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4A60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External signal scanning for accreditation, regulation, competitor moves.</a:t>
            </a:r>
            <a:endParaRPr lang="en-US" sz="1050" dirty="0"/>
          </a:p>
        </p:txBody>
      </p:sp>
      <p:sp>
        <p:nvSpPr>
          <p:cNvPr id="24" name="Shape 22"/>
          <p:cNvSpPr/>
          <p:nvPr/>
        </p:nvSpPr>
        <p:spPr>
          <a:xfrm>
            <a:off x="3227832" y="3063240"/>
            <a:ext cx="2679192" cy="1554480"/>
          </a:xfrm>
          <a:prstGeom prst="rect">
            <a:avLst/>
          </a:prstGeom>
          <a:solidFill>
            <a:srgbClr val="FFFFFF"/>
          </a:solidFill>
          <a:ln w="6350">
            <a:solidFill>
              <a:srgbClr val="D9D3C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5" name="Shape 23"/>
          <p:cNvSpPr/>
          <p:nvPr/>
        </p:nvSpPr>
        <p:spPr>
          <a:xfrm>
            <a:off x="3227832" y="3063240"/>
            <a:ext cx="2679192" cy="45720"/>
          </a:xfrm>
          <a:prstGeom prst="rect">
            <a:avLst/>
          </a:prstGeom>
          <a:solidFill>
            <a:srgbClr val="1B474D"/>
          </a:solidFill>
          <a:ln w="12700">
            <a:solidFill>
              <a:srgbClr val="1B474D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6" name="Text 24"/>
          <p:cNvSpPr/>
          <p:nvPr/>
        </p:nvSpPr>
        <p:spPr>
          <a:xfrm>
            <a:off x="3392424" y="3172968"/>
            <a:ext cx="2350008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b="1" dirty="0">
                <a:solidFill>
                  <a:srgbClr val="1432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Security &amp; GRC</a:t>
            </a:r>
            <a:endParaRPr lang="en-US" sz="1250" dirty="0"/>
          </a:p>
        </p:txBody>
      </p:sp>
      <p:sp>
        <p:nvSpPr>
          <p:cNvPr id="27" name="Text 25"/>
          <p:cNvSpPr/>
          <p:nvPr/>
        </p:nvSpPr>
        <p:spPr>
          <a:xfrm>
            <a:off x="3392424" y="3447288"/>
            <a:ext cx="2350008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i="1" dirty="0">
                <a:solidFill>
                  <a:srgbClr val="B863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Microsoft Purview, Drata, Vanta, Hyperproof</a:t>
            </a:r>
            <a:endParaRPr lang="en-US" sz="1000" dirty="0"/>
          </a:p>
        </p:txBody>
      </p:sp>
      <p:sp>
        <p:nvSpPr>
          <p:cNvPr id="28" name="Text 26"/>
          <p:cNvSpPr/>
          <p:nvPr/>
        </p:nvSpPr>
        <p:spPr>
          <a:xfrm>
            <a:off x="3392424" y="3776472"/>
            <a:ext cx="2350008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4A60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Control mapping, evidence collection, continuous compliance posture.</a:t>
            </a:r>
            <a:endParaRPr lang="en-US" sz="1050" dirty="0"/>
          </a:p>
        </p:txBody>
      </p:sp>
      <p:sp>
        <p:nvSpPr>
          <p:cNvPr id="29" name="Shape 27"/>
          <p:cNvSpPr/>
          <p:nvPr/>
        </p:nvSpPr>
        <p:spPr>
          <a:xfrm>
            <a:off x="5998464" y="3063240"/>
            <a:ext cx="2679192" cy="1554480"/>
          </a:xfrm>
          <a:prstGeom prst="rect">
            <a:avLst/>
          </a:prstGeom>
          <a:solidFill>
            <a:srgbClr val="FFFFFF"/>
          </a:solidFill>
          <a:ln w="6350">
            <a:solidFill>
              <a:srgbClr val="D9D3C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0" name="Shape 28"/>
          <p:cNvSpPr/>
          <p:nvPr/>
        </p:nvSpPr>
        <p:spPr>
          <a:xfrm>
            <a:off x="5998464" y="3063240"/>
            <a:ext cx="2679192" cy="45720"/>
          </a:xfrm>
          <a:prstGeom prst="rect">
            <a:avLst/>
          </a:prstGeom>
          <a:solidFill>
            <a:srgbClr val="1B474D"/>
          </a:solidFill>
          <a:ln w="12700">
            <a:solidFill>
              <a:srgbClr val="1B474D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1" name="Text 29"/>
          <p:cNvSpPr/>
          <p:nvPr/>
        </p:nvSpPr>
        <p:spPr>
          <a:xfrm>
            <a:off x="6163056" y="3172968"/>
            <a:ext cx="2350008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b="1" dirty="0">
                <a:solidFill>
                  <a:srgbClr val="1432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Governance &amp; guardrails</a:t>
            </a:r>
            <a:endParaRPr lang="en-US" sz="1250" dirty="0"/>
          </a:p>
        </p:txBody>
      </p:sp>
      <p:sp>
        <p:nvSpPr>
          <p:cNvPr id="32" name="Text 30"/>
          <p:cNvSpPr/>
          <p:nvPr/>
        </p:nvSpPr>
        <p:spPr>
          <a:xfrm>
            <a:off x="6163056" y="3447288"/>
            <a:ext cx="2459736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000" i="1" dirty="0">
                <a:solidFill>
                  <a:srgbClr val="B863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NVIDIA </a:t>
            </a:r>
            <a:r>
              <a:rPr lang="en-US" sz="1000" i="1" dirty="0" err="1">
                <a:solidFill>
                  <a:srgbClr val="B863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NeMo</a:t>
            </a:r>
            <a:r>
              <a:rPr lang="en-US" sz="1000" i="1" dirty="0">
                <a:solidFill>
                  <a:srgbClr val="B863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, Databricks, </a:t>
            </a:r>
            <a:r>
              <a:rPr lang="en-US" sz="1000" i="1" dirty="0" err="1">
                <a:solidFill>
                  <a:srgbClr val="B863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Sailpoint</a:t>
            </a:r>
            <a:endParaRPr lang="en-US" sz="1000" dirty="0"/>
          </a:p>
        </p:txBody>
      </p:sp>
      <p:sp>
        <p:nvSpPr>
          <p:cNvPr id="33" name="Text 31"/>
          <p:cNvSpPr/>
          <p:nvPr/>
        </p:nvSpPr>
        <p:spPr>
          <a:xfrm>
            <a:off x="6163056" y="3776472"/>
            <a:ext cx="2350008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4A60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Approved-use registries, data-loss prevention, audit logging of AI usage.</a:t>
            </a:r>
            <a:endParaRPr lang="en-US" sz="1050" dirty="0"/>
          </a:p>
        </p:txBody>
      </p:sp>
      <p:sp>
        <p:nvSpPr>
          <p:cNvPr id="34" name="Text 32"/>
          <p:cNvSpPr/>
          <p:nvPr/>
        </p:nvSpPr>
        <p:spPr>
          <a:xfrm>
            <a:off x="457200" y="4617720"/>
            <a:ext cx="82296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i="1" dirty="0">
                <a:solidFill>
                  <a:srgbClr val="8A919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Vendor names are illustrative examples and not endorsements.</a:t>
            </a:r>
            <a:endParaRPr lang="en-US" sz="85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6F3E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11480"/>
            <a:ext cx="8229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kern="0" spc="400" dirty="0">
                <a:solidFill>
                  <a:srgbClr val="1B474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FRAMEWORK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457200" y="658368"/>
            <a:ext cx="82296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600" b="1" dirty="0">
                <a:solidFill>
                  <a:srgbClr val="1432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AI-powered ERM in four steps</a:t>
            </a:r>
            <a:endParaRPr lang="en-US" sz="2600" dirty="0"/>
          </a:p>
        </p:txBody>
      </p:sp>
      <p:sp>
        <p:nvSpPr>
          <p:cNvPr id="4" name="Shape 2"/>
          <p:cNvSpPr/>
          <p:nvPr/>
        </p:nvSpPr>
        <p:spPr>
          <a:xfrm>
            <a:off x="457200" y="1417320"/>
            <a:ext cx="1993392" cy="3154680"/>
          </a:xfrm>
          <a:prstGeom prst="rect">
            <a:avLst/>
          </a:prstGeom>
          <a:solidFill>
            <a:srgbClr val="FFFFFF"/>
          </a:solidFill>
          <a:ln w="6350">
            <a:solidFill>
              <a:srgbClr val="D9D3C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Shape 3"/>
          <p:cNvSpPr/>
          <p:nvPr/>
        </p:nvSpPr>
        <p:spPr>
          <a:xfrm>
            <a:off x="457200" y="1417320"/>
            <a:ext cx="1993392" cy="502920"/>
          </a:xfrm>
          <a:prstGeom prst="rect">
            <a:avLst/>
          </a:prstGeom>
          <a:solidFill>
            <a:srgbClr val="1B474D"/>
          </a:solidFill>
          <a:ln w="12700">
            <a:solidFill>
              <a:srgbClr val="1B474D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" name="Text 4"/>
          <p:cNvSpPr/>
          <p:nvPr/>
        </p:nvSpPr>
        <p:spPr>
          <a:xfrm>
            <a:off x="621792" y="1508760"/>
            <a:ext cx="1664208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01</a:t>
            </a:r>
            <a:endParaRPr lang="en-US" sz="1800" dirty="0"/>
          </a:p>
        </p:txBody>
      </p:sp>
      <p:sp>
        <p:nvSpPr>
          <p:cNvPr id="7" name="Text 5"/>
          <p:cNvSpPr/>
          <p:nvPr/>
        </p:nvSpPr>
        <p:spPr>
          <a:xfrm>
            <a:off x="621792" y="2029968"/>
            <a:ext cx="1664208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1432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Identify</a:t>
            </a:r>
            <a:endParaRPr lang="en-US" sz="1600" dirty="0"/>
          </a:p>
        </p:txBody>
      </p:sp>
      <p:sp>
        <p:nvSpPr>
          <p:cNvPr id="8" name="Text 6"/>
          <p:cNvSpPr/>
          <p:nvPr/>
        </p:nvSpPr>
        <p:spPr>
          <a:xfrm>
            <a:off x="621792" y="2359152"/>
            <a:ext cx="1664208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i="1" dirty="0">
                <a:solidFill>
                  <a:srgbClr val="B863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Surface emerging risks</a:t>
            </a:r>
            <a:endParaRPr lang="en-US" sz="1050" dirty="0"/>
          </a:p>
        </p:txBody>
      </p:sp>
      <p:sp>
        <p:nvSpPr>
          <p:cNvPr id="9" name="Text 7"/>
          <p:cNvSpPr/>
          <p:nvPr/>
        </p:nvSpPr>
        <p:spPr>
          <a:xfrm>
            <a:off x="621792" y="2751472"/>
            <a:ext cx="1664208" cy="1733659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100" dirty="0">
                <a:latin typeface="Calibri" panose="020F0502020204030204" pitchFamily="34" charset="0"/>
                <a:cs typeface="Calibri" panose="020F0502020204030204" pitchFamily="34" charset="0"/>
              </a:rPr>
              <a:t>Scan internal documents, dashboards, contracts, and external signals to generate candidate risks worth review.</a:t>
            </a:r>
          </a:p>
        </p:txBody>
      </p:sp>
      <p:sp>
        <p:nvSpPr>
          <p:cNvPr id="10" name="Shape 8"/>
          <p:cNvSpPr/>
          <p:nvPr/>
        </p:nvSpPr>
        <p:spPr>
          <a:xfrm>
            <a:off x="2542032" y="1417320"/>
            <a:ext cx="1993392" cy="3154680"/>
          </a:xfrm>
          <a:prstGeom prst="rect">
            <a:avLst/>
          </a:prstGeom>
          <a:solidFill>
            <a:srgbClr val="FFFFFF"/>
          </a:solidFill>
          <a:ln w="6350">
            <a:solidFill>
              <a:srgbClr val="D9D3C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1" name="Shape 9"/>
          <p:cNvSpPr/>
          <p:nvPr/>
        </p:nvSpPr>
        <p:spPr>
          <a:xfrm>
            <a:off x="2542032" y="1417320"/>
            <a:ext cx="1993392" cy="502920"/>
          </a:xfrm>
          <a:prstGeom prst="rect">
            <a:avLst/>
          </a:prstGeom>
          <a:solidFill>
            <a:srgbClr val="1B474D"/>
          </a:solidFill>
          <a:ln w="12700">
            <a:solidFill>
              <a:srgbClr val="1B474D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2" name="Text 10"/>
          <p:cNvSpPr/>
          <p:nvPr/>
        </p:nvSpPr>
        <p:spPr>
          <a:xfrm>
            <a:off x="2706624" y="1508760"/>
            <a:ext cx="1664208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02</a:t>
            </a:r>
            <a:endParaRPr lang="en-US" sz="1800" dirty="0"/>
          </a:p>
        </p:txBody>
      </p:sp>
      <p:sp>
        <p:nvSpPr>
          <p:cNvPr id="13" name="Text 11"/>
          <p:cNvSpPr/>
          <p:nvPr/>
        </p:nvSpPr>
        <p:spPr>
          <a:xfrm>
            <a:off x="2706624" y="2029968"/>
            <a:ext cx="1664208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1432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Assess</a:t>
            </a:r>
            <a:endParaRPr lang="en-US" sz="1600" dirty="0"/>
          </a:p>
        </p:txBody>
      </p:sp>
      <p:sp>
        <p:nvSpPr>
          <p:cNvPr id="14" name="Text 12"/>
          <p:cNvSpPr/>
          <p:nvPr/>
        </p:nvSpPr>
        <p:spPr>
          <a:xfrm>
            <a:off x="2706624" y="2359152"/>
            <a:ext cx="1664208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i="1" dirty="0">
                <a:solidFill>
                  <a:srgbClr val="B863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Score probability × impact</a:t>
            </a:r>
            <a:endParaRPr lang="en-US" sz="1050" dirty="0"/>
          </a:p>
        </p:txBody>
      </p:sp>
      <p:sp>
        <p:nvSpPr>
          <p:cNvPr id="16" name="Shape 14"/>
          <p:cNvSpPr/>
          <p:nvPr/>
        </p:nvSpPr>
        <p:spPr>
          <a:xfrm>
            <a:off x="4626864" y="1417320"/>
            <a:ext cx="1993392" cy="3154680"/>
          </a:xfrm>
          <a:prstGeom prst="rect">
            <a:avLst/>
          </a:prstGeom>
          <a:solidFill>
            <a:srgbClr val="FFFFFF"/>
          </a:solidFill>
          <a:ln w="6350">
            <a:solidFill>
              <a:srgbClr val="D9D3C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7" name="Shape 15"/>
          <p:cNvSpPr/>
          <p:nvPr/>
        </p:nvSpPr>
        <p:spPr>
          <a:xfrm>
            <a:off x="4626864" y="1417320"/>
            <a:ext cx="1993392" cy="502920"/>
          </a:xfrm>
          <a:prstGeom prst="rect">
            <a:avLst/>
          </a:prstGeom>
          <a:solidFill>
            <a:srgbClr val="1B474D"/>
          </a:solidFill>
          <a:ln w="12700">
            <a:solidFill>
              <a:srgbClr val="1B474D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8" name="Text 16"/>
          <p:cNvSpPr/>
          <p:nvPr/>
        </p:nvSpPr>
        <p:spPr>
          <a:xfrm>
            <a:off x="4791456" y="1508760"/>
            <a:ext cx="1664208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03</a:t>
            </a:r>
            <a:endParaRPr lang="en-US" sz="1800" dirty="0"/>
          </a:p>
        </p:txBody>
      </p:sp>
      <p:sp>
        <p:nvSpPr>
          <p:cNvPr id="19" name="Text 17"/>
          <p:cNvSpPr/>
          <p:nvPr/>
        </p:nvSpPr>
        <p:spPr>
          <a:xfrm>
            <a:off x="4791456" y="2029968"/>
            <a:ext cx="1664208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1432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Triage</a:t>
            </a:r>
            <a:endParaRPr lang="en-US" sz="1600" dirty="0"/>
          </a:p>
        </p:txBody>
      </p:sp>
      <p:sp>
        <p:nvSpPr>
          <p:cNvPr id="20" name="Text 18"/>
          <p:cNvSpPr/>
          <p:nvPr/>
        </p:nvSpPr>
        <p:spPr>
          <a:xfrm>
            <a:off x="4791456" y="2359152"/>
            <a:ext cx="1664208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i="1" dirty="0">
                <a:solidFill>
                  <a:srgbClr val="B863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Prioritize what moves now</a:t>
            </a:r>
            <a:endParaRPr lang="en-US" sz="1050" dirty="0"/>
          </a:p>
        </p:txBody>
      </p:sp>
      <p:sp>
        <p:nvSpPr>
          <p:cNvPr id="22" name="Shape 20"/>
          <p:cNvSpPr/>
          <p:nvPr/>
        </p:nvSpPr>
        <p:spPr>
          <a:xfrm>
            <a:off x="6711696" y="1417320"/>
            <a:ext cx="1993392" cy="3154680"/>
          </a:xfrm>
          <a:prstGeom prst="rect">
            <a:avLst/>
          </a:prstGeom>
          <a:solidFill>
            <a:srgbClr val="FFFFFF"/>
          </a:solidFill>
          <a:ln w="6350">
            <a:solidFill>
              <a:srgbClr val="D9D3C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3" name="Shape 21"/>
          <p:cNvSpPr/>
          <p:nvPr/>
        </p:nvSpPr>
        <p:spPr>
          <a:xfrm>
            <a:off x="6711696" y="1417320"/>
            <a:ext cx="1993392" cy="502920"/>
          </a:xfrm>
          <a:prstGeom prst="rect">
            <a:avLst/>
          </a:prstGeom>
          <a:solidFill>
            <a:srgbClr val="1B474D"/>
          </a:solidFill>
          <a:ln w="12700">
            <a:solidFill>
              <a:srgbClr val="1B474D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4" name="Text 22"/>
          <p:cNvSpPr/>
          <p:nvPr/>
        </p:nvSpPr>
        <p:spPr>
          <a:xfrm>
            <a:off x="6876288" y="1508760"/>
            <a:ext cx="1664208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04</a:t>
            </a:r>
            <a:endParaRPr lang="en-US" sz="1800" dirty="0"/>
          </a:p>
        </p:txBody>
      </p:sp>
      <p:sp>
        <p:nvSpPr>
          <p:cNvPr id="25" name="Text 23"/>
          <p:cNvSpPr/>
          <p:nvPr/>
        </p:nvSpPr>
        <p:spPr>
          <a:xfrm>
            <a:off x="6876288" y="2029968"/>
            <a:ext cx="1664208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1432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Respond</a:t>
            </a:r>
            <a:endParaRPr lang="en-US" sz="1600" dirty="0"/>
          </a:p>
        </p:txBody>
      </p:sp>
      <p:sp>
        <p:nvSpPr>
          <p:cNvPr id="26" name="Text 24"/>
          <p:cNvSpPr/>
          <p:nvPr/>
        </p:nvSpPr>
        <p:spPr>
          <a:xfrm>
            <a:off x="6876288" y="2359152"/>
            <a:ext cx="1664208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i="1" dirty="0">
                <a:solidFill>
                  <a:srgbClr val="B863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Decide, document, monitor</a:t>
            </a:r>
            <a:endParaRPr lang="en-US" sz="1050" dirty="0"/>
          </a:p>
        </p:txBody>
      </p:sp>
      <p:sp>
        <p:nvSpPr>
          <p:cNvPr id="28" name="Text 26"/>
          <p:cNvSpPr/>
          <p:nvPr/>
        </p:nvSpPr>
        <p:spPr>
          <a:xfrm>
            <a:off x="457200" y="4636008"/>
            <a:ext cx="82296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i="1" dirty="0">
                <a:solidFill>
                  <a:srgbClr val="4A60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Cycle monthly for fast-moving domains (IT, policy), quarterly for slower domains (program portfolio, finance).</a:t>
            </a:r>
            <a:endParaRPr lang="en-US" sz="1000" dirty="0"/>
          </a:p>
        </p:txBody>
      </p:sp>
      <p:sp>
        <p:nvSpPr>
          <p:cNvPr id="29" name="Text 7">
            <a:extLst>
              <a:ext uri="{FF2B5EF4-FFF2-40B4-BE49-F238E27FC236}">
                <a16:creationId xmlns:a16="http://schemas.microsoft.com/office/drawing/2014/main" id="{EB021F32-E2F1-E369-396F-F3EA84BF7A6A}"/>
              </a:ext>
            </a:extLst>
          </p:cNvPr>
          <p:cNvSpPr/>
          <p:nvPr/>
        </p:nvSpPr>
        <p:spPr>
          <a:xfrm>
            <a:off x="2706624" y="2751472"/>
            <a:ext cx="1664208" cy="1733659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100" dirty="0">
                <a:latin typeface="Calibri" panose="020F0502020204030204" pitchFamily="34" charset="0"/>
                <a:cs typeface="Calibri" panose="020F0502020204030204" pitchFamily="34" charset="0"/>
              </a:rPr>
              <a:t>Use a documented rubric; let AI standardize language while humans calibrate judgment.</a:t>
            </a:r>
          </a:p>
        </p:txBody>
      </p:sp>
      <p:sp>
        <p:nvSpPr>
          <p:cNvPr id="30" name="Text 7">
            <a:extLst>
              <a:ext uri="{FF2B5EF4-FFF2-40B4-BE49-F238E27FC236}">
                <a16:creationId xmlns:a16="http://schemas.microsoft.com/office/drawing/2014/main" id="{7260F0CC-D249-1A50-C2BD-70811B4C2CD3}"/>
              </a:ext>
            </a:extLst>
          </p:cNvPr>
          <p:cNvSpPr/>
          <p:nvPr/>
        </p:nvSpPr>
        <p:spPr>
          <a:xfrm>
            <a:off x="4791456" y="2751472"/>
            <a:ext cx="1664208" cy="1733659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100" dirty="0">
                <a:latin typeface="Calibri" panose="020F0502020204030204" pitchFamily="34" charset="0"/>
                <a:cs typeface="Calibri" panose="020F0502020204030204" pitchFamily="34" charset="0"/>
              </a:rPr>
              <a:t>Escalate fast-moving risks for executive attention and route slower-moving issues into standing governance channels.</a:t>
            </a:r>
          </a:p>
        </p:txBody>
      </p:sp>
      <p:sp>
        <p:nvSpPr>
          <p:cNvPr id="31" name="Text 7">
            <a:extLst>
              <a:ext uri="{FF2B5EF4-FFF2-40B4-BE49-F238E27FC236}">
                <a16:creationId xmlns:a16="http://schemas.microsoft.com/office/drawing/2014/main" id="{0EE30A1C-BAF8-4279-2C30-4E38D45788F9}"/>
              </a:ext>
            </a:extLst>
          </p:cNvPr>
          <p:cNvSpPr/>
          <p:nvPr/>
        </p:nvSpPr>
        <p:spPr>
          <a:xfrm>
            <a:off x="6876288" y="2751472"/>
            <a:ext cx="1664208" cy="1733659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100" dirty="0">
                <a:latin typeface="Calibri" panose="020F0502020204030204" pitchFamily="34" charset="0"/>
                <a:cs typeface="Calibri" panose="020F0502020204030204" pitchFamily="34" charset="0"/>
              </a:rPr>
              <a:t>Assign owners, define indicators, and turn each decision into a trackable signal for the next cycle.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3E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11480"/>
            <a:ext cx="8229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kern="0" spc="400" dirty="0">
                <a:solidFill>
                  <a:srgbClr val="1B474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PRACTICAL · PROMPTS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457200" y="658368"/>
            <a:ext cx="82296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600" b="1" dirty="0">
                <a:solidFill>
                  <a:srgbClr val="1432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Prompts risk managers can use today</a:t>
            </a:r>
            <a:endParaRPr lang="en-US" sz="2600" dirty="0"/>
          </a:p>
        </p:txBody>
      </p:sp>
      <p:sp>
        <p:nvSpPr>
          <p:cNvPr id="4" name="Shape 2"/>
          <p:cNvSpPr/>
          <p:nvPr/>
        </p:nvSpPr>
        <p:spPr>
          <a:xfrm>
            <a:off x="1552127" y="1252728"/>
            <a:ext cx="2679192" cy="1627632"/>
          </a:xfrm>
          <a:prstGeom prst="rect">
            <a:avLst/>
          </a:prstGeom>
          <a:solidFill>
            <a:srgbClr val="FFFFFF"/>
          </a:solidFill>
          <a:ln w="6350">
            <a:solidFill>
              <a:srgbClr val="D9D3C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Shape 3"/>
          <p:cNvSpPr/>
          <p:nvPr/>
        </p:nvSpPr>
        <p:spPr>
          <a:xfrm>
            <a:off x="1552127" y="1252728"/>
            <a:ext cx="2679192" cy="45720"/>
          </a:xfrm>
          <a:prstGeom prst="rect">
            <a:avLst/>
          </a:prstGeom>
          <a:solidFill>
            <a:srgbClr val="1B474D"/>
          </a:solidFill>
          <a:ln w="12700">
            <a:solidFill>
              <a:srgbClr val="1B474D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" name="Text 4"/>
          <p:cNvSpPr/>
          <p:nvPr/>
        </p:nvSpPr>
        <p:spPr>
          <a:xfrm>
            <a:off x="1716719" y="1362456"/>
            <a:ext cx="2350008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b="1" kern="0" spc="300" dirty="0">
                <a:solidFill>
                  <a:srgbClr val="B863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SURFACE EMERGING RISKS</a:t>
            </a:r>
            <a:endParaRPr lang="en-US" sz="900" dirty="0"/>
          </a:p>
        </p:txBody>
      </p:sp>
      <p:sp>
        <p:nvSpPr>
          <p:cNvPr id="7" name="Text 5"/>
          <p:cNvSpPr/>
          <p:nvPr/>
        </p:nvSpPr>
        <p:spPr>
          <a:xfrm>
            <a:off x="1716719" y="1581912"/>
            <a:ext cx="2350008" cy="98755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000" i="1" dirty="0">
                <a:solidFill>
                  <a:srgbClr val="1B474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“Based on the attached strategic plan and last year’s audit findings, list the top 10 risks we are under-weighting in the next 18 months. For each, give probability (1–5), impact (1–5), and a one-line rationale.”</a:t>
            </a:r>
            <a:endParaRPr lang="en-US" sz="1000" dirty="0">
              <a:solidFill>
                <a:srgbClr val="1B474D"/>
              </a:solidFill>
            </a:endParaRPr>
          </a:p>
        </p:txBody>
      </p:sp>
      <p:sp>
        <p:nvSpPr>
          <p:cNvPr id="8" name="Shape 6"/>
          <p:cNvSpPr/>
          <p:nvPr/>
        </p:nvSpPr>
        <p:spPr>
          <a:xfrm>
            <a:off x="1716719" y="2551176"/>
            <a:ext cx="2350008" cy="7315"/>
          </a:xfrm>
          <a:prstGeom prst="rect">
            <a:avLst/>
          </a:prstGeom>
          <a:solidFill>
            <a:srgbClr val="D9D3C5"/>
          </a:solidFill>
          <a:ln w="12700">
            <a:solidFill>
              <a:srgbClr val="D9D3C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9" name="Text 7"/>
          <p:cNvSpPr/>
          <p:nvPr/>
        </p:nvSpPr>
        <p:spPr>
          <a:xfrm>
            <a:off x="1716719" y="2587752"/>
            <a:ext cx="2350008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b="1" dirty="0">
                <a:solidFill>
                  <a:srgbClr val="1B474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OUTPUT  →  A draft risk register for review.</a:t>
            </a:r>
            <a:endParaRPr lang="en-US" sz="850" dirty="0"/>
          </a:p>
        </p:txBody>
      </p:sp>
      <p:sp>
        <p:nvSpPr>
          <p:cNvPr id="10" name="Shape 8"/>
          <p:cNvSpPr/>
          <p:nvPr/>
        </p:nvSpPr>
        <p:spPr>
          <a:xfrm>
            <a:off x="4912681" y="1252728"/>
            <a:ext cx="2679192" cy="1627632"/>
          </a:xfrm>
          <a:prstGeom prst="rect">
            <a:avLst/>
          </a:prstGeom>
          <a:solidFill>
            <a:srgbClr val="FFFFFF"/>
          </a:solidFill>
          <a:ln w="6350">
            <a:solidFill>
              <a:srgbClr val="D9D3C5"/>
            </a:solidFill>
            <a:prstDash val="solid"/>
          </a:ln>
        </p:spPr>
        <p:txBody>
          <a:bodyPr/>
          <a:lstStyle/>
          <a:p>
            <a:endParaRPr lang="en-US" dirty="0"/>
          </a:p>
        </p:txBody>
      </p:sp>
      <p:sp>
        <p:nvSpPr>
          <p:cNvPr id="11" name="Shape 9"/>
          <p:cNvSpPr/>
          <p:nvPr/>
        </p:nvSpPr>
        <p:spPr>
          <a:xfrm>
            <a:off x="4912681" y="1252728"/>
            <a:ext cx="2679192" cy="45720"/>
          </a:xfrm>
          <a:prstGeom prst="rect">
            <a:avLst/>
          </a:prstGeom>
          <a:solidFill>
            <a:srgbClr val="1B474D"/>
          </a:solidFill>
          <a:ln w="12700">
            <a:solidFill>
              <a:srgbClr val="1B474D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2" name="Text 10"/>
          <p:cNvSpPr/>
          <p:nvPr/>
        </p:nvSpPr>
        <p:spPr>
          <a:xfrm>
            <a:off x="5077273" y="1362456"/>
            <a:ext cx="2350008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b="1" kern="0" spc="300" dirty="0">
                <a:solidFill>
                  <a:srgbClr val="B863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STRESS-TEST A DECISION</a:t>
            </a:r>
            <a:endParaRPr lang="en-US" sz="900" dirty="0"/>
          </a:p>
        </p:txBody>
      </p:sp>
      <p:sp>
        <p:nvSpPr>
          <p:cNvPr id="13" name="Text 11"/>
          <p:cNvSpPr/>
          <p:nvPr/>
        </p:nvSpPr>
        <p:spPr>
          <a:xfrm>
            <a:off x="5077273" y="1581912"/>
            <a:ext cx="2350008" cy="83576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r>
              <a:rPr lang="en-US" sz="1000" i="1" dirty="0">
                <a:solidFill>
                  <a:srgbClr val="1B474D"/>
                </a:solidFill>
                <a:latin typeface="Calibri" panose="020F0502020204030204" pitchFamily="34" charset="0"/>
                <a:ea typeface="Calibri" pitchFamily="34" charset="-122"/>
                <a:cs typeface="Calibri" panose="020F0502020204030204" pitchFamily="34" charset="0"/>
              </a:rPr>
              <a:t>“</a:t>
            </a:r>
            <a:r>
              <a:rPr lang="en-US" sz="1000" i="1" dirty="0">
                <a:solidFill>
                  <a:srgbClr val="1B474D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We are considering a major academic, policy, or technology decision. Generate five plausible ways this decision could fail within 24 months and identify the first leading indicator we would likely see.</a:t>
            </a:r>
            <a:r>
              <a:rPr lang="en-US" sz="1000" i="1" dirty="0">
                <a:solidFill>
                  <a:srgbClr val="1B474D"/>
                </a:solidFill>
                <a:latin typeface="Calibri" panose="020F0502020204030204" pitchFamily="34" charset="0"/>
                <a:ea typeface="Calibri" pitchFamily="34" charset="-122"/>
                <a:cs typeface="Calibri" panose="020F0502020204030204" pitchFamily="34" charset="0"/>
              </a:rPr>
              <a:t>”</a:t>
            </a:r>
            <a:endParaRPr lang="en-US" sz="1000" i="1" dirty="0">
              <a:solidFill>
                <a:srgbClr val="1B474D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4" name="Shape 12"/>
          <p:cNvSpPr/>
          <p:nvPr/>
        </p:nvSpPr>
        <p:spPr>
          <a:xfrm>
            <a:off x="5077273" y="2551176"/>
            <a:ext cx="2350008" cy="7315"/>
          </a:xfrm>
          <a:prstGeom prst="rect">
            <a:avLst/>
          </a:prstGeom>
          <a:solidFill>
            <a:srgbClr val="D9D3C5"/>
          </a:solidFill>
          <a:ln w="12700">
            <a:solidFill>
              <a:srgbClr val="D9D3C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5" name="Text 13"/>
          <p:cNvSpPr/>
          <p:nvPr/>
        </p:nvSpPr>
        <p:spPr>
          <a:xfrm>
            <a:off x="5077273" y="2587752"/>
            <a:ext cx="2510028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b="1" dirty="0">
                <a:solidFill>
                  <a:srgbClr val="1B474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OUTPUT  →  A pre-mortem for governance discussion.</a:t>
            </a:r>
            <a:endParaRPr lang="en-US" sz="850" dirty="0"/>
          </a:p>
        </p:txBody>
      </p:sp>
      <p:sp>
        <p:nvSpPr>
          <p:cNvPr id="22" name="Shape 20"/>
          <p:cNvSpPr/>
          <p:nvPr/>
        </p:nvSpPr>
        <p:spPr>
          <a:xfrm>
            <a:off x="1547555" y="2939796"/>
            <a:ext cx="2679192" cy="1627632"/>
          </a:xfrm>
          <a:prstGeom prst="rect">
            <a:avLst/>
          </a:prstGeom>
          <a:solidFill>
            <a:srgbClr val="FFFFFF"/>
          </a:solidFill>
          <a:ln w="6350">
            <a:solidFill>
              <a:srgbClr val="D9D3C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3" name="Shape 21"/>
          <p:cNvSpPr/>
          <p:nvPr/>
        </p:nvSpPr>
        <p:spPr>
          <a:xfrm>
            <a:off x="1552127" y="2953512"/>
            <a:ext cx="2679192" cy="45720"/>
          </a:xfrm>
          <a:prstGeom prst="rect">
            <a:avLst/>
          </a:prstGeom>
          <a:solidFill>
            <a:srgbClr val="1B474D"/>
          </a:solidFill>
          <a:ln w="12700">
            <a:solidFill>
              <a:srgbClr val="1B474D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4" name="Text 22"/>
          <p:cNvSpPr/>
          <p:nvPr/>
        </p:nvSpPr>
        <p:spPr>
          <a:xfrm>
            <a:off x="1716719" y="3063240"/>
            <a:ext cx="2350008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b="1" kern="0" spc="300" dirty="0">
                <a:solidFill>
                  <a:srgbClr val="B863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SCAN FOR EXTERNAL SIGNALS</a:t>
            </a:r>
            <a:endParaRPr lang="en-US" sz="900" dirty="0"/>
          </a:p>
        </p:txBody>
      </p:sp>
      <p:sp>
        <p:nvSpPr>
          <p:cNvPr id="25" name="Text 23"/>
          <p:cNvSpPr/>
          <p:nvPr/>
        </p:nvSpPr>
        <p:spPr>
          <a:xfrm>
            <a:off x="1716719" y="3317238"/>
            <a:ext cx="2350008" cy="72786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r>
              <a:rPr lang="en-US" sz="1000" i="1" dirty="0">
                <a:solidFill>
                  <a:srgbClr val="1B474D"/>
                </a:solidFill>
                <a:latin typeface="Calibri" panose="020F0502020204030204" pitchFamily="34" charset="0"/>
                <a:ea typeface="Calibri" pitchFamily="34" charset="-122"/>
                <a:cs typeface="Calibri" panose="020F0502020204030204" pitchFamily="34" charset="0"/>
              </a:rPr>
              <a:t>“</a:t>
            </a:r>
            <a:r>
              <a:rPr lang="en-US" sz="1000" i="1" dirty="0">
                <a:solidFill>
                  <a:srgbClr val="1B474D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Summarize the last 90 days of regulatory, peer-institution, accreditor, and market developments relevant to this issue. Which three require follow-up this month, and why?”</a:t>
            </a:r>
          </a:p>
        </p:txBody>
      </p:sp>
      <p:sp>
        <p:nvSpPr>
          <p:cNvPr id="26" name="Shape 24"/>
          <p:cNvSpPr/>
          <p:nvPr/>
        </p:nvSpPr>
        <p:spPr>
          <a:xfrm>
            <a:off x="1716719" y="4251960"/>
            <a:ext cx="2350008" cy="7315"/>
          </a:xfrm>
          <a:prstGeom prst="rect">
            <a:avLst/>
          </a:prstGeom>
          <a:solidFill>
            <a:srgbClr val="D9D3C5"/>
          </a:solidFill>
          <a:ln w="12700">
            <a:solidFill>
              <a:srgbClr val="D9D3C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7" name="Text 25"/>
          <p:cNvSpPr/>
          <p:nvPr/>
        </p:nvSpPr>
        <p:spPr>
          <a:xfrm>
            <a:off x="1716719" y="4288536"/>
            <a:ext cx="2350008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b="1" dirty="0">
                <a:solidFill>
                  <a:srgbClr val="1B474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OUTPUT  →  A curated weekly external-risk digest.</a:t>
            </a:r>
            <a:endParaRPr lang="en-US" sz="850" dirty="0"/>
          </a:p>
        </p:txBody>
      </p:sp>
      <p:sp>
        <p:nvSpPr>
          <p:cNvPr id="28" name="Shape 26"/>
          <p:cNvSpPr/>
          <p:nvPr/>
        </p:nvSpPr>
        <p:spPr>
          <a:xfrm>
            <a:off x="4908109" y="2971800"/>
            <a:ext cx="2679192" cy="1627632"/>
          </a:xfrm>
          <a:prstGeom prst="rect">
            <a:avLst/>
          </a:prstGeom>
          <a:solidFill>
            <a:srgbClr val="FFFFFF"/>
          </a:solidFill>
          <a:ln w="6350">
            <a:solidFill>
              <a:srgbClr val="D9D3C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9" name="Shape 27"/>
          <p:cNvSpPr/>
          <p:nvPr/>
        </p:nvSpPr>
        <p:spPr>
          <a:xfrm>
            <a:off x="4912681" y="2953512"/>
            <a:ext cx="2679192" cy="45720"/>
          </a:xfrm>
          <a:prstGeom prst="rect">
            <a:avLst/>
          </a:prstGeom>
          <a:solidFill>
            <a:srgbClr val="1B474D"/>
          </a:solidFill>
          <a:ln w="12700">
            <a:solidFill>
              <a:srgbClr val="1B474D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0" name="Text 28"/>
          <p:cNvSpPr/>
          <p:nvPr/>
        </p:nvSpPr>
        <p:spPr>
          <a:xfrm>
            <a:off x="5077273" y="3063240"/>
            <a:ext cx="2350008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b="1" kern="0" spc="300" dirty="0">
                <a:solidFill>
                  <a:srgbClr val="B863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DRAFT A RESPONSE PLAN</a:t>
            </a:r>
            <a:endParaRPr lang="en-US" sz="900" dirty="0"/>
          </a:p>
        </p:txBody>
      </p:sp>
      <p:sp>
        <p:nvSpPr>
          <p:cNvPr id="31" name="Text 29"/>
          <p:cNvSpPr/>
          <p:nvPr/>
        </p:nvSpPr>
        <p:spPr>
          <a:xfrm>
            <a:off x="5072701" y="3300984"/>
            <a:ext cx="2350008" cy="98755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000" i="1" dirty="0">
                <a:solidFill>
                  <a:srgbClr val="1B474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“A ransomware incident has just disabled our SIS during registration. Draft the first 24 hours of decisions, owners, communications, and public facing questions we must be ready to answer.”</a:t>
            </a:r>
            <a:endParaRPr lang="en-US" sz="1000" dirty="0">
              <a:solidFill>
                <a:srgbClr val="1B474D"/>
              </a:solidFill>
            </a:endParaRPr>
          </a:p>
        </p:txBody>
      </p:sp>
      <p:sp>
        <p:nvSpPr>
          <p:cNvPr id="32" name="Shape 30"/>
          <p:cNvSpPr/>
          <p:nvPr/>
        </p:nvSpPr>
        <p:spPr>
          <a:xfrm>
            <a:off x="5077273" y="4251960"/>
            <a:ext cx="2350008" cy="7315"/>
          </a:xfrm>
          <a:prstGeom prst="rect">
            <a:avLst/>
          </a:prstGeom>
          <a:solidFill>
            <a:srgbClr val="D9D3C5"/>
          </a:solidFill>
          <a:ln w="12700">
            <a:solidFill>
              <a:srgbClr val="D9D3C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3" name="Text 31"/>
          <p:cNvSpPr/>
          <p:nvPr/>
        </p:nvSpPr>
        <p:spPr>
          <a:xfrm>
            <a:off x="5077273" y="4288536"/>
            <a:ext cx="2350008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b="1" dirty="0">
                <a:solidFill>
                  <a:srgbClr val="1B474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OUTPUT  →  An editable incident-response runbook.</a:t>
            </a:r>
            <a:endParaRPr lang="en-US" sz="850" dirty="0"/>
          </a:p>
        </p:txBody>
      </p:sp>
      <p:sp>
        <p:nvSpPr>
          <p:cNvPr id="40" name="Text 38"/>
          <p:cNvSpPr/>
          <p:nvPr/>
        </p:nvSpPr>
        <p:spPr>
          <a:xfrm>
            <a:off x="457200" y="4681728"/>
            <a:ext cx="82296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i="1" dirty="0">
                <a:solidFill>
                  <a:srgbClr val="8A919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Always pair prompts with approved tools, vetted data, and a named human reviewer. AI drafts; leaders decide.</a:t>
            </a:r>
            <a:endParaRPr lang="en-US" sz="9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3EC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9E7EA4D-D0BC-6E0F-4931-F9E6FA7BF3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>
            <a:extLst>
              <a:ext uri="{FF2B5EF4-FFF2-40B4-BE49-F238E27FC236}">
                <a16:creationId xmlns:a16="http://schemas.microsoft.com/office/drawing/2014/main" id="{0CB4AEF9-B093-212C-8956-A7DFB562FE8D}"/>
              </a:ext>
            </a:extLst>
          </p:cNvPr>
          <p:cNvSpPr/>
          <p:nvPr/>
        </p:nvSpPr>
        <p:spPr>
          <a:xfrm>
            <a:off x="457200" y="411480"/>
            <a:ext cx="8229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kern="0" spc="400" dirty="0">
                <a:solidFill>
                  <a:srgbClr val="1B474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RISK REGISTER</a:t>
            </a:r>
            <a:endParaRPr lang="en-US" sz="1000" dirty="0"/>
          </a:p>
        </p:txBody>
      </p:sp>
      <p:graphicFrame>
        <p:nvGraphicFramePr>
          <p:cNvPr id="25" name="Object 24">
            <a:extLst>
              <a:ext uri="{FF2B5EF4-FFF2-40B4-BE49-F238E27FC236}">
                <a16:creationId xmlns:a16="http://schemas.microsoft.com/office/drawing/2014/main" id="{5EC61383-8CA8-7323-DB5A-EA2BB104AC04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692772624"/>
              </p:ext>
            </p:extLst>
          </p:nvPr>
        </p:nvGraphicFramePr>
        <p:xfrm>
          <a:off x="0" y="923543"/>
          <a:ext cx="9142079" cy="317433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3" imgW="36220400" imgH="12573000" progId="Excel.Sheet.12">
                  <p:embed/>
                </p:oleObj>
              </mc:Choice>
              <mc:Fallback>
                <p:oleObj name="Worksheet" r:id="rId3" imgW="36220400" imgH="12573000" progId="Excel.Shee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0" y="923543"/>
                        <a:ext cx="9142079" cy="317433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7" name="Picture 6">
            <a:extLst>
              <a:ext uri="{FF2B5EF4-FFF2-40B4-BE49-F238E27FC236}">
                <a16:creationId xmlns:a16="http://schemas.microsoft.com/office/drawing/2014/main" id="{D16896EF-6749-CEBE-8AE9-F4654DCC308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497177" y="2482596"/>
            <a:ext cx="2644902" cy="2644902"/>
          </a:xfrm>
          <a:prstGeom prst="rect">
            <a:avLst/>
          </a:prstGeom>
        </p:spPr>
      </p:pic>
      <p:sp>
        <p:nvSpPr>
          <p:cNvPr id="9" name="Right Arrow 8">
            <a:extLst>
              <a:ext uri="{FF2B5EF4-FFF2-40B4-BE49-F238E27FC236}">
                <a16:creationId xmlns:a16="http://schemas.microsoft.com/office/drawing/2014/main" id="{3C59F163-352C-DD66-12E6-EAF1DE809AAC}"/>
              </a:ext>
            </a:extLst>
          </p:cNvPr>
          <p:cNvSpPr/>
          <p:nvPr/>
        </p:nvSpPr>
        <p:spPr>
          <a:xfrm>
            <a:off x="3744468" y="2610505"/>
            <a:ext cx="2761488" cy="1645920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6668118-5DD8-CDD5-86A8-6855436E2A2A}"/>
              </a:ext>
            </a:extLst>
          </p:cNvPr>
          <p:cNvSpPr txBox="1"/>
          <p:nvPr/>
        </p:nvSpPr>
        <p:spPr>
          <a:xfrm>
            <a:off x="3749040" y="2971800"/>
            <a:ext cx="269290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FFFF00"/>
                </a:solidFill>
              </a:rPr>
              <a:t>Scan to get a free AI-Powered Risk Assessment and this template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50EA4A8-7B01-8F5A-DEFE-8E62C4E76455}"/>
              </a:ext>
            </a:extLst>
          </p:cNvPr>
          <p:cNvSpPr txBox="1"/>
          <p:nvPr/>
        </p:nvSpPr>
        <p:spPr>
          <a:xfrm>
            <a:off x="359085" y="4581144"/>
            <a:ext cx="57790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https://</a:t>
            </a:r>
            <a:r>
              <a:rPr lang="en-US" dirty="0" err="1"/>
              <a:t>cynotex.net</a:t>
            </a:r>
            <a:r>
              <a:rPr lang="en-US" dirty="0"/>
              <a:t>/</a:t>
            </a:r>
            <a:r>
              <a:rPr lang="en-US" dirty="0" err="1"/>
              <a:t>cynotex</a:t>
            </a:r>
            <a:r>
              <a:rPr lang="en-US" dirty="0"/>
              <a:t>-ai-powered-risk-assessment/</a:t>
            </a:r>
          </a:p>
        </p:txBody>
      </p:sp>
    </p:spTree>
    <p:extLst>
      <p:ext uri="{BB962C8B-B14F-4D97-AF65-F5344CB8AC3E}">
        <p14:creationId xmlns:p14="http://schemas.microsoft.com/office/powerpoint/2010/main" val="382405794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3EC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4EF528A-7777-BC4D-1128-E35078B9EBF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>
            <a:extLst>
              <a:ext uri="{FF2B5EF4-FFF2-40B4-BE49-F238E27FC236}">
                <a16:creationId xmlns:a16="http://schemas.microsoft.com/office/drawing/2014/main" id="{55A2581A-18E0-01D6-84CC-1DE06076C36A}"/>
              </a:ext>
            </a:extLst>
          </p:cNvPr>
          <p:cNvSpPr/>
          <p:nvPr/>
        </p:nvSpPr>
        <p:spPr>
          <a:xfrm>
            <a:off x="457200" y="411480"/>
            <a:ext cx="8229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kern="0" spc="400" dirty="0">
                <a:solidFill>
                  <a:srgbClr val="1B474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RISK HEAT MAP</a:t>
            </a:r>
            <a:endParaRPr lang="en-US" sz="1000" dirty="0"/>
          </a:p>
        </p:txBody>
      </p:sp>
      <p:graphicFrame>
        <p:nvGraphicFramePr>
          <p:cNvPr id="6" name="Object 5">
            <a:extLst>
              <a:ext uri="{FF2B5EF4-FFF2-40B4-BE49-F238E27FC236}">
                <a16:creationId xmlns:a16="http://schemas.microsoft.com/office/drawing/2014/main" id="{0B2AAB9B-AFBF-6867-F473-EBFFA4012646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550591516"/>
              </p:ext>
            </p:extLst>
          </p:nvPr>
        </p:nvGraphicFramePr>
        <p:xfrm>
          <a:off x="256751" y="667512"/>
          <a:ext cx="8630497" cy="442834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3" imgW="18300700" imgH="6388100" progId="Excel.Sheet.12">
                  <p:embed/>
                </p:oleObj>
              </mc:Choice>
              <mc:Fallback>
                <p:oleObj name="Worksheet" r:id="rId3" imgW="18300700" imgH="6388100" progId="Excel.Sheet.12">
                  <p:embed/>
                  <p:pic>
                    <p:nvPicPr>
                      <p:cNvPr id="5" name="Object 4">
                        <a:extLst>
                          <a:ext uri="{FF2B5EF4-FFF2-40B4-BE49-F238E27FC236}">
                            <a16:creationId xmlns:a16="http://schemas.microsoft.com/office/drawing/2014/main" id="{B32E0A9E-C960-982F-8F49-CCA73DB5485E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256751" y="667512"/>
                        <a:ext cx="8630497" cy="442834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Rectangle 3">
            <a:extLst>
              <a:ext uri="{FF2B5EF4-FFF2-40B4-BE49-F238E27FC236}">
                <a16:creationId xmlns:a16="http://schemas.microsoft.com/office/drawing/2014/main" id="{3708567B-3750-6652-2F07-A94717010AAF}"/>
              </a:ext>
            </a:extLst>
          </p:cNvPr>
          <p:cNvSpPr/>
          <p:nvPr/>
        </p:nvSpPr>
        <p:spPr>
          <a:xfrm>
            <a:off x="894080" y="1088390"/>
            <a:ext cx="3820160" cy="1797050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Insure, contingency plans, assign triggers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08C1C0FF-0335-6473-B563-59E86B5A90C4}"/>
              </a:ext>
            </a:extLst>
          </p:cNvPr>
          <p:cNvSpPr/>
          <p:nvPr/>
        </p:nvSpPr>
        <p:spPr>
          <a:xfrm>
            <a:off x="4714240" y="1088389"/>
            <a:ext cx="3972560" cy="1797049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Mitigate immediately, assign owner, review constantly or terminate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BFD820EC-FE68-4678-6336-32299C28F822}"/>
              </a:ext>
            </a:extLst>
          </p:cNvPr>
          <p:cNvSpPr/>
          <p:nvPr/>
        </p:nvSpPr>
        <p:spPr>
          <a:xfrm>
            <a:off x="894080" y="2881683"/>
            <a:ext cx="3820160" cy="1797050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Monitor and accept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331988DA-1BE3-FB09-3834-73A11FBAD2C8}"/>
              </a:ext>
            </a:extLst>
          </p:cNvPr>
          <p:cNvSpPr/>
          <p:nvPr/>
        </p:nvSpPr>
        <p:spPr>
          <a:xfrm>
            <a:off x="4714240" y="2881683"/>
            <a:ext cx="3972560" cy="1797050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Standardize controls, automate where possible and reduce operating drag</a:t>
            </a:r>
          </a:p>
        </p:txBody>
      </p:sp>
    </p:spTree>
    <p:extLst>
      <p:ext uri="{BB962C8B-B14F-4D97-AF65-F5344CB8AC3E}">
        <p14:creationId xmlns:p14="http://schemas.microsoft.com/office/powerpoint/2010/main" val="188930653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bg>
      <p:bgPr>
        <a:solidFill>
          <a:srgbClr val="F6F3E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96012"/>
            <a:ext cx="548640" cy="36576"/>
          </a:xfrm>
          <a:prstGeom prst="rect">
            <a:avLst/>
          </a:prstGeom>
          <a:solidFill>
            <a:srgbClr val="B8632A"/>
          </a:solidFill>
          <a:ln w="12700">
            <a:solidFill>
              <a:srgbClr val="B8632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548640" y="187452"/>
            <a:ext cx="8229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kern="0" spc="600" dirty="0">
                <a:solidFill>
                  <a:srgbClr val="1B474D"/>
                </a:solidFill>
                <a:latin typeface="Calibri" pitchFamily="34" charset="0"/>
                <a:cs typeface="Calibri" pitchFamily="34" charset="-120"/>
              </a:rPr>
              <a:t>CONTINUOUS ASSESSMENT AND SURVEILLANCE</a:t>
            </a:r>
            <a:endParaRPr lang="en-US" sz="1100" dirty="0">
              <a:solidFill>
                <a:srgbClr val="1B474D"/>
              </a:solidFill>
            </a:endParaRPr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DA9AF6DA-964C-9CA3-C82C-720557321FA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3122" y="443484"/>
            <a:ext cx="8337755" cy="4692480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3EC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4AC539A-3B4E-8E98-59A9-E9305B8C338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>
            <a:extLst>
              <a:ext uri="{FF2B5EF4-FFF2-40B4-BE49-F238E27FC236}">
                <a16:creationId xmlns:a16="http://schemas.microsoft.com/office/drawing/2014/main" id="{00A4C1CC-D14E-1774-E06B-9E6EB0FDEB3E}"/>
              </a:ext>
            </a:extLst>
          </p:cNvPr>
          <p:cNvSpPr/>
          <p:nvPr/>
        </p:nvSpPr>
        <p:spPr>
          <a:xfrm>
            <a:off x="548640" y="96012"/>
            <a:ext cx="548640" cy="36576"/>
          </a:xfrm>
          <a:prstGeom prst="rect">
            <a:avLst/>
          </a:prstGeom>
          <a:solidFill>
            <a:srgbClr val="B8632A"/>
          </a:solidFill>
          <a:ln w="12700">
            <a:solidFill>
              <a:srgbClr val="B8632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Text 1">
            <a:extLst>
              <a:ext uri="{FF2B5EF4-FFF2-40B4-BE49-F238E27FC236}">
                <a16:creationId xmlns:a16="http://schemas.microsoft.com/office/drawing/2014/main" id="{3BE3DFAE-4659-5C19-C624-8EDF8E78DFE9}"/>
              </a:ext>
            </a:extLst>
          </p:cNvPr>
          <p:cNvSpPr/>
          <p:nvPr/>
        </p:nvSpPr>
        <p:spPr>
          <a:xfrm>
            <a:off x="548640" y="187452"/>
            <a:ext cx="8229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kern="0" spc="600" dirty="0">
                <a:solidFill>
                  <a:srgbClr val="1B474D"/>
                </a:solidFill>
                <a:latin typeface="Calibri" pitchFamily="34" charset="0"/>
                <a:cs typeface="Calibri" pitchFamily="34" charset="-120"/>
              </a:rPr>
              <a:t>TRAINING THE AI AGENT</a:t>
            </a:r>
            <a:endParaRPr lang="en-US" sz="1100" dirty="0">
              <a:solidFill>
                <a:srgbClr val="1B474D"/>
              </a:solidFill>
            </a:endParaRP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74EEA146-F477-02FA-F27C-006354C27DE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0693" y="443484"/>
            <a:ext cx="8325494" cy="46855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33632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3EC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DA2348F-EA5C-5F42-32C1-B88F63E501C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>
            <a:extLst>
              <a:ext uri="{FF2B5EF4-FFF2-40B4-BE49-F238E27FC236}">
                <a16:creationId xmlns:a16="http://schemas.microsoft.com/office/drawing/2014/main" id="{B5D41ACE-DB42-8E6C-2942-17553FBC7798}"/>
              </a:ext>
            </a:extLst>
          </p:cNvPr>
          <p:cNvSpPr/>
          <p:nvPr/>
        </p:nvSpPr>
        <p:spPr>
          <a:xfrm>
            <a:off x="548640" y="96012"/>
            <a:ext cx="548640" cy="36576"/>
          </a:xfrm>
          <a:prstGeom prst="rect">
            <a:avLst/>
          </a:prstGeom>
          <a:solidFill>
            <a:srgbClr val="B8632A"/>
          </a:solidFill>
          <a:ln w="12700">
            <a:solidFill>
              <a:srgbClr val="B8632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Text 1">
            <a:extLst>
              <a:ext uri="{FF2B5EF4-FFF2-40B4-BE49-F238E27FC236}">
                <a16:creationId xmlns:a16="http://schemas.microsoft.com/office/drawing/2014/main" id="{4294009B-E2D9-60DB-066B-B7F0CA51333C}"/>
              </a:ext>
            </a:extLst>
          </p:cNvPr>
          <p:cNvSpPr/>
          <p:nvPr/>
        </p:nvSpPr>
        <p:spPr>
          <a:xfrm>
            <a:off x="548640" y="187452"/>
            <a:ext cx="8229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kern="0" spc="600" dirty="0">
                <a:solidFill>
                  <a:srgbClr val="1B474D"/>
                </a:solidFill>
                <a:latin typeface="Calibri" pitchFamily="34" charset="0"/>
                <a:cs typeface="Calibri" pitchFamily="34" charset="-120"/>
              </a:rPr>
              <a:t>ADAPTIVE LEARNING</a:t>
            </a:r>
            <a:endParaRPr lang="en-US" sz="1100" dirty="0">
              <a:solidFill>
                <a:srgbClr val="1B474D"/>
              </a:solidFill>
            </a:endParaRP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A581A0F6-41D1-45E9-F8B7-237DA8A6C69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0050" y="443484"/>
            <a:ext cx="8343900" cy="46959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666115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20FA0D3-34A4-244A-C63C-BB6E3570A20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we="http://schemas.microsoft.com/office/webextensions/webextension/2010/11" xmlns:pca="http://schemas.microsoft.com/office/powerpoint/2013/contentapp" Requires="we pca">
          <p:graphicFrame>
            <p:nvGraphicFramePr>
              <p:cNvPr id="3" name="Add-in 2" title="Interactive content from Mentimeter">
                <a:extLst>
                  <a:ext uri="{FF2B5EF4-FFF2-40B4-BE49-F238E27FC236}">
                    <a16:creationId xmlns:a16="http://schemas.microsoft.com/office/drawing/2014/main" id="{B12C3C86-7D7F-4A3C-3F51-D26E130353D1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42359412"/>
                  </p:ext>
                </p:extLst>
              </p:nvPr>
            </p:nvGraphicFramePr>
            <p:xfrm>
              <a:off x="0" y="256032"/>
              <a:ext cx="9144000" cy="4887468"/>
            </p:xfrm>
            <a:graphic>
              <a:graphicData uri="http://schemas.microsoft.com/office/webextensions/webextension/2010/11">
                <we:webextensionref xmlns:we="http://schemas.microsoft.com/office/webextensions/webextension/2010/11" xmlns:r="http://schemas.openxmlformats.org/officeDocument/2006/relationships" r:id="rId2"/>
              </a:graphicData>
            </a:graphic>
          </p:graphicFrame>
        </mc:Choice>
        <mc:Fallback>
          <p:pic>
            <p:nvPicPr>
              <p:cNvPr id="3" name="Add-in 2" title="Interactive content from Mentimeter">
                <a:extLst>
                  <a:ext uri="{FF2B5EF4-FFF2-40B4-BE49-F238E27FC236}">
                    <a16:creationId xmlns:a16="http://schemas.microsoft.com/office/drawing/2014/main" id="{B12C3C86-7D7F-4A3C-3F51-D26E130353D1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0" y="256032"/>
                <a:ext cx="9144000" cy="4887468"/>
              </a:xfrm>
              <a:prstGeom prst="rect">
                <a:avLst/>
              </a:prstGeom>
            </p:spPr>
          </p:pic>
        </mc:Fallback>
      </mc:AlternateContent>
      <p:sp>
        <p:nvSpPr>
          <p:cNvPr id="4" name="Text 0">
            <a:extLst>
              <a:ext uri="{FF2B5EF4-FFF2-40B4-BE49-F238E27FC236}">
                <a16:creationId xmlns:a16="http://schemas.microsoft.com/office/drawing/2014/main" id="{9D93C8C5-53E1-A590-165E-DCE4658A2C88}"/>
              </a:ext>
            </a:extLst>
          </p:cNvPr>
          <p:cNvSpPr/>
          <p:nvPr/>
        </p:nvSpPr>
        <p:spPr>
          <a:xfrm>
            <a:off x="298067" y="0"/>
            <a:ext cx="8229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kern="0" spc="400" dirty="0">
                <a:solidFill>
                  <a:srgbClr val="1B474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AUDIENCE QUESTION</a:t>
            </a:r>
            <a:endParaRPr lang="en-US" sz="1000" dirty="0"/>
          </a:p>
        </p:txBody>
      </p:sp>
    </p:spTree>
    <p:extLst>
      <p:ext uri="{BB962C8B-B14F-4D97-AF65-F5344CB8AC3E}">
        <p14:creationId xmlns:p14="http://schemas.microsoft.com/office/powerpoint/2010/main" val="383675760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F6F3E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11480"/>
            <a:ext cx="8229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kern="0" spc="400" dirty="0">
                <a:solidFill>
                  <a:srgbClr val="1B474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USE CASE 01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457200" y="719784"/>
            <a:ext cx="82296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600" b="1" dirty="0">
                <a:solidFill>
                  <a:srgbClr val="1432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Program and curriculum development/enrollment triaged in an afternoon</a:t>
            </a:r>
            <a:endParaRPr lang="en-US" sz="2600" dirty="0"/>
          </a:p>
        </p:txBody>
      </p:sp>
      <p:sp>
        <p:nvSpPr>
          <p:cNvPr id="4" name="Shape 2"/>
          <p:cNvSpPr/>
          <p:nvPr/>
        </p:nvSpPr>
        <p:spPr>
          <a:xfrm>
            <a:off x="457200" y="1690279"/>
            <a:ext cx="3200400" cy="3154680"/>
          </a:xfrm>
          <a:prstGeom prst="rect">
            <a:avLst/>
          </a:prstGeom>
          <a:solidFill>
            <a:srgbClr val="1B474D"/>
          </a:solidFill>
          <a:ln w="12700">
            <a:solidFill>
              <a:srgbClr val="1B474D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Text 3"/>
          <p:cNvSpPr/>
          <p:nvPr/>
        </p:nvSpPr>
        <p:spPr>
          <a:xfrm>
            <a:off x="640080" y="1827439"/>
            <a:ext cx="28346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kern="0" spc="400" dirty="0">
                <a:solidFill>
                  <a:srgbClr val="B9CFD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SCENARIO</a:t>
            </a:r>
            <a:endParaRPr lang="en-US" sz="1000" dirty="0"/>
          </a:p>
        </p:txBody>
      </p:sp>
      <p:sp>
        <p:nvSpPr>
          <p:cNvPr id="6" name="Text 4"/>
          <p:cNvSpPr/>
          <p:nvPr/>
        </p:nvSpPr>
        <p:spPr>
          <a:xfrm>
            <a:off x="640080" y="2101759"/>
            <a:ext cx="283464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dean must decide which of 40 graduate programs to invest in, hold, or sunset before the next budget cycle.</a:t>
            </a:r>
            <a:endParaRPr lang="en-US" sz="1500" dirty="0"/>
          </a:p>
        </p:txBody>
      </p:sp>
      <p:sp>
        <p:nvSpPr>
          <p:cNvPr id="7" name="Text 5"/>
          <p:cNvSpPr/>
          <p:nvPr/>
        </p:nvSpPr>
        <p:spPr>
          <a:xfrm>
            <a:off x="640080" y="3656239"/>
            <a:ext cx="283464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i="1" dirty="0">
                <a:solidFill>
                  <a:srgbClr val="D9E4E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Without AI: a 6-week working group. With AI: a working draft in an afternoon, refined over a week.</a:t>
            </a:r>
            <a:endParaRPr lang="en-US" sz="1100" dirty="0"/>
          </a:p>
        </p:txBody>
      </p:sp>
      <p:sp>
        <p:nvSpPr>
          <p:cNvPr id="8" name="Shape 6"/>
          <p:cNvSpPr/>
          <p:nvPr/>
        </p:nvSpPr>
        <p:spPr>
          <a:xfrm>
            <a:off x="3886200" y="1745143"/>
            <a:ext cx="329184" cy="329184"/>
          </a:xfrm>
          <a:prstGeom prst="ellipse">
            <a:avLst/>
          </a:prstGeom>
          <a:solidFill>
            <a:srgbClr val="B8632A"/>
          </a:solidFill>
          <a:ln w="12700">
            <a:solidFill>
              <a:srgbClr val="B8632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9" name="Text 7"/>
          <p:cNvSpPr/>
          <p:nvPr/>
        </p:nvSpPr>
        <p:spPr>
          <a:xfrm>
            <a:off x="3886200" y="1754287"/>
            <a:ext cx="329184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1200" dirty="0"/>
          </a:p>
        </p:txBody>
      </p:sp>
      <p:sp>
        <p:nvSpPr>
          <p:cNvPr id="10" name="Text 8"/>
          <p:cNvSpPr/>
          <p:nvPr/>
        </p:nvSpPr>
        <p:spPr>
          <a:xfrm>
            <a:off x="4343400" y="1708567"/>
            <a:ext cx="4343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1B474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Ingest</a:t>
            </a:r>
            <a:endParaRPr lang="en-US" sz="1300" dirty="0"/>
          </a:p>
        </p:txBody>
      </p:sp>
      <p:sp>
        <p:nvSpPr>
          <p:cNvPr id="11" name="Text 9"/>
          <p:cNvSpPr/>
          <p:nvPr/>
        </p:nvSpPr>
        <p:spPr>
          <a:xfrm>
            <a:off x="4343400" y="1982887"/>
            <a:ext cx="43434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4A60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Feed 3 years of enrollment, completion, and labor-market data into a controlled LLM workspace, plus public BLS/IPEDS context.</a:t>
            </a:r>
            <a:endParaRPr lang="en-US" sz="1050" dirty="0"/>
          </a:p>
        </p:txBody>
      </p:sp>
      <p:sp>
        <p:nvSpPr>
          <p:cNvPr id="12" name="Shape 10"/>
          <p:cNvSpPr/>
          <p:nvPr/>
        </p:nvSpPr>
        <p:spPr>
          <a:xfrm>
            <a:off x="3886200" y="2531527"/>
            <a:ext cx="329184" cy="329184"/>
          </a:xfrm>
          <a:prstGeom prst="ellipse">
            <a:avLst/>
          </a:prstGeom>
          <a:solidFill>
            <a:srgbClr val="B8632A"/>
          </a:solidFill>
          <a:ln w="12700">
            <a:solidFill>
              <a:srgbClr val="B8632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3" name="Text 11"/>
          <p:cNvSpPr/>
          <p:nvPr/>
        </p:nvSpPr>
        <p:spPr>
          <a:xfrm>
            <a:off x="3886200" y="2540671"/>
            <a:ext cx="329184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1200" dirty="0"/>
          </a:p>
        </p:txBody>
      </p:sp>
      <p:sp>
        <p:nvSpPr>
          <p:cNvPr id="14" name="Text 12"/>
          <p:cNvSpPr/>
          <p:nvPr/>
        </p:nvSpPr>
        <p:spPr>
          <a:xfrm>
            <a:off x="4343400" y="2494951"/>
            <a:ext cx="4343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1B474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Score</a:t>
            </a:r>
            <a:endParaRPr lang="en-US" sz="1300" dirty="0"/>
          </a:p>
        </p:txBody>
      </p:sp>
      <p:sp>
        <p:nvSpPr>
          <p:cNvPr id="15" name="Text 13"/>
          <p:cNvSpPr/>
          <p:nvPr/>
        </p:nvSpPr>
        <p:spPr>
          <a:xfrm>
            <a:off x="4343400" y="2769271"/>
            <a:ext cx="43434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4A60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AI applies a documented rubric (demand, margin, mission fit, AI substitution risk) to every program and explains each score.</a:t>
            </a:r>
            <a:endParaRPr lang="en-US" sz="1050" dirty="0"/>
          </a:p>
        </p:txBody>
      </p:sp>
      <p:sp>
        <p:nvSpPr>
          <p:cNvPr id="16" name="Shape 14"/>
          <p:cNvSpPr/>
          <p:nvPr/>
        </p:nvSpPr>
        <p:spPr>
          <a:xfrm>
            <a:off x="3886200" y="3317911"/>
            <a:ext cx="329184" cy="329184"/>
          </a:xfrm>
          <a:prstGeom prst="ellipse">
            <a:avLst/>
          </a:prstGeom>
          <a:solidFill>
            <a:srgbClr val="B8632A"/>
          </a:solidFill>
          <a:ln w="12700">
            <a:solidFill>
              <a:srgbClr val="B8632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7" name="Text 15"/>
          <p:cNvSpPr/>
          <p:nvPr/>
        </p:nvSpPr>
        <p:spPr>
          <a:xfrm>
            <a:off x="3886200" y="3327055"/>
            <a:ext cx="329184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1200" dirty="0"/>
          </a:p>
        </p:txBody>
      </p:sp>
      <p:sp>
        <p:nvSpPr>
          <p:cNvPr id="18" name="Text 16"/>
          <p:cNvSpPr/>
          <p:nvPr/>
        </p:nvSpPr>
        <p:spPr>
          <a:xfrm>
            <a:off x="4343400" y="3281335"/>
            <a:ext cx="4343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1B474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Cluster</a:t>
            </a:r>
            <a:endParaRPr lang="en-US" sz="1300" dirty="0"/>
          </a:p>
        </p:txBody>
      </p:sp>
      <p:sp>
        <p:nvSpPr>
          <p:cNvPr id="19" name="Text 17"/>
          <p:cNvSpPr/>
          <p:nvPr/>
        </p:nvSpPr>
        <p:spPr>
          <a:xfrm>
            <a:off x="4343400" y="3555655"/>
            <a:ext cx="43434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4A60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Programs grouped into Invest / Hold / Watch / Sunset tiers, with a one-paragraph rationale and dissenting view per program.</a:t>
            </a:r>
            <a:endParaRPr lang="en-US" sz="1050" dirty="0"/>
          </a:p>
        </p:txBody>
      </p:sp>
      <p:sp>
        <p:nvSpPr>
          <p:cNvPr id="20" name="Shape 18"/>
          <p:cNvSpPr/>
          <p:nvPr/>
        </p:nvSpPr>
        <p:spPr>
          <a:xfrm>
            <a:off x="3886200" y="4104295"/>
            <a:ext cx="329184" cy="329184"/>
          </a:xfrm>
          <a:prstGeom prst="ellipse">
            <a:avLst/>
          </a:prstGeom>
          <a:solidFill>
            <a:srgbClr val="B8632A"/>
          </a:solidFill>
          <a:ln w="12700">
            <a:solidFill>
              <a:srgbClr val="B8632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1" name="Text 19"/>
          <p:cNvSpPr/>
          <p:nvPr/>
        </p:nvSpPr>
        <p:spPr>
          <a:xfrm>
            <a:off x="3886200" y="4113439"/>
            <a:ext cx="329184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1200" dirty="0"/>
          </a:p>
        </p:txBody>
      </p:sp>
      <p:sp>
        <p:nvSpPr>
          <p:cNvPr id="22" name="Text 20"/>
          <p:cNvSpPr/>
          <p:nvPr/>
        </p:nvSpPr>
        <p:spPr>
          <a:xfrm>
            <a:off x="4343400" y="4067719"/>
            <a:ext cx="4343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1B474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Decide</a:t>
            </a:r>
            <a:endParaRPr lang="en-US" sz="1300" dirty="0"/>
          </a:p>
        </p:txBody>
      </p:sp>
      <p:sp>
        <p:nvSpPr>
          <p:cNvPr id="23" name="Text 21"/>
          <p:cNvSpPr/>
          <p:nvPr/>
        </p:nvSpPr>
        <p:spPr>
          <a:xfrm>
            <a:off x="4343400" y="4342039"/>
            <a:ext cx="43434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4A60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Dean and faculty council review tiers, override where appropriate, and lock decision criteria into the next program-review cycle.</a:t>
            </a:r>
            <a:endParaRPr lang="en-US" sz="105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6F3E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11480"/>
            <a:ext cx="8229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kern="0" spc="400" dirty="0">
                <a:solidFill>
                  <a:srgbClr val="1B474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SESSION ROADMAP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1074420" y="667512"/>
            <a:ext cx="4855029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600" b="1" dirty="0">
                <a:solidFill>
                  <a:srgbClr val="1432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 you will leave with today</a:t>
            </a:r>
            <a:endParaRPr lang="en-US" sz="2600" dirty="0"/>
          </a:p>
        </p:txBody>
      </p:sp>
      <p:sp>
        <p:nvSpPr>
          <p:cNvPr id="8" name="Text 6"/>
          <p:cNvSpPr/>
          <p:nvPr/>
        </p:nvSpPr>
        <p:spPr>
          <a:xfrm>
            <a:off x="1097280" y="2158419"/>
            <a:ext cx="310896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endParaRPr lang="en-US" sz="1400" dirty="0"/>
          </a:p>
        </p:txBody>
      </p:sp>
      <p:sp>
        <p:nvSpPr>
          <p:cNvPr id="9" name="Text 7"/>
          <p:cNvSpPr/>
          <p:nvPr/>
        </p:nvSpPr>
        <p:spPr>
          <a:xfrm>
            <a:off x="4251960" y="2053590"/>
            <a:ext cx="44348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endParaRPr lang="en-US" sz="1150" dirty="0"/>
          </a:p>
        </p:txBody>
      </p:sp>
      <p:sp>
        <p:nvSpPr>
          <p:cNvPr id="11" name="Text 9"/>
          <p:cNvSpPr/>
          <p:nvPr/>
        </p:nvSpPr>
        <p:spPr>
          <a:xfrm>
            <a:off x="1097280" y="2811780"/>
            <a:ext cx="310896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endParaRPr lang="en-US" sz="1400" dirty="0"/>
          </a:p>
        </p:txBody>
      </p:sp>
      <p:sp>
        <p:nvSpPr>
          <p:cNvPr id="12" name="Text 10"/>
          <p:cNvSpPr/>
          <p:nvPr/>
        </p:nvSpPr>
        <p:spPr>
          <a:xfrm>
            <a:off x="4251960" y="2711958"/>
            <a:ext cx="44348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endParaRPr lang="en-US" sz="1150" dirty="0"/>
          </a:p>
        </p:txBody>
      </p:sp>
      <p:sp>
        <p:nvSpPr>
          <p:cNvPr id="14" name="Text 12"/>
          <p:cNvSpPr/>
          <p:nvPr/>
        </p:nvSpPr>
        <p:spPr>
          <a:xfrm>
            <a:off x="1097280" y="3474720"/>
            <a:ext cx="310896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endParaRPr lang="en-US" sz="1400" dirty="0"/>
          </a:p>
        </p:txBody>
      </p:sp>
      <p:sp>
        <p:nvSpPr>
          <p:cNvPr id="15" name="Text 13"/>
          <p:cNvSpPr/>
          <p:nvPr/>
        </p:nvSpPr>
        <p:spPr>
          <a:xfrm>
            <a:off x="4251960" y="3373265"/>
            <a:ext cx="44348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endParaRPr lang="en-US" sz="1150" dirty="0"/>
          </a:p>
        </p:txBody>
      </p:sp>
      <p:pic>
        <p:nvPicPr>
          <p:cNvPr id="24" name="Graphic 23" descr="Bullseye with solid fill">
            <a:extLst>
              <a:ext uri="{FF2B5EF4-FFF2-40B4-BE49-F238E27FC236}">
                <a16:creationId xmlns:a16="http://schemas.microsoft.com/office/drawing/2014/main" id="{7BA60460-B0C8-9D2F-233A-A2E21EBA1316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57200" y="723164"/>
            <a:ext cx="537519" cy="537519"/>
          </a:xfrm>
          <a:prstGeom prst="rect">
            <a:avLst/>
          </a:prstGeom>
        </p:spPr>
      </p:pic>
      <p:graphicFrame>
        <p:nvGraphicFramePr>
          <p:cNvPr id="5" name="Diagram 4">
            <a:extLst>
              <a:ext uri="{FF2B5EF4-FFF2-40B4-BE49-F238E27FC236}">
                <a16:creationId xmlns:a16="http://schemas.microsoft.com/office/drawing/2014/main" id="{D78C1B14-2073-D228-D418-F119ACCA2F2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295722815"/>
              </p:ext>
            </p:extLst>
          </p:nvPr>
        </p:nvGraphicFramePr>
        <p:xfrm>
          <a:off x="228600" y="1146492"/>
          <a:ext cx="8686800" cy="391579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6F3E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11480"/>
            <a:ext cx="8229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kern="0" spc="400" dirty="0">
                <a:solidFill>
                  <a:srgbClr val="1B474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EMBED · CURRICULUM AND EROLLMENT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457200" y="658368"/>
            <a:ext cx="82296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600" b="1" dirty="0">
                <a:solidFill>
                  <a:srgbClr val="1432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Risk-aware program, curriculum development, and enrollment</a:t>
            </a:r>
            <a:endParaRPr lang="en-US" sz="2600" dirty="0"/>
          </a:p>
        </p:txBody>
      </p:sp>
      <p:sp>
        <p:nvSpPr>
          <p:cNvPr id="4" name="Shape 2"/>
          <p:cNvSpPr/>
          <p:nvPr/>
        </p:nvSpPr>
        <p:spPr>
          <a:xfrm>
            <a:off x="457200" y="1495701"/>
            <a:ext cx="3931920" cy="1978152"/>
          </a:xfrm>
          <a:prstGeom prst="rect">
            <a:avLst/>
          </a:prstGeom>
          <a:solidFill>
            <a:srgbClr val="FFFFFF"/>
          </a:solidFill>
          <a:ln w="6350">
            <a:solidFill>
              <a:srgbClr val="D9D3C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Text 3"/>
          <p:cNvSpPr/>
          <p:nvPr/>
        </p:nvSpPr>
        <p:spPr>
          <a:xfrm>
            <a:off x="685800" y="1632861"/>
            <a:ext cx="35204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4A60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working question for every program review:</a:t>
            </a:r>
            <a:endParaRPr lang="en-US" sz="1100" dirty="0"/>
          </a:p>
        </p:txBody>
      </p:sp>
      <p:sp>
        <p:nvSpPr>
          <p:cNvPr id="6" name="Text 4"/>
          <p:cNvSpPr/>
          <p:nvPr/>
        </p:nvSpPr>
        <p:spPr>
          <a:xfrm>
            <a:off x="685800" y="2044341"/>
            <a:ext cx="3520440" cy="10881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700" b="1" i="1" dirty="0">
                <a:solidFill>
                  <a:srgbClr val="1432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“What would have to be true in five years for this program to still serve our learners, and what early signals tell us if it isn’t?”</a:t>
            </a:r>
            <a:endParaRPr lang="en-US" sz="1700" dirty="0"/>
          </a:p>
        </p:txBody>
      </p:sp>
      <p:sp>
        <p:nvSpPr>
          <p:cNvPr id="7" name="Text 5"/>
          <p:cNvSpPr/>
          <p:nvPr/>
        </p:nvSpPr>
        <p:spPr>
          <a:xfrm>
            <a:off x="685800" y="3123333"/>
            <a:ext cx="35204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8A919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— Adaptive program review prompt</a:t>
            </a:r>
            <a:endParaRPr lang="en-US" sz="1000" dirty="0"/>
          </a:p>
        </p:txBody>
      </p:sp>
      <p:sp>
        <p:nvSpPr>
          <p:cNvPr id="8" name="Text 6"/>
          <p:cNvSpPr/>
          <p:nvPr/>
        </p:nvSpPr>
        <p:spPr>
          <a:xfrm>
            <a:off x="4617720" y="1417320"/>
            <a:ext cx="406908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1432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Five practices to embed</a:t>
            </a:r>
            <a:endParaRPr lang="en-US" sz="1500" dirty="0"/>
          </a:p>
        </p:txBody>
      </p:sp>
      <p:sp>
        <p:nvSpPr>
          <p:cNvPr id="9" name="Shape 7"/>
          <p:cNvSpPr/>
          <p:nvPr/>
        </p:nvSpPr>
        <p:spPr>
          <a:xfrm>
            <a:off x="4617720" y="1901952"/>
            <a:ext cx="109728" cy="18288"/>
          </a:xfrm>
          <a:prstGeom prst="rect">
            <a:avLst/>
          </a:prstGeom>
          <a:solidFill>
            <a:srgbClr val="B8632A"/>
          </a:solidFill>
          <a:ln w="12700">
            <a:solidFill>
              <a:srgbClr val="B8632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0" name="Text 8"/>
          <p:cNvSpPr/>
          <p:nvPr/>
        </p:nvSpPr>
        <p:spPr>
          <a:xfrm>
            <a:off x="4800600" y="1783080"/>
            <a:ext cx="388620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1B474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Signal scan at every review</a:t>
            </a:r>
            <a:endParaRPr lang="en-US" sz="1200" dirty="0"/>
          </a:p>
        </p:txBody>
      </p:sp>
      <p:sp>
        <p:nvSpPr>
          <p:cNvPr id="11" name="Text 9"/>
          <p:cNvSpPr/>
          <p:nvPr/>
        </p:nvSpPr>
        <p:spPr>
          <a:xfrm>
            <a:off x="4800600" y="2020824"/>
            <a:ext cx="388620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4A60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Build labor-market, AI-substitution, and enrollment-trend scans into the standard program review packet.</a:t>
            </a:r>
            <a:endParaRPr lang="en-US" sz="1050" dirty="0"/>
          </a:p>
        </p:txBody>
      </p:sp>
      <p:sp>
        <p:nvSpPr>
          <p:cNvPr id="12" name="Shape 10"/>
          <p:cNvSpPr/>
          <p:nvPr/>
        </p:nvSpPr>
        <p:spPr>
          <a:xfrm>
            <a:off x="4617720" y="2468880"/>
            <a:ext cx="109728" cy="18288"/>
          </a:xfrm>
          <a:prstGeom prst="rect">
            <a:avLst/>
          </a:prstGeom>
          <a:solidFill>
            <a:srgbClr val="B8632A"/>
          </a:solidFill>
          <a:ln w="12700">
            <a:solidFill>
              <a:srgbClr val="B8632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3" name="Text 11"/>
          <p:cNvSpPr/>
          <p:nvPr/>
        </p:nvSpPr>
        <p:spPr>
          <a:xfrm>
            <a:off x="4800600" y="2350008"/>
            <a:ext cx="388620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1B474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Sunset criteria up front</a:t>
            </a:r>
            <a:endParaRPr lang="en-US" sz="1200" dirty="0"/>
          </a:p>
        </p:txBody>
      </p:sp>
      <p:sp>
        <p:nvSpPr>
          <p:cNvPr id="14" name="Text 12"/>
          <p:cNvSpPr/>
          <p:nvPr/>
        </p:nvSpPr>
        <p:spPr>
          <a:xfrm>
            <a:off x="4800600" y="2587752"/>
            <a:ext cx="388620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4A60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Define the conditions under which a program will be paused or retired at the time it is approved.</a:t>
            </a:r>
            <a:endParaRPr lang="en-US" sz="1050" dirty="0"/>
          </a:p>
        </p:txBody>
      </p:sp>
      <p:sp>
        <p:nvSpPr>
          <p:cNvPr id="15" name="Shape 13"/>
          <p:cNvSpPr/>
          <p:nvPr/>
        </p:nvSpPr>
        <p:spPr>
          <a:xfrm>
            <a:off x="4617720" y="3035808"/>
            <a:ext cx="109728" cy="18288"/>
          </a:xfrm>
          <a:prstGeom prst="rect">
            <a:avLst/>
          </a:prstGeom>
          <a:solidFill>
            <a:srgbClr val="B8632A"/>
          </a:solidFill>
          <a:ln w="12700">
            <a:solidFill>
              <a:srgbClr val="B8632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6" name="Text 14"/>
          <p:cNvSpPr/>
          <p:nvPr/>
        </p:nvSpPr>
        <p:spPr>
          <a:xfrm>
            <a:off x="4800600" y="2916936"/>
            <a:ext cx="388620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1B474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Scenario-based design</a:t>
            </a:r>
            <a:endParaRPr lang="en-US" sz="1200" dirty="0"/>
          </a:p>
        </p:txBody>
      </p:sp>
      <p:sp>
        <p:nvSpPr>
          <p:cNvPr id="17" name="Text 15"/>
          <p:cNvSpPr/>
          <p:nvPr/>
        </p:nvSpPr>
        <p:spPr>
          <a:xfrm>
            <a:off x="4800600" y="3154680"/>
            <a:ext cx="388620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4A60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Design new programs against 2–3 plausible futures, not a single forecast.</a:t>
            </a:r>
            <a:endParaRPr lang="en-US" sz="1050" dirty="0"/>
          </a:p>
        </p:txBody>
      </p:sp>
      <p:sp>
        <p:nvSpPr>
          <p:cNvPr id="18" name="Shape 16"/>
          <p:cNvSpPr/>
          <p:nvPr/>
        </p:nvSpPr>
        <p:spPr>
          <a:xfrm>
            <a:off x="4617720" y="3602736"/>
            <a:ext cx="109728" cy="18288"/>
          </a:xfrm>
          <a:prstGeom prst="rect">
            <a:avLst/>
          </a:prstGeom>
          <a:solidFill>
            <a:srgbClr val="B8632A"/>
          </a:solidFill>
          <a:ln w="12700">
            <a:solidFill>
              <a:srgbClr val="B8632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9" name="Text 17"/>
          <p:cNvSpPr/>
          <p:nvPr/>
        </p:nvSpPr>
        <p:spPr>
          <a:xfrm>
            <a:off x="4800600" y="3483864"/>
            <a:ext cx="388620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1B474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Faculty as risk sensors</a:t>
            </a:r>
            <a:endParaRPr lang="en-US" sz="1200" dirty="0"/>
          </a:p>
        </p:txBody>
      </p:sp>
      <p:sp>
        <p:nvSpPr>
          <p:cNvPr id="20" name="Text 18"/>
          <p:cNvSpPr/>
          <p:nvPr/>
        </p:nvSpPr>
        <p:spPr>
          <a:xfrm>
            <a:off x="4800600" y="3721608"/>
            <a:ext cx="388620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4A60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Faculty governance gains a structured channel to surface emerging risks they see in their fields.</a:t>
            </a:r>
            <a:endParaRPr lang="en-US" sz="1050" dirty="0"/>
          </a:p>
        </p:txBody>
      </p:sp>
      <p:sp>
        <p:nvSpPr>
          <p:cNvPr id="21" name="Shape 19"/>
          <p:cNvSpPr/>
          <p:nvPr/>
        </p:nvSpPr>
        <p:spPr>
          <a:xfrm>
            <a:off x="4617720" y="4169664"/>
            <a:ext cx="109728" cy="18288"/>
          </a:xfrm>
          <a:prstGeom prst="rect">
            <a:avLst/>
          </a:prstGeom>
          <a:solidFill>
            <a:srgbClr val="B8632A"/>
          </a:solidFill>
          <a:ln w="12700">
            <a:solidFill>
              <a:srgbClr val="B8632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2" name="Text 20"/>
          <p:cNvSpPr/>
          <p:nvPr/>
        </p:nvSpPr>
        <p:spPr>
          <a:xfrm>
            <a:off x="4800600" y="4050792"/>
            <a:ext cx="388620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1B474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Decision logs</a:t>
            </a:r>
            <a:endParaRPr lang="en-US" sz="1200" dirty="0"/>
          </a:p>
        </p:txBody>
      </p:sp>
      <p:sp>
        <p:nvSpPr>
          <p:cNvPr id="23" name="Text 21"/>
          <p:cNvSpPr/>
          <p:nvPr/>
        </p:nvSpPr>
        <p:spPr>
          <a:xfrm>
            <a:off x="4800600" y="4288536"/>
            <a:ext cx="388620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4A60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Capture the assumptions behind each major curricular bet so future leaders can audit them.</a:t>
            </a:r>
            <a:endParaRPr lang="en-US" sz="1050" dirty="0"/>
          </a:p>
        </p:txBody>
      </p:sp>
      <p:sp>
        <p:nvSpPr>
          <p:cNvPr id="28" name="Text 6">
            <a:extLst>
              <a:ext uri="{FF2B5EF4-FFF2-40B4-BE49-F238E27FC236}">
                <a16:creationId xmlns:a16="http://schemas.microsoft.com/office/drawing/2014/main" id="{72E37E11-8DFC-60B2-6A1E-81A950E8533C}"/>
              </a:ext>
            </a:extLst>
          </p:cNvPr>
          <p:cNvSpPr/>
          <p:nvPr/>
        </p:nvSpPr>
        <p:spPr>
          <a:xfrm>
            <a:off x="485488" y="3659781"/>
            <a:ext cx="3328865" cy="130323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1432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Recommended reading:</a:t>
            </a:r>
          </a:p>
          <a:p>
            <a:pPr marL="0" indent="0">
              <a:buNone/>
            </a:pPr>
            <a:endParaRPr lang="en-US" sz="1500" dirty="0"/>
          </a:p>
          <a:p>
            <a:pPr marL="0" indent="0">
              <a:buNone/>
            </a:pPr>
            <a:r>
              <a:rPr lang="en-US" i="1" dirty="0">
                <a:latin typeface="Calibri" panose="020F0502020204030204" pitchFamily="34" charset="0"/>
                <a:cs typeface="Calibri" panose="020F0502020204030204" pitchFamily="34" charset="0"/>
              </a:rPr>
              <a:t>Prioritizing Academic Programs and Services</a:t>
            </a:r>
          </a:p>
          <a:p>
            <a:pPr marL="0" indent="0">
              <a:buNone/>
            </a:pP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Robert C. Dickerson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F6F3E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11480"/>
            <a:ext cx="8229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kern="0" spc="400" dirty="0">
                <a:solidFill>
                  <a:srgbClr val="1B474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USE CASE 02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457200" y="658368"/>
            <a:ext cx="82296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600" b="1" dirty="0">
                <a:solidFill>
                  <a:srgbClr val="1432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IT security &amp; policy compliance is continuous, not annual</a:t>
            </a:r>
            <a:endParaRPr lang="en-US" sz="2600" dirty="0"/>
          </a:p>
        </p:txBody>
      </p:sp>
      <p:sp>
        <p:nvSpPr>
          <p:cNvPr id="4" name="Shape 2"/>
          <p:cNvSpPr/>
          <p:nvPr/>
        </p:nvSpPr>
        <p:spPr>
          <a:xfrm>
            <a:off x="457200" y="1417320"/>
            <a:ext cx="3200400" cy="3154680"/>
          </a:xfrm>
          <a:prstGeom prst="rect">
            <a:avLst/>
          </a:prstGeom>
          <a:solidFill>
            <a:srgbClr val="1B474D"/>
          </a:solidFill>
          <a:ln w="12700">
            <a:solidFill>
              <a:srgbClr val="1B474D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Text 3"/>
          <p:cNvSpPr/>
          <p:nvPr/>
        </p:nvSpPr>
        <p:spPr>
          <a:xfrm>
            <a:off x="640080" y="1554480"/>
            <a:ext cx="28346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kern="0" spc="400" dirty="0">
                <a:solidFill>
                  <a:srgbClr val="B9CFD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SCENARIO</a:t>
            </a:r>
            <a:endParaRPr lang="en-US" sz="1000" dirty="0"/>
          </a:p>
        </p:txBody>
      </p:sp>
      <p:sp>
        <p:nvSpPr>
          <p:cNvPr id="6" name="Text 4"/>
          <p:cNvSpPr/>
          <p:nvPr/>
        </p:nvSpPr>
        <p:spPr>
          <a:xfrm>
            <a:off x="640080" y="1828800"/>
            <a:ext cx="2834640" cy="1463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CIO needs to know TODAY where unsanctioned AI use is creating FERPA, contractual, or accreditation exposure.</a:t>
            </a:r>
            <a:endParaRPr lang="en-US" sz="1500" dirty="0"/>
          </a:p>
        </p:txBody>
      </p:sp>
      <p:sp>
        <p:nvSpPr>
          <p:cNvPr id="7" name="Text 5"/>
          <p:cNvSpPr/>
          <p:nvPr/>
        </p:nvSpPr>
        <p:spPr>
          <a:xfrm>
            <a:off x="640080" y="3566160"/>
            <a:ext cx="283464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i="1" dirty="0">
                <a:solidFill>
                  <a:srgbClr val="D9E4E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Reframe: AI risk is a known-unknown problem, sense it continuously, not once a year.</a:t>
            </a:r>
            <a:endParaRPr lang="en-US" sz="1100" dirty="0"/>
          </a:p>
        </p:txBody>
      </p:sp>
      <p:sp>
        <p:nvSpPr>
          <p:cNvPr id="8" name="Shape 6"/>
          <p:cNvSpPr/>
          <p:nvPr/>
        </p:nvSpPr>
        <p:spPr>
          <a:xfrm>
            <a:off x="3886200" y="1472184"/>
            <a:ext cx="329184" cy="329184"/>
          </a:xfrm>
          <a:prstGeom prst="ellipse">
            <a:avLst/>
          </a:prstGeom>
          <a:solidFill>
            <a:srgbClr val="B8632A"/>
          </a:solidFill>
          <a:ln w="12700">
            <a:solidFill>
              <a:srgbClr val="B8632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9" name="Text 7"/>
          <p:cNvSpPr/>
          <p:nvPr/>
        </p:nvSpPr>
        <p:spPr>
          <a:xfrm>
            <a:off x="3886200" y="1481328"/>
            <a:ext cx="329184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1200" dirty="0"/>
          </a:p>
        </p:txBody>
      </p:sp>
      <p:sp>
        <p:nvSpPr>
          <p:cNvPr id="10" name="Text 8"/>
          <p:cNvSpPr/>
          <p:nvPr/>
        </p:nvSpPr>
        <p:spPr>
          <a:xfrm>
            <a:off x="4343400" y="1435608"/>
            <a:ext cx="4343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1B474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Inventory</a:t>
            </a:r>
            <a:endParaRPr lang="en-US" sz="1300" dirty="0"/>
          </a:p>
        </p:txBody>
      </p:sp>
      <p:sp>
        <p:nvSpPr>
          <p:cNvPr id="11" name="Text 9"/>
          <p:cNvSpPr/>
          <p:nvPr/>
        </p:nvSpPr>
        <p:spPr>
          <a:xfrm>
            <a:off x="4343400" y="1709928"/>
            <a:ext cx="43434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4A60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AI parses SSO logs, expense reports, and procurement data to surface every AI tool in use across the institution.</a:t>
            </a:r>
            <a:endParaRPr lang="en-US" sz="1050" dirty="0"/>
          </a:p>
        </p:txBody>
      </p:sp>
      <p:sp>
        <p:nvSpPr>
          <p:cNvPr id="12" name="Shape 10"/>
          <p:cNvSpPr/>
          <p:nvPr/>
        </p:nvSpPr>
        <p:spPr>
          <a:xfrm>
            <a:off x="3886200" y="2258568"/>
            <a:ext cx="329184" cy="329184"/>
          </a:xfrm>
          <a:prstGeom prst="ellipse">
            <a:avLst/>
          </a:prstGeom>
          <a:solidFill>
            <a:srgbClr val="B8632A"/>
          </a:solidFill>
          <a:ln w="12700">
            <a:solidFill>
              <a:srgbClr val="B8632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3" name="Text 11"/>
          <p:cNvSpPr/>
          <p:nvPr/>
        </p:nvSpPr>
        <p:spPr>
          <a:xfrm>
            <a:off x="3886200" y="2267712"/>
            <a:ext cx="329184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1200" dirty="0"/>
          </a:p>
        </p:txBody>
      </p:sp>
      <p:sp>
        <p:nvSpPr>
          <p:cNvPr id="14" name="Text 12"/>
          <p:cNvSpPr/>
          <p:nvPr/>
        </p:nvSpPr>
        <p:spPr>
          <a:xfrm>
            <a:off x="4343400" y="2221992"/>
            <a:ext cx="4343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1B474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Map controls</a:t>
            </a:r>
            <a:endParaRPr lang="en-US" sz="1300" dirty="0"/>
          </a:p>
        </p:txBody>
      </p:sp>
      <p:sp>
        <p:nvSpPr>
          <p:cNvPr id="15" name="Text 13"/>
          <p:cNvSpPr/>
          <p:nvPr/>
        </p:nvSpPr>
        <p:spPr>
          <a:xfrm>
            <a:off x="4343400" y="2496312"/>
            <a:ext cx="43434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4A60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Each tool is mapped against NIST CSF, FERPA, and contractual data-use clauses, gaps flagged with severity and owner.</a:t>
            </a:r>
            <a:endParaRPr lang="en-US" sz="1050" dirty="0"/>
          </a:p>
        </p:txBody>
      </p:sp>
      <p:sp>
        <p:nvSpPr>
          <p:cNvPr id="16" name="Shape 14"/>
          <p:cNvSpPr/>
          <p:nvPr/>
        </p:nvSpPr>
        <p:spPr>
          <a:xfrm>
            <a:off x="3886200" y="3044952"/>
            <a:ext cx="329184" cy="329184"/>
          </a:xfrm>
          <a:prstGeom prst="ellipse">
            <a:avLst/>
          </a:prstGeom>
          <a:solidFill>
            <a:srgbClr val="B8632A"/>
          </a:solidFill>
          <a:ln w="12700">
            <a:solidFill>
              <a:srgbClr val="B8632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7" name="Text 15"/>
          <p:cNvSpPr/>
          <p:nvPr/>
        </p:nvSpPr>
        <p:spPr>
          <a:xfrm>
            <a:off x="3886200" y="3054096"/>
            <a:ext cx="329184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1200" dirty="0"/>
          </a:p>
        </p:txBody>
      </p:sp>
      <p:sp>
        <p:nvSpPr>
          <p:cNvPr id="18" name="Text 16"/>
          <p:cNvSpPr/>
          <p:nvPr/>
        </p:nvSpPr>
        <p:spPr>
          <a:xfrm>
            <a:off x="4343400" y="3008376"/>
            <a:ext cx="4343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1B474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Draft policy fixes</a:t>
            </a:r>
            <a:endParaRPr lang="en-US" sz="1300" dirty="0"/>
          </a:p>
        </p:txBody>
      </p:sp>
      <p:sp>
        <p:nvSpPr>
          <p:cNvPr id="19" name="Text 17"/>
          <p:cNvSpPr/>
          <p:nvPr/>
        </p:nvSpPr>
        <p:spPr>
          <a:xfrm>
            <a:off x="4343400" y="3282696"/>
            <a:ext cx="43434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4A60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AI drafts targeted policy amendments and faculty/staff guidance for the highest-risk gaps; legal and IT review and finalize.</a:t>
            </a:r>
            <a:endParaRPr lang="en-US" sz="1050" dirty="0"/>
          </a:p>
        </p:txBody>
      </p:sp>
      <p:sp>
        <p:nvSpPr>
          <p:cNvPr id="20" name="Shape 18"/>
          <p:cNvSpPr/>
          <p:nvPr/>
        </p:nvSpPr>
        <p:spPr>
          <a:xfrm>
            <a:off x="3886200" y="3831336"/>
            <a:ext cx="329184" cy="329184"/>
          </a:xfrm>
          <a:prstGeom prst="ellipse">
            <a:avLst/>
          </a:prstGeom>
          <a:solidFill>
            <a:srgbClr val="B8632A"/>
          </a:solidFill>
          <a:ln w="12700">
            <a:solidFill>
              <a:srgbClr val="B8632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1" name="Text 19"/>
          <p:cNvSpPr/>
          <p:nvPr/>
        </p:nvSpPr>
        <p:spPr>
          <a:xfrm>
            <a:off x="3886200" y="3840480"/>
            <a:ext cx="329184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1200" dirty="0"/>
          </a:p>
        </p:txBody>
      </p:sp>
      <p:sp>
        <p:nvSpPr>
          <p:cNvPr id="22" name="Text 20"/>
          <p:cNvSpPr/>
          <p:nvPr/>
        </p:nvSpPr>
        <p:spPr>
          <a:xfrm>
            <a:off x="4343400" y="3794760"/>
            <a:ext cx="4343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1B474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Monitor</a:t>
            </a:r>
            <a:endParaRPr lang="en-US" sz="1300" dirty="0"/>
          </a:p>
        </p:txBody>
      </p:sp>
      <p:sp>
        <p:nvSpPr>
          <p:cNvPr id="23" name="Text 21"/>
          <p:cNvSpPr/>
          <p:nvPr/>
        </p:nvSpPr>
        <p:spPr>
          <a:xfrm>
            <a:off x="4343400" y="4069080"/>
            <a:ext cx="43434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4A60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weekly digest tracks new tools, new gaps, and remediation progress, feeding the executive risk dashboard.</a:t>
            </a:r>
            <a:endParaRPr lang="en-US" sz="1050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3E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11480"/>
            <a:ext cx="8229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kern="0" spc="400" dirty="0">
                <a:solidFill>
                  <a:srgbClr val="1B474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EMBED · IT &amp; POLICY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457200" y="658368"/>
            <a:ext cx="82296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600" b="1" dirty="0">
                <a:solidFill>
                  <a:srgbClr val="1432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Embedding IT security &amp; policy compliance</a:t>
            </a:r>
            <a:endParaRPr lang="en-US" sz="2600" dirty="0"/>
          </a:p>
        </p:txBody>
      </p:sp>
      <p:sp>
        <p:nvSpPr>
          <p:cNvPr id="4" name="Shape 2"/>
          <p:cNvSpPr/>
          <p:nvPr/>
        </p:nvSpPr>
        <p:spPr>
          <a:xfrm>
            <a:off x="457200" y="1417320"/>
            <a:ext cx="4069080" cy="1627632"/>
          </a:xfrm>
          <a:prstGeom prst="rect">
            <a:avLst/>
          </a:prstGeom>
          <a:solidFill>
            <a:srgbClr val="FFFFFF"/>
          </a:solidFill>
          <a:ln w="6350">
            <a:solidFill>
              <a:srgbClr val="D9D3C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Text 3"/>
          <p:cNvSpPr/>
          <p:nvPr/>
        </p:nvSpPr>
        <p:spPr>
          <a:xfrm>
            <a:off x="640080" y="1527048"/>
            <a:ext cx="37033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1B474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Cyber &amp; ransomware</a:t>
            </a:r>
            <a:endParaRPr lang="en-US" sz="1300" dirty="0"/>
          </a:p>
        </p:txBody>
      </p:sp>
      <p:sp>
        <p:nvSpPr>
          <p:cNvPr id="6" name="Text 4"/>
          <p:cNvSpPr/>
          <p:nvPr/>
        </p:nvSpPr>
        <p:spPr>
          <a:xfrm>
            <a:off x="640080" y="1810512"/>
            <a:ext cx="37033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4A60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Phishing-led account takeover, ransomware on research and admin systems, third-party breaches in LMS, SIS, and identity providers.</a:t>
            </a:r>
            <a:endParaRPr lang="en-US" sz="1050" dirty="0"/>
          </a:p>
        </p:txBody>
      </p:sp>
      <p:sp>
        <p:nvSpPr>
          <p:cNvPr id="7" name="Shape 5"/>
          <p:cNvSpPr/>
          <p:nvPr/>
        </p:nvSpPr>
        <p:spPr>
          <a:xfrm>
            <a:off x="640080" y="2377440"/>
            <a:ext cx="3703320" cy="7315"/>
          </a:xfrm>
          <a:prstGeom prst="rect">
            <a:avLst/>
          </a:prstGeom>
          <a:solidFill>
            <a:srgbClr val="D9D3C5"/>
          </a:solidFill>
          <a:ln w="12700">
            <a:solidFill>
              <a:srgbClr val="D9D3C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" name="Text 6"/>
          <p:cNvSpPr/>
          <p:nvPr/>
        </p:nvSpPr>
        <p:spPr>
          <a:xfrm>
            <a:off x="640080" y="2423160"/>
            <a:ext cx="37033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b="1" kern="0" spc="300" dirty="0">
                <a:solidFill>
                  <a:srgbClr val="B863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CONTROL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640080" y="2624328"/>
            <a:ext cx="370332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1432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Tiered backups with offline copies, mandatory MFA on privileged accounts, and tabletop exercises run twice a year with a written playbook.</a:t>
            </a:r>
            <a:endParaRPr lang="en-US" sz="1000" dirty="0"/>
          </a:p>
        </p:txBody>
      </p:sp>
      <p:sp>
        <p:nvSpPr>
          <p:cNvPr id="10" name="Shape 8"/>
          <p:cNvSpPr/>
          <p:nvPr/>
        </p:nvSpPr>
        <p:spPr>
          <a:xfrm>
            <a:off x="4617720" y="1417320"/>
            <a:ext cx="4069080" cy="1627632"/>
          </a:xfrm>
          <a:prstGeom prst="rect">
            <a:avLst/>
          </a:prstGeom>
          <a:solidFill>
            <a:srgbClr val="FFFFFF"/>
          </a:solidFill>
          <a:ln w="6350">
            <a:solidFill>
              <a:srgbClr val="D9D3C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1" name="Text 9"/>
          <p:cNvSpPr/>
          <p:nvPr/>
        </p:nvSpPr>
        <p:spPr>
          <a:xfrm>
            <a:off x="4800600" y="1527048"/>
            <a:ext cx="37033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1B474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Data privacy &amp; FERPA</a:t>
            </a:r>
            <a:endParaRPr lang="en-US" sz="1300" dirty="0"/>
          </a:p>
        </p:txBody>
      </p:sp>
      <p:sp>
        <p:nvSpPr>
          <p:cNvPr id="12" name="Text 10"/>
          <p:cNvSpPr/>
          <p:nvPr/>
        </p:nvSpPr>
        <p:spPr>
          <a:xfrm>
            <a:off x="4800600" y="1810512"/>
            <a:ext cx="37033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4A60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Student-record exposure through shadow AI tools, secondary use of learning analytics, and GDPR overlap on international learners.</a:t>
            </a:r>
            <a:endParaRPr lang="en-US" sz="1050" dirty="0"/>
          </a:p>
        </p:txBody>
      </p:sp>
      <p:sp>
        <p:nvSpPr>
          <p:cNvPr id="13" name="Shape 11"/>
          <p:cNvSpPr/>
          <p:nvPr/>
        </p:nvSpPr>
        <p:spPr>
          <a:xfrm>
            <a:off x="4800600" y="2377440"/>
            <a:ext cx="3703320" cy="7315"/>
          </a:xfrm>
          <a:prstGeom prst="rect">
            <a:avLst/>
          </a:prstGeom>
          <a:solidFill>
            <a:srgbClr val="D9D3C5"/>
          </a:solidFill>
          <a:ln w="12700">
            <a:solidFill>
              <a:srgbClr val="D9D3C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4" name="Text 12"/>
          <p:cNvSpPr/>
          <p:nvPr/>
        </p:nvSpPr>
        <p:spPr>
          <a:xfrm>
            <a:off x="4800600" y="2423160"/>
            <a:ext cx="37033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b="1" kern="0" spc="300" dirty="0">
                <a:solidFill>
                  <a:srgbClr val="B863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CONTROL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4800600" y="2624328"/>
            <a:ext cx="370332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1432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Approved-tools list, AI-prompt data classification rules, and a standing review of vendor data-processing agreements.</a:t>
            </a:r>
            <a:endParaRPr lang="en-US" sz="1000" dirty="0"/>
          </a:p>
        </p:txBody>
      </p:sp>
      <p:sp>
        <p:nvSpPr>
          <p:cNvPr id="16" name="Shape 14"/>
          <p:cNvSpPr/>
          <p:nvPr/>
        </p:nvSpPr>
        <p:spPr>
          <a:xfrm>
            <a:off x="457200" y="3118104"/>
            <a:ext cx="4069080" cy="1627632"/>
          </a:xfrm>
          <a:prstGeom prst="rect">
            <a:avLst/>
          </a:prstGeom>
          <a:solidFill>
            <a:srgbClr val="FFFFFF"/>
          </a:solidFill>
          <a:ln w="6350">
            <a:solidFill>
              <a:srgbClr val="D9D3C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7" name="Text 15"/>
          <p:cNvSpPr/>
          <p:nvPr/>
        </p:nvSpPr>
        <p:spPr>
          <a:xfrm>
            <a:off x="640080" y="3227832"/>
            <a:ext cx="37033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1B474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Identity &amp; access</a:t>
            </a:r>
            <a:endParaRPr lang="en-US" sz="1300" dirty="0"/>
          </a:p>
        </p:txBody>
      </p:sp>
      <p:sp>
        <p:nvSpPr>
          <p:cNvPr id="18" name="Text 16"/>
          <p:cNvSpPr/>
          <p:nvPr/>
        </p:nvSpPr>
        <p:spPr>
          <a:xfrm>
            <a:off x="640080" y="3511296"/>
            <a:ext cx="37033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4A60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Standing access for departed staff, over-permissioned faculty roles, and contractor sprawl across SaaS tools.</a:t>
            </a:r>
            <a:endParaRPr lang="en-US" sz="1050" dirty="0"/>
          </a:p>
        </p:txBody>
      </p:sp>
      <p:sp>
        <p:nvSpPr>
          <p:cNvPr id="19" name="Shape 17"/>
          <p:cNvSpPr/>
          <p:nvPr/>
        </p:nvSpPr>
        <p:spPr>
          <a:xfrm>
            <a:off x="640080" y="4078224"/>
            <a:ext cx="3703320" cy="7315"/>
          </a:xfrm>
          <a:prstGeom prst="rect">
            <a:avLst/>
          </a:prstGeom>
          <a:solidFill>
            <a:srgbClr val="D9D3C5"/>
          </a:solidFill>
          <a:ln w="12700">
            <a:solidFill>
              <a:srgbClr val="D9D3C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0" name="Text 18"/>
          <p:cNvSpPr/>
          <p:nvPr/>
        </p:nvSpPr>
        <p:spPr>
          <a:xfrm>
            <a:off x="640080" y="4123944"/>
            <a:ext cx="37033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b="1" kern="0" spc="300" dirty="0">
                <a:solidFill>
                  <a:srgbClr val="B863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CONTROL</a:t>
            </a:r>
            <a:endParaRPr lang="en-US" sz="900" dirty="0"/>
          </a:p>
        </p:txBody>
      </p:sp>
      <p:sp>
        <p:nvSpPr>
          <p:cNvPr id="21" name="Text 19"/>
          <p:cNvSpPr/>
          <p:nvPr/>
        </p:nvSpPr>
        <p:spPr>
          <a:xfrm>
            <a:off x="640080" y="4325112"/>
            <a:ext cx="370332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1432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Quarterly access recertification, role-based provisioning tied to HR events, and least-privilege defaults on all new systems.</a:t>
            </a:r>
            <a:endParaRPr lang="en-US" sz="1000" dirty="0"/>
          </a:p>
        </p:txBody>
      </p:sp>
      <p:sp>
        <p:nvSpPr>
          <p:cNvPr id="22" name="Shape 20"/>
          <p:cNvSpPr/>
          <p:nvPr/>
        </p:nvSpPr>
        <p:spPr>
          <a:xfrm>
            <a:off x="4617720" y="3118104"/>
            <a:ext cx="4069080" cy="1627632"/>
          </a:xfrm>
          <a:prstGeom prst="rect">
            <a:avLst/>
          </a:prstGeom>
          <a:solidFill>
            <a:srgbClr val="FFFFFF"/>
          </a:solidFill>
          <a:ln w="6350">
            <a:solidFill>
              <a:srgbClr val="D9D3C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3" name="Text 21"/>
          <p:cNvSpPr/>
          <p:nvPr/>
        </p:nvSpPr>
        <p:spPr>
          <a:xfrm>
            <a:off x="4800600" y="3227832"/>
            <a:ext cx="37033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1B474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AI-use policy gaps</a:t>
            </a:r>
            <a:endParaRPr lang="en-US" sz="1300" dirty="0"/>
          </a:p>
        </p:txBody>
      </p:sp>
      <p:sp>
        <p:nvSpPr>
          <p:cNvPr id="24" name="Text 22"/>
          <p:cNvSpPr/>
          <p:nvPr/>
        </p:nvSpPr>
        <p:spPr>
          <a:xfrm>
            <a:off x="4800600" y="3511296"/>
            <a:ext cx="37033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4A60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Faculty, staff, and students using AI without clear guidance on disclosure, data handling, grading, and intellectual property.</a:t>
            </a:r>
            <a:endParaRPr lang="en-US" sz="1050" dirty="0"/>
          </a:p>
        </p:txBody>
      </p:sp>
      <p:sp>
        <p:nvSpPr>
          <p:cNvPr id="25" name="Shape 23"/>
          <p:cNvSpPr/>
          <p:nvPr/>
        </p:nvSpPr>
        <p:spPr>
          <a:xfrm>
            <a:off x="4800600" y="4078224"/>
            <a:ext cx="3703320" cy="7315"/>
          </a:xfrm>
          <a:prstGeom prst="rect">
            <a:avLst/>
          </a:prstGeom>
          <a:solidFill>
            <a:srgbClr val="D9D3C5"/>
          </a:solidFill>
          <a:ln w="12700">
            <a:solidFill>
              <a:srgbClr val="D9D3C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6" name="Text 24"/>
          <p:cNvSpPr/>
          <p:nvPr/>
        </p:nvSpPr>
        <p:spPr>
          <a:xfrm>
            <a:off x="4800600" y="4123944"/>
            <a:ext cx="37033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b="1" kern="0" spc="300" dirty="0">
                <a:solidFill>
                  <a:srgbClr val="B863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CONTROL</a:t>
            </a:r>
            <a:endParaRPr lang="en-US" sz="900" dirty="0"/>
          </a:p>
        </p:txBody>
      </p:sp>
      <p:sp>
        <p:nvSpPr>
          <p:cNvPr id="27" name="Text 25"/>
          <p:cNvSpPr/>
          <p:nvPr/>
        </p:nvSpPr>
        <p:spPr>
          <a:xfrm>
            <a:off x="4800600" y="4325112"/>
            <a:ext cx="370332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1432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short, plain-language AI-use policy, syllabus language templates, and a single intake channel for new AI-tool requests.</a:t>
            </a:r>
            <a:endParaRPr lang="en-US" sz="1000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F6F3E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11480"/>
            <a:ext cx="8229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kern="0" spc="400" dirty="0">
                <a:solidFill>
                  <a:srgbClr val="1B474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USE CASE 03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457200" y="658368"/>
            <a:ext cx="82296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600" b="1" dirty="0">
                <a:solidFill>
                  <a:srgbClr val="1432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Research integrity monitoring at portfolio scale</a:t>
            </a:r>
            <a:endParaRPr lang="en-US" sz="2600" dirty="0"/>
          </a:p>
        </p:txBody>
      </p:sp>
      <p:sp>
        <p:nvSpPr>
          <p:cNvPr id="4" name="Shape 2"/>
          <p:cNvSpPr/>
          <p:nvPr/>
        </p:nvSpPr>
        <p:spPr>
          <a:xfrm>
            <a:off x="457200" y="1417320"/>
            <a:ext cx="3200400" cy="3154680"/>
          </a:xfrm>
          <a:prstGeom prst="rect">
            <a:avLst/>
          </a:prstGeom>
          <a:solidFill>
            <a:srgbClr val="1B474D"/>
          </a:solidFill>
          <a:ln w="12700">
            <a:solidFill>
              <a:srgbClr val="1B474D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Text 3"/>
          <p:cNvSpPr/>
          <p:nvPr/>
        </p:nvSpPr>
        <p:spPr>
          <a:xfrm>
            <a:off x="640080" y="1554480"/>
            <a:ext cx="28346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kern="0" spc="400" dirty="0">
                <a:solidFill>
                  <a:srgbClr val="B9CFD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SCENARIO</a:t>
            </a:r>
            <a:endParaRPr lang="en-US" sz="1000" dirty="0"/>
          </a:p>
        </p:txBody>
      </p:sp>
      <p:sp>
        <p:nvSpPr>
          <p:cNvPr id="6" name="Text 4"/>
          <p:cNvSpPr/>
          <p:nvPr/>
        </p:nvSpPr>
        <p:spPr>
          <a:xfrm>
            <a:off x="640080" y="1828800"/>
            <a:ext cx="2834640" cy="1645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VPR wants a defensible, ongoing read on integrity risk across hundreds of active awards and thousands of publications.</a:t>
            </a:r>
            <a:endParaRPr lang="en-US" sz="1500" dirty="0"/>
          </a:p>
        </p:txBody>
      </p:sp>
      <p:sp>
        <p:nvSpPr>
          <p:cNvPr id="7" name="Text 5"/>
          <p:cNvSpPr/>
          <p:nvPr/>
        </p:nvSpPr>
        <p:spPr>
          <a:xfrm>
            <a:off x="640080" y="3657600"/>
            <a:ext cx="283464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i="1" dirty="0">
                <a:solidFill>
                  <a:srgbClr val="D9E4E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AI does not adjudicate misconduct. It shortens the path from signal to qualified human review.</a:t>
            </a:r>
            <a:endParaRPr lang="en-US" sz="1100" dirty="0"/>
          </a:p>
        </p:txBody>
      </p:sp>
      <p:sp>
        <p:nvSpPr>
          <p:cNvPr id="8" name="Shape 6"/>
          <p:cNvSpPr/>
          <p:nvPr/>
        </p:nvSpPr>
        <p:spPr>
          <a:xfrm>
            <a:off x="3886200" y="1472184"/>
            <a:ext cx="329184" cy="329184"/>
          </a:xfrm>
          <a:prstGeom prst="ellipse">
            <a:avLst/>
          </a:prstGeom>
          <a:solidFill>
            <a:srgbClr val="B8632A"/>
          </a:solidFill>
          <a:ln w="12700">
            <a:solidFill>
              <a:srgbClr val="B8632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9" name="Text 7"/>
          <p:cNvSpPr/>
          <p:nvPr/>
        </p:nvSpPr>
        <p:spPr>
          <a:xfrm>
            <a:off x="3886200" y="1481328"/>
            <a:ext cx="329184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1200" dirty="0"/>
          </a:p>
        </p:txBody>
      </p:sp>
      <p:sp>
        <p:nvSpPr>
          <p:cNvPr id="10" name="Text 8"/>
          <p:cNvSpPr/>
          <p:nvPr/>
        </p:nvSpPr>
        <p:spPr>
          <a:xfrm>
            <a:off x="4343400" y="1435608"/>
            <a:ext cx="4343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1B474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Signal scan</a:t>
            </a:r>
            <a:endParaRPr lang="en-US" sz="1300" dirty="0"/>
          </a:p>
        </p:txBody>
      </p:sp>
      <p:sp>
        <p:nvSpPr>
          <p:cNvPr id="11" name="Text 9"/>
          <p:cNvSpPr/>
          <p:nvPr/>
        </p:nvSpPr>
        <p:spPr>
          <a:xfrm>
            <a:off x="4343400" y="1709928"/>
            <a:ext cx="43434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4A60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AI tracks retraction databases, PubPeer activity, and grant-disclosure inconsistencies tied to institutional authors.</a:t>
            </a:r>
            <a:endParaRPr lang="en-US" sz="1050" dirty="0"/>
          </a:p>
        </p:txBody>
      </p:sp>
      <p:sp>
        <p:nvSpPr>
          <p:cNvPr id="12" name="Shape 10"/>
          <p:cNvSpPr/>
          <p:nvPr/>
        </p:nvSpPr>
        <p:spPr>
          <a:xfrm>
            <a:off x="3886200" y="2258568"/>
            <a:ext cx="329184" cy="329184"/>
          </a:xfrm>
          <a:prstGeom prst="ellipse">
            <a:avLst/>
          </a:prstGeom>
          <a:solidFill>
            <a:srgbClr val="B8632A"/>
          </a:solidFill>
          <a:ln w="12700">
            <a:solidFill>
              <a:srgbClr val="B8632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3" name="Text 11"/>
          <p:cNvSpPr/>
          <p:nvPr/>
        </p:nvSpPr>
        <p:spPr>
          <a:xfrm>
            <a:off x="3886200" y="2267712"/>
            <a:ext cx="329184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1200" dirty="0"/>
          </a:p>
        </p:txBody>
      </p:sp>
      <p:sp>
        <p:nvSpPr>
          <p:cNvPr id="14" name="Text 12"/>
          <p:cNvSpPr/>
          <p:nvPr/>
        </p:nvSpPr>
        <p:spPr>
          <a:xfrm>
            <a:off x="4343400" y="2221992"/>
            <a:ext cx="4343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1B474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Risk tier</a:t>
            </a:r>
            <a:endParaRPr lang="en-US" sz="1300" dirty="0"/>
          </a:p>
        </p:txBody>
      </p:sp>
      <p:sp>
        <p:nvSpPr>
          <p:cNvPr id="15" name="Text 13"/>
          <p:cNvSpPr/>
          <p:nvPr/>
        </p:nvSpPr>
        <p:spPr>
          <a:xfrm>
            <a:off x="4343400" y="2496312"/>
            <a:ext cx="43434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4A60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Awards and labs are tiered by exposure (sponsor sensitivity, prior findings, disclosure completeness) using a documented rubric.</a:t>
            </a:r>
            <a:endParaRPr lang="en-US" sz="1050" dirty="0"/>
          </a:p>
        </p:txBody>
      </p:sp>
      <p:sp>
        <p:nvSpPr>
          <p:cNvPr id="16" name="Shape 14"/>
          <p:cNvSpPr/>
          <p:nvPr/>
        </p:nvSpPr>
        <p:spPr>
          <a:xfrm>
            <a:off x="3886200" y="3044952"/>
            <a:ext cx="329184" cy="329184"/>
          </a:xfrm>
          <a:prstGeom prst="ellipse">
            <a:avLst/>
          </a:prstGeom>
          <a:solidFill>
            <a:srgbClr val="B8632A"/>
          </a:solidFill>
          <a:ln w="12700">
            <a:solidFill>
              <a:srgbClr val="B8632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7" name="Text 15"/>
          <p:cNvSpPr/>
          <p:nvPr/>
        </p:nvSpPr>
        <p:spPr>
          <a:xfrm>
            <a:off x="3886200" y="3054096"/>
            <a:ext cx="329184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1200" dirty="0"/>
          </a:p>
        </p:txBody>
      </p:sp>
      <p:sp>
        <p:nvSpPr>
          <p:cNvPr id="18" name="Text 16"/>
          <p:cNvSpPr/>
          <p:nvPr/>
        </p:nvSpPr>
        <p:spPr>
          <a:xfrm>
            <a:off x="4343400" y="3008376"/>
            <a:ext cx="4343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1B474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Targeted review</a:t>
            </a:r>
            <a:endParaRPr lang="en-US" sz="1300" dirty="0"/>
          </a:p>
        </p:txBody>
      </p:sp>
      <p:sp>
        <p:nvSpPr>
          <p:cNvPr id="19" name="Text 17"/>
          <p:cNvSpPr/>
          <p:nvPr/>
        </p:nvSpPr>
        <p:spPr>
          <a:xfrm>
            <a:off x="4343400" y="3282696"/>
            <a:ext cx="43434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4A60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Tier-1 awards receive a structured human review; AI prepares the file and surfaces specific items to investigate.</a:t>
            </a:r>
            <a:endParaRPr lang="en-US" sz="1050" dirty="0"/>
          </a:p>
        </p:txBody>
      </p:sp>
      <p:sp>
        <p:nvSpPr>
          <p:cNvPr id="20" name="Shape 18"/>
          <p:cNvSpPr/>
          <p:nvPr/>
        </p:nvSpPr>
        <p:spPr>
          <a:xfrm>
            <a:off x="3886200" y="3831336"/>
            <a:ext cx="329184" cy="329184"/>
          </a:xfrm>
          <a:prstGeom prst="ellipse">
            <a:avLst/>
          </a:prstGeom>
          <a:solidFill>
            <a:srgbClr val="B8632A"/>
          </a:solidFill>
          <a:ln w="12700">
            <a:solidFill>
              <a:srgbClr val="B8632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1" name="Text 19"/>
          <p:cNvSpPr/>
          <p:nvPr/>
        </p:nvSpPr>
        <p:spPr>
          <a:xfrm>
            <a:off x="3886200" y="3840480"/>
            <a:ext cx="329184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1200" dirty="0"/>
          </a:p>
        </p:txBody>
      </p:sp>
      <p:sp>
        <p:nvSpPr>
          <p:cNvPr id="22" name="Text 20"/>
          <p:cNvSpPr/>
          <p:nvPr/>
        </p:nvSpPr>
        <p:spPr>
          <a:xfrm>
            <a:off x="4343400" y="3794760"/>
            <a:ext cx="4343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1B474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Close the loop</a:t>
            </a:r>
            <a:endParaRPr lang="en-US" sz="1300" dirty="0"/>
          </a:p>
        </p:txBody>
      </p:sp>
      <p:sp>
        <p:nvSpPr>
          <p:cNvPr id="23" name="Text 21"/>
          <p:cNvSpPr/>
          <p:nvPr/>
        </p:nvSpPr>
        <p:spPr>
          <a:xfrm>
            <a:off x="4343400" y="4069080"/>
            <a:ext cx="43434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4A60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Outcomes feed back into rubrics and into onboarding/training for new PIs — institutional learning, not just enforcement.</a:t>
            </a:r>
            <a:endParaRPr lang="en-US" sz="1050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6F3E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11480"/>
            <a:ext cx="8229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kern="0" spc="400" dirty="0">
                <a:solidFill>
                  <a:srgbClr val="1B474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EMBED · RESEARCH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457200" y="658368"/>
            <a:ext cx="82296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600" b="1" dirty="0">
                <a:solidFill>
                  <a:srgbClr val="1432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Risk in research administration &amp; integrity</a:t>
            </a:r>
            <a:endParaRPr lang="en-US" sz="2600" dirty="0"/>
          </a:p>
        </p:txBody>
      </p:sp>
      <p:sp>
        <p:nvSpPr>
          <p:cNvPr id="4" name="Shape 2"/>
          <p:cNvSpPr/>
          <p:nvPr/>
        </p:nvSpPr>
        <p:spPr>
          <a:xfrm>
            <a:off x="457200" y="1417320"/>
            <a:ext cx="4069080" cy="1627632"/>
          </a:xfrm>
          <a:prstGeom prst="rect">
            <a:avLst/>
          </a:prstGeom>
          <a:solidFill>
            <a:srgbClr val="FFFFFF"/>
          </a:solidFill>
          <a:ln w="6350">
            <a:solidFill>
              <a:srgbClr val="D9D3C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Text 3"/>
          <p:cNvSpPr/>
          <p:nvPr/>
        </p:nvSpPr>
        <p:spPr>
          <a:xfrm>
            <a:off x="640080" y="1527048"/>
            <a:ext cx="37033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1B474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Research misconduct</a:t>
            </a:r>
            <a:endParaRPr lang="en-US" sz="1300" dirty="0"/>
          </a:p>
        </p:txBody>
      </p:sp>
      <p:sp>
        <p:nvSpPr>
          <p:cNvPr id="6" name="Text 4"/>
          <p:cNvSpPr/>
          <p:nvPr/>
        </p:nvSpPr>
        <p:spPr>
          <a:xfrm>
            <a:off x="640080" y="1810512"/>
            <a:ext cx="37033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4A60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Fabrication, falsification, plagiarism, now compounded by generative AI authorship and image manipulation.</a:t>
            </a:r>
            <a:endParaRPr lang="en-US" sz="1050" dirty="0"/>
          </a:p>
        </p:txBody>
      </p:sp>
      <p:sp>
        <p:nvSpPr>
          <p:cNvPr id="7" name="Shape 5"/>
          <p:cNvSpPr/>
          <p:nvPr/>
        </p:nvSpPr>
        <p:spPr>
          <a:xfrm>
            <a:off x="640080" y="2377440"/>
            <a:ext cx="3703320" cy="7315"/>
          </a:xfrm>
          <a:prstGeom prst="rect">
            <a:avLst/>
          </a:prstGeom>
          <a:solidFill>
            <a:srgbClr val="D9D3C5"/>
          </a:solidFill>
          <a:ln w="12700">
            <a:solidFill>
              <a:srgbClr val="D9D3C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" name="Text 6"/>
          <p:cNvSpPr/>
          <p:nvPr/>
        </p:nvSpPr>
        <p:spPr>
          <a:xfrm>
            <a:off x="640080" y="2423160"/>
            <a:ext cx="37033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b="1" kern="0" spc="300" dirty="0">
                <a:solidFill>
                  <a:srgbClr val="B863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CONTROL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640080" y="2624328"/>
            <a:ext cx="370332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1432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Pre-submission integrity screen plus a standing case-review panel with documented disposition timelines.</a:t>
            </a:r>
            <a:endParaRPr lang="en-US" sz="1000" dirty="0"/>
          </a:p>
        </p:txBody>
      </p:sp>
      <p:sp>
        <p:nvSpPr>
          <p:cNvPr id="10" name="Shape 8"/>
          <p:cNvSpPr/>
          <p:nvPr/>
        </p:nvSpPr>
        <p:spPr>
          <a:xfrm>
            <a:off x="4617720" y="1417320"/>
            <a:ext cx="4069080" cy="1627632"/>
          </a:xfrm>
          <a:prstGeom prst="rect">
            <a:avLst/>
          </a:prstGeom>
          <a:solidFill>
            <a:srgbClr val="FFFFFF"/>
          </a:solidFill>
          <a:ln w="6350">
            <a:solidFill>
              <a:srgbClr val="D9D3C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1" name="Text 9"/>
          <p:cNvSpPr/>
          <p:nvPr/>
        </p:nvSpPr>
        <p:spPr>
          <a:xfrm>
            <a:off x="4800600" y="1527048"/>
            <a:ext cx="37033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1B474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Sponsored-program compliance</a:t>
            </a:r>
            <a:endParaRPr lang="en-US" sz="1300" dirty="0"/>
          </a:p>
        </p:txBody>
      </p:sp>
      <p:sp>
        <p:nvSpPr>
          <p:cNvPr id="12" name="Text 10"/>
          <p:cNvSpPr/>
          <p:nvPr/>
        </p:nvSpPr>
        <p:spPr>
          <a:xfrm>
            <a:off x="4800600" y="1810512"/>
            <a:ext cx="37033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4A60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Cost-share misalignment, effort reporting drift, time-and-effort certification gaps.</a:t>
            </a:r>
            <a:endParaRPr lang="en-US" sz="1050" dirty="0"/>
          </a:p>
        </p:txBody>
      </p:sp>
      <p:sp>
        <p:nvSpPr>
          <p:cNvPr id="13" name="Shape 11"/>
          <p:cNvSpPr/>
          <p:nvPr/>
        </p:nvSpPr>
        <p:spPr>
          <a:xfrm>
            <a:off x="4800600" y="2377440"/>
            <a:ext cx="3703320" cy="7315"/>
          </a:xfrm>
          <a:prstGeom prst="rect">
            <a:avLst/>
          </a:prstGeom>
          <a:solidFill>
            <a:srgbClr val="D9D3C5"/>
          </a:solidFill>
          <a:ln w="12700">
            <a:solidFill>
              <a:srgbClr val="D9D3C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4" name="Text 12"/>
          <p:cNvSpPr/>
          <p:nvPr/>
        </p:nvSpPr>
        <p:spPr>
          <a:xfrm>
            <a:off x="4800600" y="2423160"/>
            <a:ext cx="37033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b="1" kern="0" spc="300" dirty="0">
                <a:solidFill>
                  <a:srgbClr val="B863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CONTROL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4800600" y="2624328"/>
            <a:ext cx="370332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1432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Quarterly variance audit on top 20 awards, plus AI-assisted clause-conflict review at award setup.</a:t>
            </a:r>
            <a:endParaRPr lang="en-US" sz="1000" dirty="0"/>
          </a:p>
        </p:txBody>
      </p:sp>
      <p:sp>
        <p:nvSpPr>
          <p:cNvPr id="16" name="Shape 14"/>
          <p:cNvSpPr/>
          <p:nvPr/>
        </p:nvSpPr>
        <p:spPr>
          <a:xfrm>
            <a:off x="457200" y="3118104"/>
            <a:ext cx="4069080" cy="1627632"/>
          </a:xfrm>
          <a:prstGeom prst="rect">
            <a:avLst/>
          </a:prstGeom>
          <a:solidFill>
            <a:srgbClr val="FFFFFF"/>
          </a:solidFill>
          <a:ln w="6350">
            <a:solidFill>
              <a:srgbClr val="D9D3C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7" name="Text 15"/>
          <p:cNvSpPr/>
          <p:nvPr/>
        </p:nvSpPr>
        <p:spPr>
          <a:xfrm>
            <a:off x="640080" y="3227832"/>
            <a:ext cx="37033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1B474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Export controls &amp; IP</a:t>
            </a:r>
            <a:endParaRPr lang="en-US" sz="1300" dirty="0"/>
          </a:p>
        </p:txBody>
      </p:sp>
      <p:sp>
        <p:nvSpPr>
          <p:cNvPr id="18" name="Text 16"/>
          <p:cNvSpPr/>
          <p:nvPr/>
        </p:nvSpPr>
        <p:spPr>
          <a:xfrm>
            <a:off x="640080" y="3511296"/>
            <a:ext cx="37033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4A60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Foreign-influence disclosures, dual-use research, faculty consulting overlaps.</a:t>
            </a:r>
            <a:endParaRPr lang="en-US" sz="1050" dirty="0"/>
          </a:p>
        </p:txBody>
      </p:sp>
      <p:sp>
        <p:nvSpPr>
          <p:cNvPr id="19" name="Shape 17"/>
          <p:cNvSpPr/>
          <p:nvPr/>
        </p:nvSpPr>
        <p:spPr>
          <a:xfrm>
            <a:off x="640080" y="4078224"/>
            <a:ext cx="3703320" cy="7315"/>
          </a:xfrm>
          <a:prstGeom prst="rect">
            <a:avLst/>
          </a:prstGeom>
          <a:solidFill>
            <a:srgbClr val="D9D3C5"/>
          </a:solidFill>
          <a:ln w="12700">
            <a:solidFill>
              <a:srgbClr val="D9D3C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0" name="Text 18"/>
          <p:cNvSpPr/>
          <p:nvPr/>
        </p:nvSpPr>
        <p:spPr>
          <a:xfrm>
            <a:off x="640080" y="4123944"/>
            <a:ext cx="37033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b="1" kern="0" spc="300" dirty="0">
                <a:solidFill>
                  <a:srgbClr val="B863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CONTROL</a:t>
            </a:r>
            <a:endParaRPr lang="en-US" sz="900" dirty="0"/>
          </a:p>
        </p:txBody>
      </p:sp>
      <p:sp>
        <p:nvSpPr>
          <p:cNvPr id="21" name="Text 19"/>
          <p:cNvSpPr/>
          <p:nvPr/>
        </p:nvSpPr>
        <p:spPr>
          <a:xfrm>
            <a:off x="640080" y="4325112"/>
            <a:ext cx="370332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1432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Disclosure dashboard tied to HR and OSP; risk-tiered review for new international collaborations.</a:t>
            </a:r>
            <a:endParaRPr lang="en-US" sz="1000" dirty="0"/>
          </a:p>
        </p:txBody>
      </p:sp>
      <p:sp>
        <p:nvSpPr>
          <p:cNvPr id="22" name="Shape 20"/>
          <p:cNvSpPr/>
          <p:nvPr/>
        </p:nvSpPr>
        <p:spPr>
          <a:xfrm>
            <a:off x="4617720" y="3118104"/>
            <a:ext cx="4069080" cy="1627632"/>
          </a:xfrm>
          <a:prstGeom prst="rect">
            <a:avLst/>
          </a:prstGeom>
          <a:solidFill>
            <a:srgbClr val="FFFFFF"/>
          </a:solidFill>
          <a:ln w="6350">
            <a:solidFill>
              <a:srgbClr val="D9D3C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3" name="Text 21"/>
          <p:cNvSpPr/>
          <p:nvPr/>
        </p:nvSpPr>
        <p:spPr>
          <a:xfrm>
            <a:off x="4800600" y="3227832"/>
            <a:ext cx="37033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1B474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Data &amp; subjects</a:t>
            </a:r>
            <a:endParaRPr lang="en-US" sz="1300" dirty="0"/>
          </a:p>
        </p:txBody>
      </p:sp>
      <p:sp>
        <p:nvSpPr>
          <p:cNvPr id="24" name="Text 22"/>
          <p:cNvSpPr/>
          <p:nvPr/>
        </p:nvSpPr>
        <p:spPr>
          <a:xfrm>
            <a:off x="4800600" y="3511296"/>
            <a:ext cx="37033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4A60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IRB compliance, secondary-use creep, sensitive-data movement into unmanaged AI tools.</a:t>
            </a:r>
            <a:endParaRPr lang="en-US" sz="1050" dirty="0"/>
          </a:p>
        </p:txBody>
      </p:sp>
      <p:sp>
        <p:nvSpPr>
          <p:cNvPr id="25" name="Shape 23"/>
          <p:cNvSpPr/>
          <p:nvPr/>
        </p:nvSpPr>
        <p:spPr>
          <a:xfrm>
            <a:off x="4800600" y="4078224"/>
            <a:ext cx="3703320" cy="7315"/>
          </a:xfrm>
          <a:prstGeom prst="rect">
            <a:avLst/>
          </a:prstGeom>
          <a:solidFill>
            <a:srgbClr val="D9D3C5"/>
          </a:solidFill>
          <a:ln w="12700">
            <a:solidFill>
              <a:srgbClr val="D9D3C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6" name="Text 24"/>
          <p:cNvSpPr/>
          <p:nvPr/>
        </p:nvSpPr>
        <p:spPr>
          <a:xfrm>
            <a:off x="4800600" y="4123944"/>
            <a:ext cx="37033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b="1" kern="0" spc="300" dirty="0">
                <a:solidFill>
                  <a:srgbClr val="B863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CONTROL</a:t>
            </a:r>
            <a:endParaRPr lang="en-US" sz="900" dirty="0"/>
          </a:p>
        </p:txBody>
      </p:sp>
      <p:sp>
        <p:nvSpPr>
          <p:cNvPr id="27" name="Text 25"/>
          <p:cNvSpPr/>
          <p:nvPr/>
        </p:nvSpPr>
        <p:spPr>
          <a:xfrm>
            <a:off x="4800600" y="4325112"/>
            <a:ext cx="370332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1432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Approved-tools list, IRB protocol templates that name AI use explicitly, audit of data exports.</a:t>
            </a:r>
            <a:endParaRPr lang="en-US" sz="1000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F6F3E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11480"/>
            <a:ext cx="8229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kern="0" spc="400" dirty="0">
                <a:solidFill>
                  <a:srgbClr val="1B474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GUARDRAILS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457200" y="658368"/>
            <a:ext cx="82296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600" b="1" dirty="0">
                <a:solidFill>
                  <a:srgbClr val="1432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Ethical &amp; governance principles for AI in ERM</a:t>
            </a:r>
            <a:endParaRPr lang="en-US" sz="2600" dirty="0"/>
          </a:p>
        </p:txBody>
      </p:sp>
      <p:sp>
        <p:nvSpPr>
          <p:cNvPr id="4" name="Shape 2"/>
          <p:cNvSpPr/>
          <p:nvPr/>
        </p:nvSpPr>
        <p:spPr>
          <a:xfrm>
            <a:off x="457200" y="1417320"/>
            <a:ext cx="4069080" cy="1005840"/>
          </a:xfrm>
          <a:prstGeom prst="rect">
            <a:avLst/>
          </a:prstGeom>
          <a:solidFill>
            <a:srgbClr val="FFFFFF"/>
          </a:solidFill>
          <a:ln w="6350">
            <a:solidFill>
              <a:srgbClr val="D9D3C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Text 3"/>
          <p:cNvSpPr/>
          <p:nvPr/>
        </p:nvSpPr>
        <p:spPr>
          <a:xfrm>
            <a:off x="640080" y="1508760"/>
            <a:ext cx="37033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1B474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Human accountability</a:t>
            </a:r>
            <a:endParaRPr lang="en-US" sz="1300" dirty="0"/>
          </a:p>
        </p:txBody>
      </p:sp>
      <p:sp>
        <p:nvSpPr>
          <p:cNvPr id="6" name="Text 4"/>
          <p:cNvSpPr/>
          <p:nvPr/>
        </p:nvSpPr>
        <p:spPr>
          <a:xfrm>
            <a:off x="640080" y="1801368"/>
            <a:ext cx="370332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4A60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AI recommends. Named humans decide. Every material risk decision has a documented owner and rationale.</a:t>
            </a:r>
            <a:endParaRPr lang="en-US" sz="1050" dirty="0"/>
          </a:p>
        </p:txBody>
      </p:sp>
      <p:sp>
        <p:nvSpPr>
          <p:cNvPr id="7" name="Shape 5"/>
          <p:cNvSpPr/>
          <p:nvPr/>
        </p:nvSpPr>
        <p:spPr>
          <a:xfrm>
            <a:off x="4617720" y="1417320"/>
            <a:ext cx="4069080" cy="1005840"/>
          </a:xfrm>
          <a:prstGeom prst="rect">
            <a:avLst/>
          </a:prstGeom>
          <a:solidFill>
            <a:srgbClr val="FFFFFF"/>
          </a:solidFill>
          <a:ln w="6350">
            <a:solidFill>
              <a:srgbClr val="D9D3C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" name="Text 6"/>
          <p:cNvSpPr/>
          <p:nvPr/>
        </p:nvSpPr>
        <p:spPr>
          <a:xfrm>
            <a:off x="4800600" y="1508760"/>
            <a:ext cx="37033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1B474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Data minimization</a:t>
            </a:r>
            <a:endParaRPr lang="en-US" sz="1300" dirty="0"/>
          </a:p>
        </p:txBody>
      </p:sp>
      <p:sp>
        <p:nvSpPr>
          <p:cNvPr id="9" name="Text 7"/>
          <p:cNvSpPr/>
          <p:nvPr/>
        </p:nvSpPr>
        <p:spPr>
          <a:xfrm>
            <a:off x="4800600" y="1801368"/>
            <a:ext cx="370332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4A60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Never feed identifiable student, patient, or research-subject data into general-purpose AI tools without explicit approval.</a:t>
            </a:r>
            <a:endParaRPr lang="en-US" sz="1050" dirty="0"/>
          </a:p>
        </p:txBody>
      </p:sp>
      <p:sp>
        <p:nvSpPr>
          <p:cNvPr id="10" name="Shape 8"/>
          <p:cNvSpPr/>
          <p:nvPr/>
        </p:nvSpPr>
        <p:spPr>
          <a:xfrm>
            <a:off x="457200" y="2468880"/>
            <a:ext cx="4069080" cy="1005840"/>
          </a:xfrm>
          <a:prstGeom prst="rect">
            <a:avLst/>
          </a:prstGeom>
          <a:solidFill>
            <a:srgbClr val="FFFFFF"/>
          </a:solidFill>
          <a:ln w="6350">
            <a:solidFill>
              <a:srgbClr val="D9D3C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1" name="Text 9"/>
          <p:cNvSpPr/>
          <p:nvPr/>
        </p:nvSpPr>
        <p:spPr>
          <a:xfrm>
            <a:off x="640080" y="2560320"/>
            <a:ext cx="37033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1B474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Approved-tools list</a:t>
            </a:r>
            <a:endParaRPr lang="en-US" sz="1300" dirty="0"/>
          </a:p>
        </p:txBody>
      </p:sp>
      <p:sp>
        <p:nvSpPr>
          <p:cNvPr id="12" name="Text 10"/>
          <p:cNvSpPr/>
          <p:nvPr/>
        </p:nvSpPr>
        <p:spPr>
          <a:xfrm>
            <a:off x="640080" y="2852928"/>
            <a:ext cx="370332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4A60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Maintain a small, vetted list of AI tools cleared for risk work, and a fast lane to add new ones safely.</a:t>
            </a:r>
            <a:endParaRPr lang="en-US" sz="1050" dirty="0"/>
          </a:p>
        </p:txBody>
      </p:sp>
      <p:sp>
        <p:nvSpPr>
          <p:cNvPr id="13" name="Shape 11"/>
          <p:cNvSpPr/>
          <p:nvPr/>
        </p:nvSpPr>
        <p:spPr>
          <a:xfrm>
            <a:off x="4617720" y="2468880"/>
            <a:ext cx="4069080" cy="1005840"/>
          </a:xfrm>
          <a:prstGeom prst="rect">
            <a:avLst/>
          </a:prstGeom>
          <a:solidFill>
            <a:srgbClr val="FFFFFF"/>
          </a:solidFill>
          <a:ln w="6350">
            <a:solidFill>
              <a:srgbClr val="D9D3C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4" name="Text 12"/>
          <p:cNvSpPr/>
          <p:nvPr/>
        </p:nvSpPr>
        <p:spPr>
          <a:xfrm>
            <a:off x="4800600" y="2560320"/>
            <a:ext cx="37033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1B474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Auditability</a:t>
            </a:r>
            <a:endParaRPr lang="en-US" sz="1300" dirty="0"/>
          </a:p>
        </p:txBody>
      </p:sp>
      <p:sp>
        <p:nvSpPr>
          <p:cNvPr id="15" name="Text 13"/>
          <p:cNvSpPr/>
          <p:nvPr/>
        </p:nvSpPr>
        <p:spPr>
          <a:xfrm>
            <a:off x="4800600" y="2852928"/>
            <a:ext cx="370332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4A60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Log AI prompts, outputs, and the humans who acted on them. Treat AI as a member of the workflow that must be reviewable.</a:t>
            </a:r>
            <a:endParaRPr lang="en-US" sz="1050" dirty="0"/>
          </a:p>
        </p:txBody>
      </p:sp>
      <p:sp>
        <p:nvSpPr>
          <p:cNvPr id="16" name="Shape 14"/>
          <p:cNvSpPr/>
          <p:nvPr/>
        </p:nvSpPr>
        <p:spPr>
          <a:xfrm>
            <a:off x="457200" y="3520440"/>
            <a:ext cx="4069080" cy="1005840"/>
          </a:xfrm>
          <a:prstGeom prst="rect">
            <a:avLst/>
          </a:prstGeom>
          <a:solidFill>
            <a:srgbClr val="FFFFFF"/>
          </a:solidFill>
          <a:ln w="6350">
            <a:solidFill>
              <a:srgbClr val="D9D3C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7" name="Text 15"/>
          <p:cNvSpPr/>
          <p:nvPr/>
        </p:nvSpPr>
        <p:spPr>
          <a:xfrm>
            <a:off x="640080" y="3611880"/>
            <a:ext cx="37033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1B474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Bias scrutiny</a:t>
            </a:r>
            <a:endParaRPr lang="en-US" sz="1300" dirty="0"/>
          </a:p>
        </p:txBody>
      </p:sp>
      <p:sp>
        <p:nvSpPr>
          <p:cNvPr id="18" name="Text 16"/>
          <p:cNvSpPr/>
          <p:nvPr/>
        </p:nvSpPr>
        <p:spPr>
          <a:xfrm>
            <a:off x="640080" y="3904488"/>
            <a:ext cx="370332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4A60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Stress-test AI outputs on programs, populations, and faculty groups where historical data may encode disadvantage.</a:t>
            </a:r>
            <a:endParaRPr lang="en-US" sz="1050" dirty="0"/>
          </a:p>
        </p:txBody>
      </p:sp>
      <p:sp>
        <p:nvSpPr>
          <p:cNvPr id="19" name="Shape 17"/>
          <p:cNvSpPr/>
          <p:nvPr/>
        </p:nvSpPr>
        <p:spPr>
          <a:xfrm>
            <a:off x="4617720" y="3520440"/>
            <a:ext cx="4069080" cy="1005840"/>
          </a:xfrm>
          <a:prstGeom prst="rect">
            <a:avLst/>
          </a:prstGeom>
          <a:solidFill>
            <a:srgbClr val="FFFFFF"/>
          </a:solidFill>
          <a:ln w="6350">
            <a:solidFill>
              <a:srgbClr val="D9D3C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0" name="Text 18"/>
          <p:cNvSpPr/>
          <p:nvPr/>
        </p:nvSpPr>
        <p:spPr>
          <a:xfrm>
            <a:off x="4800600" y="3611880"/>
            <a:ext cx="37033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1B474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Faculty governance</a:t>
            </a:r>
            <a:endParaRPr lang="en-US" sz="1300" dirty="0"/>
          </a:p>
        </p:txBody>
      </p:sp>
      <p:sp>
        <p:nvSpPr>
          <p:cNvPr id="21" name="Text 19"/>
          <p:cNvSpPr/>
          <p:nvPr/>
        </p:nvSpPr>
        <p:spPr>
          <a:xfrm>
            <a:off x="4800600" y="3904488"/>
            <a:ext cx="370332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4A60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Bring shared governance into AI policy design early and not after a controversy forces the conversation.</a:t>
            </a:r>
            <a:endParaRPr lang="en-US" sz="1050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F6F3E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11480"/>
            <a:ext cx="8229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kern="0" spc="400" dirty="0">
                <a:solidFill>
                  <a:srgbClr val="1B474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ROADMAP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457200" y="658368"/>
            <a:ext cx="82296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600" b="1" dirty="0">
                <a:solidFill>
                  <a:srgbClr val="1432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30 / 60 / 90-day plan for academic leaders</a:t>
            </a:r>
            <a:endParaRPr lang="en-US" sz="2600" dirty="0"/>
          </a:p>
        </p:txBody>
      </p:sp>
      <p:sp>
        <p:nvSpPr>
          <p:cNvPr id="4" name="Shape 2"/>
          <p:cNvSpPr/>
          <p:nvPr/>
        </p:nvSpPr>
        <p:spPr>
          <a:xfrm>
            <a:off x="457200" y="1417320"/>
            <a:ext cx="2679192" cy="3337560"/>
          </a:xfrm>
          <a:prstGeom prst="rect">
            <a:avLst/>
          </a:prstGeom>
          <a:solidFill>
            <a:srgbClr val="FFFFFF"/>
          </a:solidFill>
          <a:ln w="6350">
            <a:solidFill>
              <a:srgbClr val="D9D3C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Shape 3"/>
          <p:cNvSpPr/>
          <p:nvPr/>
        </p:nvSpPr>
        <p:spPr>
          <a:xfrm>
            <a:off x="457200" y="1417320"/>
            <a:ext cx="2679192" cy="640080"/>
          </a:xfrm>
          <a:prstGeom prst="rect">
            <a:avLst/>
          </a:prstGeom>
          <a:solidFill>
            <a:srgbClr val="1B474D"/>
          </a:solidFill>
          <a:ln w="12700">
            <a:solidFill>
              <a:srgbClr val="1B474D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" name="Text 4"/>
          <p:cNvSpPr/>
          <p:nvPr/>
        </p:nvSpPr>
        <p:spPr>
          <a:xfrm>
            <a:off x="640080" y="1508760"/>
            <a:ext cx="231343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kern="0" spc="500" dirty="0">
                <a:solidFill>
                  <a:srgbClr val="B9CFD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30 DAYS</a:t>
            </a:r>
            <a:endParaRPr lang="en-US" sz="1000" dirty="0"/>
          </a:p>
        </p:txBody>
      </p:sp>
      <p:sp>
        <p:nvSpPr>
          <p:cNvPr id="7" name="Text 5"/>
          <p:cNvSpPr/>
          <p:nvPr/>
        </p:nvSpPr>
        <p:spPr>
          <a:xfrm>
            <a:off x="640080" y="1755648"/>
            <a:ext cx="2313432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Organize &amp; Scope</a:t>
            </a:r>
            <a:endParaRPr lang="en-US" sz="1600" dirty="0"/>
          </a:p>
        </p:txBody>
      </p:sp>
      <p:sp>
        <p:nvSpPr>
          <p:cNvPr id="8" name="Shape 6"/>
          <p:cNvSpPr/>
          <p:nvPr/>
        </p:nvSpPr>
        <p:spPr>
          <a:xfrm>
            <a:off x="640080" y="2350008"/>
            <a:ext cx="109728" cy="18288"/>
          </a:xfrm>
          <a:prstGeom prst="rect">
            <a:avLst/>
          </a:prstGeom>
          <a:solidFill>
            <a:srgbClr val="B8632A"/>
          </a:solidFill>
          <a:ln w="12700">
            <a:solidFill>
              <a:srgbClr val="B8632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9" name="Text 7"/>
          <p:cNvSpPr/>
          <p:nvPr/>
        </p:nvSpPr>
        <p:spPr>
          <a:xfrm>
            <a:off x="822960" y="2194560"/>
            <a:ext cx="2130552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4A60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Convene a small ERM-AI working group across academic, research, IT, and finance.</a:t>
            </a:r>
            <a:endParaRPr lang="en-US" sz="1100" dirty="0"/>
          </a:p>
        </p:txBody>
      </p:sp>
      <p:sp>
        <p:nvSpPr>
          <p:cNvPr id="10" name="Shape 8"/>
          <p:cNvSpPr/>
          <p:nvPr/>
        </p:nvSpPr>
        <p:spPr>
          <a:xfrm>
            <a:off x="640080" y="3127248"/>
            <a:ext cx="109728" cy="18288"/>
          </a:xfrm>
          <a:prstGeom prst="rect">
            <a:avLst/>
          </a:prstGeom>
          <a:solidFill>
            <a:srgbClr val="B8632A"/>
          </a:solidFill>
          <a:ln w="12700">
            <a:solidFill>
              <a:srgbClr val="B8632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1" name="Text 9"/>
          <p:cNvSpPr/>
          <p:nvPr/>
        </p:nvSpPr>
        <p:spPr>
          <a:xfrm>
            <a:off x="822960" y="2880360"/>
            <a:ext cx="2130552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4A60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Inventory current risks and AI tools already in use.</a:t>
            </a:r>
            <a:endParaRPr lang="en-US" sz="1100" dirty="0"/>
          </a:p>
        </p:txBody>
      </p:sp>
      <p:sp>
        <p:nvSpPr>
          <p:cNvPr id="12" name="Shape 10"/>
          <p:cNvSpPr/>
          <p:nvPr/>
        </p:nvSpPr>
        <p:spPr>
          <a:xfrm>
            <a:off x="640080" y="3904488"/>
            <a:ext cx="109728" cy="18288"/>
          </a:xfrm>
          <a:prstGeom prst="rect">
            <a:avLst/>
          </a:prstGeom>
          <a:solidFill>
            <a:srgbClr val="B8632A"/>
          </a:solidFill>
          <a:ln w="12700">
            <a:solidFill>
              <a:srgbClr val="B8632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3" name="Text 11"/>
          <p:cNvSpPr/>
          <p:nvPr/>
        </p:nvSpPr>
        <p:spPr>
          <a:xfrm>
            <a:off x="822960" y="3579876"/>
            <a:ext cx="2130552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4A60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Pick two pilot domains.</a:t>
            </a:r>
            <a:endParaRPr lang="en-US" sz="1100" dirty="0"/>
          </a:p>
        </p:txBody>
      </p:sp>
      <p:sp>
        <p:nvSpPr>
          <p:cNvPr id="14" name="Shape 12"/>
          <p:cNvSpPr/>
          <p:nvPr/>
        </p:nvSpPr>
        <p:spPr>
          <a:xfrm>
            <a:off x="3227832" y="1417320"/>
            <a:ext cx="2679192" cy="3337560"/>
          </a:xfrm>
          <a:prstGeom prst="rect">
            <a:avLst/>
          </a:prstGeom>
          <a:solidFill>
            <a:srgbClr val="FFFFFF"/>
          </a:solidFill>
          <a:ln w="6350">
            <a:solidFill>
              <a:srgbClr val="D9D3C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5" name="Shape 13"/>
          <p:cNvSpPr/>
          <p:nvPr/>
        </p:nvSpPr>
        <p:spPr>
          <a:xfrm>
            <a:off x="3227832" y="1417320"/>
            <a:ext cx="2679192" cy="640080"/>
          </a:xfrm>
          <a:prstGeom prst="rect">
            <a:avLst/>
          </a:prstGeom>
          <a:solidFill>
            <a:srgbClr val="1B474D"/>
          </a:solidFill>
          <a:ln w="12700">
            <a:solidFill>
              <a:srgbClr val="1B474D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6" name="Text 14"/>
          <p:cNvSpPr/>
          <p:nvPr/>
        </p:nvSpPr>
        <p:spPr>
          <a:xfrm>
            <a:off x="3410712" y="1508760"/>
            <a:ext cx="231343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kern="0" spc="500" dirty="0">
                <a:solidFill>
                  <a:srgbClr val="B9CFD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60 DAYS</a:t>
            </a:r>
            <a:endParaRPr lang="en-US" sz="1000" dirty="0"/>
          </a:p>
        </p:txBody>
      </p:sp>
      <p:sp>
        <p:nvSpPr>
          <p:cNvPr id="17" name="Text 15"/>
          <p:cNvSpPr/>
          <p:nvPr/>
        </p:nvSpPr>
        <p:spPr>
          <a:xfrm>
            <a:off x="3410712" y="1755648"/>
            <a:ext cx="2313432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Pilot &amp; Govern</a:t>
            </a:r>
            <a:endParaRPr lang="en-US" sz="1600" dirty="0"/>
          </a:p>
        </p:txBody>
      </p:sp>
      <p:sp>
        <p:nvSpPr>
          <p:cNvPr id="18" name="Shape 16"/>
          <p:cNvSpPr/>
          <p:nvPr/>
        </p:nvSpPr>
        <p:spPr>
          <a:xfrm>
            <a:off x="3410712" y="2350008"/>
            <a:ext cx="109728" cy="18288"/>
          </a:xfrm>
          <a:prstGeom prst="rect">
            <a:avLst/>
          </a:prstGeom>
          <a:solidFill>
            <a:srgbClr val="B8632A"/>
          </a:solidFill>
          <a:ln w="12700">
            <a:solidFill>
              <a:srgbClr val="B8632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9" name="Text 17"/>
          <p:cNvSpPr/>
          <p:nvPr/>
        </p:nvSpPr>
        <p:spPr>
          <a:xfrm>
            <a:off x="3593592" y="2188029"/>
            <a:ext cx="2130552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4A60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Stand up an approved AI workspace with logging and data-governance controls.</a:t>
            </a:r>
            <a:endParaRPr lang="en-US" sz="1100" dirty="0"/>
          </a:p>
        </p:txBody>
      </p:sp>
      <p:sp>
        <p:nvSpPr>
          <p:cNvPr id="20" name="Shape 18"/>
          <p:cNvSpPr/>
          <p:nvPr/>
        </p:nvSpPr>
        <p:spPr>
          <a:xfrm>
            <a:off x="3410712" y="3127248"/>
            <a:ext cx="109728" cy="18288"/>
          </a:xfrm>
          <a:prstGeom prst="rect">
            <a:avLst/>
          </a:prstGeom>
          <a:solidFill>
            <a:srgbClr val="B8632A"/>
          </a:solidFill>
          <a:ln w="12700">
            <a:solidFill>
              <a:srgbClr val="B8632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1" name="Text 19"/>
          <p:cNvSpPr/>
          <p:nvPr/>
        </p:nvSpPr>
        <p:spPr>
          <a:xfrm>
            <a:off x="3593592" y="2884714"/>
            <a:ext cx="2130552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4A60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Run the four-step framework end-to-end on the two pilot domains.</a:t>
            </a:r>
            <a:endParaRPr lang="en-US" sz="1100" dirty="0"/>
          </a:p>
        </p:txBody>
      </p:sp>
      <p:sp>
        <p:nvSpPr>
          <p:cNvPr id="22" name="Shape 20"/>
          <p:cNvSpPr/>
          <p:nvPr/>
        </p:nvSpPr>
        <p:spPr>
          <a:xfrm>
            <a:off x="3410712" y="3904488"/>
            <a:ext cx="109728" cy="18288"/>
          </a:xfrm>
          <a:prstGeom prst="rect">
            <a:avLst/>
          </a:prstGeom>
          <a:solidFill>
            <a:srgbClr val="B8632A"/>
          </a:solidFill>
          <a:ln w="12700">
            <a:solidFill>
              <a:srgbClr val="B8632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3" name="Text 21"/>
          <p:cNvSpPr/>
          <p:nvPr/>
        </p:nvSpPr>
        <p:spPr>
          <a:xfrm>
            <a:off x="3593592" y="3670663"/>
            <a:ext cx="2130552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4A60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Draft the first version of an institutional AI-use guidance memo.</a:t>
            </a:r>
            <a:endParaRPr lang="en-US" sz="1100" dirty="0"/>
          </a:p>
        </p:txBody>
      </p:sp>
      <p:sp>
        <p:nvSpPr>
          <p:cNvPr id="24" name="Shape 22"/>
          <p:cNvSpPr/>
          <p:nvPr/>
        </p:nvSpPr>
        <p:spPr>
          <a:xfrm>
            <a:off x="5998464" y="1373777"/>
            <a:ext cx="2679192" cy="3337560"/>
          </a:xfrm>
          <a:prstGeom prst="rect">
            <a:avLst/>
          </a:prstGeom>
          <a:solidFill>
            <a:srgbClr val="FFFFFF"/>
          </a:solidFill>
          <a:ln w="6350">
            <a:solidFill>
              <a:srgbClr val="D9D3C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5" name="Shape 23"/>
          <p:cNvSpPr/>
          <p:nvPr/>
        </p:nvSpPr>
        <p:spPr>
          <a:xfrm>
            <a:off x="5998464" y="1417320"/>
            <a:ext cx="2679192" cy="640080"/>
          </a:xfrm>
          <a:prstGeom prst="rect">
            <a:avLst/>
          </a:prstGeom>
          <a:solidFill>
            <a:srgbClr val="1B474D"/>
          </a:solidFill>
          <a:ln w="12700">
            <a:solidFill>
              <a:srgbClr val="1B474D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6" name="Text 24"/>
          <p:cNvSpPr/>
          <p:nvPr/>
        </p:nvSpPr>
        <p:spPr>
          <a:xfrm>
            <a:off x="6181344" y="1508760"/>
            <a:ext cx="231343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kern="0" spc="500" dirty="0">
                <a:solidFill>
                  <a:srgbClr val="B9CFD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90 DAYS</a:t>
            </a:r>
            <a:endParaRPr lang="en-US" sz="1000" dirty="0"/>
          </a:p>
        </p:txBody>
      </p:sp>
      <p:sp>
        <p:nvSpPr>
          <p:cNvPr id="27" name="Text 25"/>
          <p:cNvSpPr/>
          <p:nvPr/>
        </p:nvSpPr>
        <p:spPr>
          <a:xfrm>
            <a:off x="6181344" y="1755648"/>
            <a:ext cx="2313432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Embed &amp; Report</a:t>
            </a:r>
            <a:endParaRPr lang="en-US" sz="1600" dirty="0"/>
          </a:p>
        </p:txBody>
      </p:sp>
      <p:sp>
        <p:nvSpPr>
          <p:cNvPr id="28" name="Shape 26"/>
          <p:cNvSpPr/>
          <p:nvPr/>
        </p:nvSpPr>
        <p:spPr>
          <a:xfrm>
            <a:off x="6181344" y="2350008"/>
            <a:ext cx="109728" cy="18288"/>
          </a:xfrm>
          <a:prstGeom prst="rect">
            <a:avLst/>
          </a:prstGeom>
          <a:solidFill>
            <a:srgbClr val="B8632A"/>
          </a:solidFill>
          <a:ln w="12700">
            <a:solidFill>
              <a:srgbClr val="B8632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9" name="Text 27"/>
          <p:cNvSpPr/>
          <p:nvPr/>
        </p:nvSpPr>
        <p:spPr>
          <a:xfrm>
            <a:off x="6364224" y="2188029"/>
            <a:ext cx="2130552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4A60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Brief the cabinet and board risk committee with a live dashboard, not a static report.</a:t>
            </a:r>
            <a:endParaRPr lang="en-US" sz="1100" dirty="0"/>
          </a:p>
        </p:txBody>
      </p:sp>
      <p:sp>
        <p:nvSpPr>
          <p:cNvPr id="30" name="Shape 28"/>
          <p:cNvSpPr/>
          <p:nvPr/>
        </p:nvSpPr>
        <p:spPr>
          <a:xfrm>
            <a:off x="6181344" y="3127248"/>
            <a:ext cx="109728" cy="18288"/>
          </a:xfrm>
          <a:prstGeom prst="rect">
            <a:avLst/>
          </a:prstGeom>
          <a:solidFill>
            <a:srgbClr val="B8632A"/>
          </a:solidFill>
          <a:ln w="12700">
            <a:solidFill>
              <a:srgbClr val="B8632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1" name="Text 29"/>
          <p:cNvSpPr/>
          <p:nvPr/>
        </p:nvSpPr>
        <p:spPr>
          <a:xfrm>
            <a:off x="6364224" y="2978331"/>
            <a:ext cx="2130552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4A60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Hand off ongoing operation to standing offices; schedule quarterly recalibration.</a:t>
            </a:r>
            <a:endParaRPr lang="en-US" sz="1100" dirty="0"/>
          </a:p>
        </p:txBody>
      </p:sp>
      <p:sp>
        <p:nvSpPr>
          <p:cNvPr id="32" name="Shape 30"/>
          <p:cNvSpPr/>
          <p:nvPr/>
        </p:nvSpPr>
        <p:spPr>
          <a:xfrm>
            <a:off x="6181344" y="3904488"/>
            <a:ext cx="109728" cy="18288"/>
          </a:xfrm>
          <a:prstGeom prst="rect">
            <a:avLst/>
          </a:prstGeom>
          <a:solidFill>
            <a:srgbClr val="B8632A"/>
          </a:solidFill>
          <a:ln w="12700">
            <a:solidFill>
              <a:srgbClr val="B8632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3" name="Text 31"/>
          <p:cNvSpPr/>
          <p:nvPr/>
        </p:nvSpPr>
        <p:spPr>
          <a:xfrm>
            <a:off x="6364224" y="3664131"/>
            <a:ext cx="2130552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4A60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Lock the four-step cycle into standing governance.</a:t>
            </a:r>
            <a:endParaRPr lang="en-US" sz="1100"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B474D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1DB0F81-53CB-514D-9950-51864F5C43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>
            <a:extLst>
              <a:ext uri="{FF2B5EF4-FFF2-40B4-BE49-F238E27FC236}">
                <a16:creationId xmlns:a16="http://schemas.microsoft.com/office/drawing/2014/main" id="{109D38A8-AEE8-775D-5CE9-4A0315D8898B}"/>
              </a:ext>
            </a:extLst>
          </p:cNvPr>
          <p:cNvSpPr/>
          <p:nvPr/>
        </p:nvSpPr>
        <p:spPr>
          <a:xfrm>
            <a:off x="548640" y="502920"/>
            <a:ext cx="548640" cy="36576"/>
          </a:xfrm>
          <a:prstGeom prst="rect">
            <a:avLst/>
          </a:prstGeom>
          <a:solidFill>
            <a:srgbClr val="B8632A"/>
          </a:solidFill>
          <a:ln w="12700">
            <a:solidFill>
              <a:srgbClr val="B8632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Text 1">
            <a:extLst>
              <a:ext uri="{FF2B5EF4-FFF2-40B4-BE49-F238E27FC236}">
                <a16:creationId xmlns:a16="http://schemas.microsoft.com/office/drawing/2014/main" id="{E1CEF3AE-FAFA-7A32-410E-461E8190AAB1}"/>
              </a:ext>
            </a:extLst>
          </p:cNvPr>
          <p:cNvSpPr/>
          <p:nvPr/>
        </p:nvSpPr>
        <p:spPr>
          <a:xfrm>
            <a:off x="548640" y="594360"/>
            <a:ext cx="8229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kern="0" spc="600" dirty="0">
                <a:solidFill>
                  <a:srgbClr val="E9C9A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CLOSING</a:t>
            </a:r>
            <a:endParaRPr lang="en-US" sz="1100" dirty="0"/>
          </a:p>
        </p:txBody>
      </p:sp>
      <p:sp>
        <p:nvSpPr>
          <p:cNvPr id="4" name="Text 2">
            <a:extLst>
              <a:ext uri="{FF2B5EF4-FFF2-40B4-BE49-F238E27FC236}">
                <a16:creationId xmlns:a16="http://schemas.microsoft.com/office/drawing/2014/main" id="{A6195127-6434-D405-CEA3-943B1CED811F}"/>
              </a:ext>
            </a:extLst>
          </p:cNvPr>
          <p:cNvSpPr/>
          <p:nvPr/>
        </p:nvSpPr>
        <p:spPr>
          <a:xfrm>
            <a:off x="548640" y="868680"/>
            <a:ext cx="82296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Three things to take home</a:t>
            </a:r>
            <a:endParaRPr lang="en-US" sz="2800" dirty="0"/>
          </a:p>
        </p:txBody>
      </p:sp>
      <p:sp>
        <p:nvSpPr>
          <p:cNvPr id="5" name="Text 3">
            <a:extLst>
              <a:ext uri="{FF2B5EF4-FFF2-40B4-BE49-F238E27FC236}">
                <a16:creationId xmlns:a16="http://schemas.microsoft.com/office/drawing/2014/main" id="{581314EF-E100-94C2-1B93-7490370DBDD4}"/>
              </a:ext>
            </a:extLst>
          </p:cNvPr>
          <p:cNvSpPr/>
          <p:nvPr/>
        </p:nvSpPr>
        <p:spPr>
          <a:xfrm>
            <a:off x="548640" y="1554480"/>
            <a:ext cx="6400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B863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01</a:t>
            </a:r>
            <a:endParaRPr lang="en-US" sz="2200" dirty="0"/>
          </a:p>
        </p:txBody>
      </p:sp>
      <p:sp>
        <p:nvSpPr>
          <p:cNvPr id="6" name="Text 4">
            <a:extLst>
              <a:ext uri="{FF2B5EF4-FFF2-40B4-BE49-F238E27FC236}">
                <a16:creationId xmlns:a16="http://schemas.microsoft.com/office/drawing/2014/main" id="{E2000352-29CD-D254-80DC-E46EB047D673}"/>
              </a:ext>
            </a:extLst>
          </p:cNvPr>
          <p:cNvSpPr/>
          <p:nvPr/>
        </p:nvSpPr>
        <p:spPr>
          <a:xfrm>
            <a:off x="1280160" y="1554480"/>
            <a:ext cx="74066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ERM is adaptive-learning infrastructure.</a:t>
            </a:r>
            <a:endParaRPr lang="en-US" sz="1600" dirty="0"/>
          </a:p>
        </p:txBody>
      </p:sp>
      <p:sp>
        <p:nvSpPr>
          <p:cNvPr id="7" name="Text 5">
            <a:extLst>
              <a:ext uri="{FF2B5EF4-FFF2-40B4-BE49-F238E27FC236}">
                <a16:creationId xmlns:a16="http://schemas.microsoft.com/office/drawing/2014/main" id="{633F877F-9A6B-28A8-E4A6-A6307B6AFEFA}"/>
              </a:ext>
            </a:extLst>
          </p:cNvPr>
          <p:cNvSpPr/>
          <p:nvPr/>
        </p:nvSpPr>
        <p:spPr>
          <a:xfrm>
            <a:off x="1280160" y="1883664"/>
            <a:ext cx="74066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D9E4E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institutions that thrive will be the ones that can sense, interpret, and respond faster than the environment changes.</a:t>
            </a:r>
            <a:endParaRPr lang="en-US" sz="1200" dirty="0"/>
          </a:p>
        </p:txBody>
      </p:sp>
      <p:sp>
        <p:nvSpPr>
          <p:cNvPr id="8" name="Text 6">
            <a:extLst>
              <a:ext uri="{FF2B5EF4-FFF2-40B4-BE49-F238E27FC236}">
                <a16:creationId xmlns:a16="http://schemas.microsoft.com/office/drawing/2014/main" id="{5D4DE7CE-C812-CEE9-9D71-CFEF7BD0B380}"/>
              </a:ext>
            </a:extLst>
          </p:cNvPr>
          <p:cNvSpPr/>
          <p:nvPr/>
        </p:nvSpPr>
        <p:spPr>
          <a:xfrm>
            <a:off x="548640" y="2423160"/>
            <a:ext cx="6400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B863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02</a:t>
            </a:r>
            <a:endParaRPr lang="en-US" sz="2200" dirty="0"/>
          </a:p>
        </p:txBody>
      </p:sp>
      <p:sp>
        <p:nvSpPr>
          <p:cNvPr id="9" name="Text 7">
            <a:extLst>
              <a:ext uri="{FF2B5EF4-FFF2-40B4-BE49-F238E27FC236}">
                <a16:creationId xmlns:a16="http://schemas.microsoft.com/office/drawing/2014/main" id="{DABBF591-9B56-7038-0361-0E338202E3A9}"/>
              </a:ext>
            </a:extLst>
          </p:cNvPr>
          <p:cNvSpPr/>
          <p:nvPr/>
        </p:nvSpPr>
        <p:spPr>
          <a:xfrm>
            <a:off x="1280160" y="2423160"/>
            <a:ext cx="74066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AI removes the bottleneck; not the judgment.</a:t>
            </a:r>
            <a:endParaRPr lang="en-US" sz="1600" dirty="0"/>
          </a:p>
        </p:txBody>
      </p:sp>
      <p:sp>
        <p:nvSpPr>
          <p:cNvPr id="10" name="Text 8">
            <a:extLst>
              <a:ext uri="{FF2B5EF4-FFF2-40B4-BE49-F238E27FC236}">
                <a16:creationId xmlns:a16="http://schemas.microsoft.com/office/drawing/2014/main" id="{15257E02-EDC8-BAAA-4218-A28A4A112CAA}"/>
              </a:ext>
            </a:extLst>
          </p:cNvPr>
          <p:cNvSpPr/>
          <p:nvPr/>
        </p:nvSpPr>
        <p:spPr>
          <a:xfrm>
            <a:off x="1280160" y="2752344"/>
            <a:ext cx="74066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D9E4E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constraint is rarely the technology. It is governance, workflow, and speed at which leaders can turn signals into action.</a:t>
            </a:r>
            <a:endParaRPr lang="en-US" sz="1200" dirty="0"/>
          </a:p>
        </p:txBody>
      </p:sp>
      <p:sp>
        <p:nvSpPr>
          <p:cNvPr id="11" name="Text 9">
            <a:extLst>
              <a:ext uri="{FF2B5EF4-FFF2-40B4-BE49-F238E27FC236}">
                <a16:creationId xmlns:a16="http://schemas.microsoft.com/office/drawing/2014/main" id="{5CCB7E43-7F0C-46B2-8AD3-E56B1AB74025}"/>
              </a:ext>
            </a:extLst>
          </p:cNvPr>
          <p:cNvSpPr/>
          <p:nvPr/>
        </p:nvSpPr>
        <p:spPr>
          <a:xfrm>
            <a:off x="548640" y="3291840"/>
            <a:ext cx="6400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B863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03</a:t>
            </a:r>
            <a:endParaRPr lang="en-US" sz="2200" dirty="0"/>
          </a:p>
        </p:txBody>
      </p:sp>
      <p:sp>
        <p:nvSpPr>
          <p:cNvPr id="12" name="Text 10">
            <a:extLst>
              <a:ext uri="{FF2B5EF4-FFF2-40B4-BE49-F238E27FC236}">
                <a16:creationId xmlns:a16="http://schemas.microsoft.com/office/drawing/2014/main" id="{0AA59179-8295-CD00-048C-7FBB8AF50241}"/>
              </a:ext>
            </a:extLst>
          </p:cNvPr>
          <p:cNvSpPr/>
          <p:nvPr/>
        </p:nvSpPr>
        <p:spPr>
          <a:xfrm>
            <a:off x="1280160" y="3291840"/>
            <a:ext cx="74066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Start small, embed deeply.</a:t>
            </a:r>
            <a:endParaRPr lang="en-US" sz="1600" dirty="0"/>
          </a:p>
        </p:txBody>
      </p:sp>
      <p:sp>
        <p:nvSpPr>
          <p:cNvPr id="13" name="Text 11">
            <a:extLst>
              <a:ext uri="{FF2B5EF4-FFF2-40B4-BE49-F238E27FC236}">
                <a16:creationId xmlns:a16="http://schemas.microsoft.com/office/drawing/2014/main" id="{263616C1-4BC2-CE03-76E6-B9596F1B6DD6}"/>
              </a:ext>
            </a:extLst>
          </p:cNvPr>
          <p:cNvSpPr/>
          <p:nvPr/>
        </p:nvSpPr>
        <p:spPr>
          <a:xfrm>
            <a:off x="1280160" y="3621024"/>
            <a:ext cx="74066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D9E4E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Pick two domains, run the four-step cycle, and build a repeatable practice that can scale across academic, research, and operational decisions</a:t>
            </a:r>
            <a:endParaRPr lang="en-US" sz="1200" dirty="0"/>
          </a:p>
        </p:txBody>
      </p:sp>
      <p:sp>
        <p:nvSpPr>
          <p:cNvPr id="14" name="Text 2">
            <a:extLst>
              <a:ext uri="{FF2B5EF4-FFF2-40B4-BE49-F238E27FC236}">
                <a16:creationId xmlns:a16="http://schemas.microsoft.com/office/drawing/2014/main" id="{9A675ED5-2C70-FC24-0631-7EA0F30EFDEF}"/>
              </a:ext>
            </a:extLst>
          </p:cNvPr>
          <p:cNvSpPr/>
          <p:nvPr/>
        </p:nvSpPr>
        <p:spPr>
          <a:xfrm>
            <a:off x="141316" y="4389120"/>
            <a:ext cx="8861367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Before you leave today, choose one move for the next 30 days:</a:t>
            </a:r>
            <a:br>
              <a:rPr lang="en-US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10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1. Form the working group; 2. Inventory current tools and risks; or 3. Name your two pilot domains.</a:t>
            </a:r>
          </a:p>
        </p:txBody>
      </p:sp>
    </p:spTree>
    <p:extLst>
      <p:ext uri="{BB962C8B-B14F-4D97-AF65-F5344CB8AC3E}">
        <p14:creationId xmlns:p14="http://schemas.microsoft.com/office/powerpoint/2010/main" val="2115291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052236"/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94EFE1D-5710-C212-DCB3-F248D615FDE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1" name="Rectangle 20">
            <a:extLst>
              <a:ext uri="{FF2B5EF4-FFF2-40B4-BE49-F238E27FC236}">
                <a16:creationId xmlns:a16="http://schemas.microsoft.com/office/drawing/2014/main" id="{9AA72BD9-2C5A-4EDC-931F-5AA08EACA0F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51435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57773A5D-6BE4-7D7C-7707-28D08337D4FA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3996" r="24504" b="5735"/>
          <a:stretch>
            <a:fillRect/>
          </a:stretch>
        </p:blipFill>
        <p:spPr>
          <a:xfrm>
            <a:off x="2684457" y="0"/>
            <a:ext cx="6502149" cy="5143490"/>
          </a:xfrm>
          <a:prstGeom prst="rect">
            <a:avLst/>
          </a:prstGeom>
        </p:spPr>
      </p:pic>
      <p:sp>
        <p:nvSpPr>
          <p:cNvPr id="23" name="Rectangle 22">
            <a:extLst>
              <a:ext uri="{FF2B5EF4-FFF2-40B4-BE49-F238E27FC236}">
                <a16:creationId xmlns:a16="http://schemas.microsoft.com/office/drawing/2014/main" id="{DD3981AC-7B61-4947-BCF3-F7AA7FA385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7317451" cy="5143500"/>
          </a:xfrm>
          <a:prstGeom prst="rect">
            <a:avLst/>
          </a:prstGeom>
          <a:gradFill>
            <a:gsLst>
              <a:gs pos="58000">
                <a:schemeClr val="tx1"/>
              </a:gs>
              <a:gs pos="35000">
                <a:schemeClr val="tx1">
                  <a:alpha val="78000"/>
                </a:schemeClr>
              </a:gs>
              <a:gs pos="19000">
                <a:schemeClr val="tx1">
                  <a:alpha val="38000"/>
                </a:schemeClr>
              </a:gs>
              <a:gs pos="0">
                <a:schemeClr val="tx1">
                  <a:alpha val="0"/>
                </a:schemeClr>
              </a:gs>
              <a:gs pos="100000">
                <a:schemeClr val="tx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Text 2">
            <a:extLst>
              <a:ext uri="{FF2B5EF4-FFF2-40B4-BE49-F238E27FC236}">
                <a16:creationId xmlns:a16="http://schemas.microsoft.com/office/drawing/2014/main" id="{093C98E4-BE02-2A1B-A339-68E68E979EDA}"/>
              </a:ext>
            </a:extLst>
          </p:cNvPr>
          <p:cNvSpPr/>
          <p:nvPr/>
        </p:nvSpPr>
        <p:spPr>
          <a:xfrm>
            <a:off x="278319" y="870966"/>
            <a:ext cx="3969999" cy="612344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pPr marL="0" indent="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4000" b="1" dirty="0">
                <a:solidFill>
                  <a:schemeClr val="bg1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Thank You!!!!!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55D4142C-5077-457F-A6AD-3FECFDB396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496919" y="454343"/>
            <a:ext cx="54864" cy="41148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7A5F0580-5EE9-419F-96EE-B6529EF6E7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21183" y="1832610"/>
            <a:ext cx="2475738" cy="6858"/>
          </a:xfrm>
          <a:prstGeom prst="rect">
            <a:avLst/>
          </a:prstGeom>
          <a:solidFill>
            <a:schemeClr val="tx1"/>
          </a:solidFill>
          <a:ln w="3175">
            <a:solidFill>
              <a:schemeClr val="bg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Subtitle 2">
            <a:extLst>
              <a:ext uri="{FF2B5EF4-FFF2-40B4-BE49-F238E27FC236}">
                <a16:creationId xmlns:a16="http://schemas.microsoft.com/office/drawing/2014/main" id="{20EE9238-FE19-F44B-4537-19BC3A150EF3}"/>
              </a:ext>
            </a:extLst>
          </p:cNvPr>
          <p:cNvSpPr txBox="1">
            <a:spLocks/>
          </p:cNvSpPr>
          <p:nvPr/>
        </p:nvSpPr>
        <p:spPr>
          <a:xfrm>
            <a:off x="270030" y="2354276"/>
            <a:ext cx="4698282" cy="1854134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en-US" sz="2500" dirty="0">
                <a:solidFill>
                  <a:srgbClr val="6FFF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Cynotex Strategy Partners</a:t>
            </a:r>
          </a:p>
          <a:p>
            <a: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en-US" sz="2000" dirty="0">
                <a:solidFill>
                  <a:srgbClr val="6FFF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Risk Management | Strategy | Grantwriting</a:t>
            </a:r>
          </a:p>
          <a:p>
            <a:pPr marL="0" indent="-22860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</a:pPr>
            <a:endParaRPr lang="en-US" sz="2500" dirty="0">
              <a:solidFill>
                <a:srgbClr val="6FFFFF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en-US" sz="2500" dirty="0" err="1">
                <a:solidFill>
                  <a:srgbClr val="6FFF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www.cynotex.net</a:t>
            </a:r>
            <a:endParaRPr lang="en-US" sz="2500" dirty="0">
              <a:solidFill>
                <a:srgbClr val="6FFFFF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463277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6F3E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11480"/>
            <a:ext cx="8229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kern="0" spc="400" dirty="0">
                <a:solidFill>
                  <a:srgbClr val="1B474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CONTEXT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457200" y="658368"/>
            <a:ext cx="82296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600" b="1" dirty="0">
                <a:solidFill>
                  <a:srgbClr val="1432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Forces reshaping the higher education landscape</a:t>
            </a:r>
            <a:endParaRPr lang="en-US" sz="2600" dirty="0"/>
          </a:p>
        </p:txBody>
      </p:sp>
      <p:sp>
        <p:nvSpPr>
          <p:cNvPr id="4" name="Shape 2"/>
          <p:cNvSpPr/>
          <p:nvPr/>
        </p:nvSpPr>
        <p:spPr>
          <a:xfrm>
            <a:off x="457200" y="1417320"/>
            <a:ext cx="4069080" cy="1005840"/>
          </a:xfrm>
          <a:prstGeom prst="rect">
            <a:avLst/>
          </a:prstGeom>
          <a:solidFill>
            <a:srgbClr val="FFFFFF"/>
          </a:solidFill>
          <a:ln w="6350">
            <a:solidFill>
              <a:srgbClr val="D9D3C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Text 3"/>
          <p:cNvSpPr/>
          <p:nvPr/>
        </p:nvSpPr>
        <p:spPr>
          <a:xfrm>
            <a:off x="621792" y="1508760"/>
            <a:ext cx="3739896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1B474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Technology disruption</a:t>
            </a:r>
            <a:endParaRPr lang="en-US" sz="1300" dirty="0"/>
          </a:p>
        </p:txBody>
      </p:sp>
      <p:sp>
        <p:nvSpPr>
          <p:cNvPr id="6" name="Text 4"/>
          <p:cNvSpPr/>
          <p:nvPr/>
        </p:nvSpPr>
        <p:spPr>
          <a:xfrm>
            <a:off x="621792" y="1801368"/>
            <a:ext cx="3739896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4A60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Generative AI, learning platforms, and credential alternatives compress program lifecycles from a decade to a semester.</a:t>
            </a:r>
            <a:endParaRPr lang="en-US" sz="1050" dirty="0"/>
          </a:p>
        </p:txBody>
      </p:sp>
      <p:sp>
        <p:nvSpPr>
          <p:cNvPr id="7" name="Shape 5"/>
          <p:cNvSpPr/>
          <p:nvPr/>
        </p:nvSpPr>
        <p:spPr>
          <a:xfrm>
            <a:off x="4617720" y="1417320"/>
            <a:ext cx="4069080" cy="1005840"/>
          </a:xfrm>
          <a:prstGeom prst="rect">
            <a:avLst/>
          </a:prstGeom>
          <a:solidFill>
            <a:srgbClr val="FFFFFF"/>
          </a:solidFill>
          <a:ln w="6350">
            <a:solidFill>
              <a:srgbClr val="D9D3C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" name="Text 6"/>
          <p:cNvSpPr/>
          <p:nvPr/>
        </p:nvSpPr>
        <p:spPr>
          <a:xfrm>
            <a:off x="4782312" y="1508760"/>
            <a:ext cx="3739896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1B474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Demographic decline</a:t>
            </a:r>
            <a:endParaRPr lang="en-US" sz="1300" dirty="0"/>
          </a:p>
        </p:txBody>
      </p:sp>
      <p:sp>
        <p:nvSpPr>
          <p:cNvPr id="9" name="Text 7"/>
          <p:cNvSpPr/>
          <p:nvPr/>
        </p:nvSpPr>
        <p:spPr>
          <a:xfrm>
            <a:off x="4782312" y="1801368"/>
            <a:ext cx="3739896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4A60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enrollment cliff hits institutions whose program portfolio has not adapted to working learners and non-traditional pathways.</a:t>
            </a:r>
            <a:endParaRPr lang="en-US" sz="1050" dirty="0"/>
          </a:p>
        </p:txBody>
      </p:sp>
      <p:sp>
        <p:nvSpPr>
          <p:cNvPr id="10" name="Shape 8"/>
          <p:cNvSpPr/>
          <p:nvPr/>
        </p:nvSpPr>
        <p:spPr>
          <a:xfrm>
            <a:off x="457200" y="2468880"/>
            <a:ext cx="4069080" cy="1005840"/>
          </a:xfrm>
          <a:prstGeom prst="rect">
            <a:avLst/>
          </a:prstGeom>
          <a:solidFill>
            <a:srgbClr val="FFFFFF"/>
          </a:solidFill>
          <a:ln w="6350">
            <a:solidFill>
              <a:srgbClr val="D9D3C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1" name="Text 9"/>
          <p:cNvSpPr/>
          <p:nvPr/>
        </p:nvSpPr>
        <p:spPr>
          <a:xfrm>
            <a:off x="621792" y="2560320"/>
            <a:ext cx="3739896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1B474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Eroding public trust</a:t>
            </a:r>
            <a:endParaRPr lang="en-US" sz="1300" dirty="0"/>
          </a:p>
        </p:txBody>
      </p:sp>
      <p:sp>
        <p:nvSpPr>
          <p:cNvPr id="12" name="Text 10"/>
          <p:cNvSpPr/>
          <p:nvPr/>
        </p:nvSpPr>
        <p:spPr>
          <a:xfrm>
            <a:off x="621792" y="2852928"/>
            <a:ext cx="3739896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4A60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Research misconduct cases, free-speech incidents, and value-of-degree debates raise the cost of every reputational event.</a:t>
            </a:r>
            <a:endParaRPr lang="en-US" sz="1050" dirty="0"/>
          </a:p>
        </p:txBody>
      </p:sp>
      <p:sp>
        <p:nvSpPr>
          <p:cNvPr id="13" name="Shape 11"/>
          <p:cNvSpPr/>
          <p:nvPr/>
        </p:nvSpPr>
        <p:spPr>
          <a:xfrm>
            <a:off x="4617720" y="2468880"/>
            <a:ext cx="4069080" cy="1005840"/>
          </a:xfrm>
          <a:prstGeom prst="rect">
            <a:avLst/>
          </a:prstGeom>
          <a:solidFill>
            <a:srgbClr val="FFFFFF"/>
          </a:solidFill>
          <a:ln w="6350">
            <a:solidFill>
              <a:srgbClr val="D9D3C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4" name="Text 12"/>
          <p:cNvSpPr/>
          <p:nvPr/>
        </p:nvSpPr>
        <p:spPr>
          <a:xfrm>
            <a:off x="4782312" y="2560320"/>
            <a:ext cx="3739896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1B474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Financial pressure</a:t>
            </a:r>
            <a:endParaRPr lang="en-US" sz="1300" dirty="0"/>
          </a:p>
        </p:txBody>
      </p:sp>
      <p:sp>
        <p:nvSpPr>
          <p:cNvPr id="15" name="Text 13"/>
          <p:cNvSpPr/>
          <p:nvPr/>
        </p:nvSpPr>
        <p:spPr>
          <a:xfrm>
            <a:off x="4782312" y="2852928"/>
            <a:ext cx="3739896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4A60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Net tuition revenue softening, federal funding uncertainty, and rising compliance costs squeeze operating margins.</a:t>
            </a:r>
            <a:endParaRPr lang="en-US" sz="1050" dirty="0"/>
          </a:p>
        </p:txBody>
      </p:sp>
      <p:sp>
        <p:nvSpPr>
          <p:cNvPr id="16" name="Shape 14"/>
          <p:cNvSpPr/>
          <p:nvPr/>
        </p:nvSpPr>
        <p:spPr>
          <a:xfrm>
            <a:off x="457200" y="3520440"/>
            <a:ext cx="4069080" cy="1005840"/>
          </a:xfrm>
          <a:prstGeom prst="rect">
            <a:avLst/>
          </a:prstGeom>
          <a:solidFill>
            <a:srgbClr val="FFFFFF"/>
          </a:solidFill>
          <a:ln w="6350">
            <a:solidFill>
              <a:srgbClr val="D9D3C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7" name="Text 15"/>
          <p:cNvSpPr/>
          <p:nvPr/>
        </p:nvSpPr>
        <p:spPr>
          <a:xfrm>
            <a:off x="621792" y="3611880"/>
            <a:ext cx="3739896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1B474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Cyber &amp; policy exposure</a:t>
            </a:r>
            <a:endParaRPr lang="en-US" sz="1300" dirty="0"/>
          </a:p>
        </p:txBody>
      </p:sp>
      <p:sp>
        <p:nvSpPr>
          <p:cNvPr id="18" name="Text 16"/>
          <p:cNvSpPr/>
          <p:nvPr/>
        </p:nvSpPr>
        <p:spPr>
          <a:xfrm>
            <a:off x="621792" y="3904488"/>
            <a:ext cx="3739896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4A60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Ransomware, FERPA/GDPR overlap, Title IX changes, and AI-use policy gaps expand the institutional attack surface.</a:t>
            </a:r>
            <a:endParaRPr lang="en-US" sz="1050" dirty="0"/>
          </a:p>
        </p:txBody>
      </p:sp>
      <p:sp>
        <p:nvSpPr>
          <p:cNvPr id="19" name="Shape 17"/>
          <p:cNvSpPr/>
          <p:nvPr/>
        </p:nvSpPr>
        <p:spPr>
          <a:xfrm>
            <a:off x="4617720" y="3520440"/>
            <a:ext cx="4069080" cy="1005840"/>
          </a:xfrm>
          <a:prstGeom prst="rect">
            <a:avLst/>
          </a:prstGeom>
          <a:solidFill>
            <a:srgbClr val="FFFFFF"/>
          </a:solidFill>
          <a:ln w="6350">
            <a:solidFill>
              <a:srgbClr val="D9D3C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0" name="Text 18"/>
          <p:cNvSpPr/>
          <p:nvPr/>
        </p:nvSpPr>
        <p:spPr>
          <a:xfrm>
            <a:off x="4782312" y="3611880"/>
            <a:ext cx="3739896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1B474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Regulatory acceleration</a:t>
            </a:r>
            <a:endParaRPr lang="en-US" sz="1300" dirty="0"/>
          </a:p>
        </p:txBody>
      </p:sp>
      <p:sp>
        <p:nvSpPr>
          <p:cNvPr id="21" name="Text 19"/>
          <p:cNvSpPr/>
          <p:nvPr/>
        </p:nvSpPr>
        <p:spPr>
          <a:xfrm>
            <a:off x="4782312" y="3904488"/>
            <a:ext cx="3739896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4A60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State and federal AI legislation, accreditor expectations on outcomes, and DOL/IRS scrutiny shorten policy review cycles.</a:t>
            </a:r>
            <a:endParaRPr lang="en-US" sz="105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C3297C3-3599-1192-2CE6-9A346970EA9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we="http://schemas.microsoft.com/office/webextensions/webextension/2010/11" xmlns:pca="http://schemas.microsoft.com/office/powerpoint/2013/contentapp" Requires="we pca">
          <p:graphicFrame>
            <p:nvGraphicFramePr>
              <p:cNvPr id="3" name="Add-in 2" title="Interactive content from Mentimeter">
                <a:extLst>
                  <a:ext uri="{FF2B5EF4-FFF2-40B4-BE49-F238E27FC236}">
                    <a16:creationId xmlns:a16="http://schemas.microsoft.com/office/drawing/2014/main" id="{1576829C-7C10-A4AE-C695-6BBE02596376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340488274"/>
                  </p:ext>
                </p:extLst>
              </p:nvPr>
            </p:nvGraphicFramePr>
            <p:xfrm>
              <a:off x="0" y="195924"/>
              <a:ext cx="9144000" cy="4947576"/>
            </p:xfrm>
            <a:graphic>
              <a:graphicData uri="http://schemas.microsoft.com/office/webextensions/webextension/2010/11">
                <we:webextensionref xmlns:we="http://schemas.microsoft.com/office/webextensions/webextension/2010/11" xmlns:r="http://schemas.openxmlformats.org/officeDocument/2006/relationships" r:id="rId2"/>
              </a:graphicData>
            </a:graphic>
          </p:graphicFrame>
        </mc:Choice>
        <mc:Fallback>
          <p:pic>
            <p:nvPicPr>
              <p:cNvPr id="3" name="Add-in 2" title="Interactive content from Mentimeter">
                <a:extLst>
                  <a:ext uri="{FF2B5EF4-FFF2-40B4-BE49-F238E27FC236}">
                    <a16:creationId xmlns:a16="http://schemas.microsoft.com/office/drawing/2014/main" id="{1576829C-7C10-A4AE-C695-6BBE02596376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0" y="195924"/>
                <a:ext cx="9144000" cy="4947576"/>
              </a:xfrm>
              <a:prstGeom prst="rect">
                <a:avLst/>
              </a:prstGeom>
            </p:spPr>
          </p:pic>
        </mc:Fallback>
      </mc:AlternateContent>
      <p:sp>
        <p:nvSpPr>
          <p:cNvPr id="4" name="Text 0">
            <a:extLst>
              <a:ext uri="{FF2B5EF4-FFF2-40B4-BE49-F238E27FC236}">
                <a16:creationId xmlns:a16="http://schemas.microsoft.com/office/drawing/2014/main" id="{E74BF6E3-8B41-3C0E-C4F6-38B9920AD8CF}"/>
              </a:ext>
            </a:extLst>
          </p:cNvPr>
          <p:cNvSpPr/>
          <p:nvPr/>
        </p:nvSpPr>
        <p:spPr>
          <a:xfrm>
            <a:off x="220481" y="0"/>
            <a:ext cx="8229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kern="0" spc="400" dirty="0">
                <a:solidFill>
                  <a:srgbClr val="1B474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AUDIENCE QUESTION</a:t>
            </a:r>
            <a:endParaRPr lang="en-US" sz="1000" dirty="0"/>
          </a:p>
        </p:txBody>
      </p:sp>
    </p:spTree>
    <p:extLst>
      <p:ext uri="{BB962C8B-B14F-4D97-AF65-F5344CB8AC3E}">
        <p14:creationId xmlns:p14="http://schemas.microsoft.com/office/powerpoint/2010/main" val="44518112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6F3E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11480"/>
            <a:ext cx="8229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kern="0" spc="400" dirty="0">
                <a:solidFill>
                  <a:srgbClr val="1B474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CASE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457200" y="658368"/>
            <a:ext cx="82296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600" b="1" dirty="0">
                <a:solidFill>
                  <a:srgbClr val="1432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Why ERM and why now</a:t>
            </a:r>
            <a:endParaRPr lang="en-US" sz="2600" dirty="0"/>
          </a:p>
        </p:txBody>
      </p:sp>
      <p:sp>
        <p:nvSpPr>
          <p:cNvPr id="4" name="Shape 2"/>
          <p:cNvSpPr/>
          <p:nvPr/>
        </p:nvSpPr>
        <p:spPr>
          <a:xfrm>
            <a:off x="457200" y="1417320"/>
            <a:ext cx="3931920" cy="3154680"/>
          </a:xfrm>
          <a:prstGeom prst="rect">
            <a:avLst/>
          </a:prstGeom>
          <a:solidFill>
            <a:srgbClr val="1B474D"/>
          </a:solidFill>
          <a:ln w="12700">
            <a:solidFill>
              <a:srgbClr val="1B474D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Text 3"/>
          <p:cNvSpPr/>
          <p:nvPr/>
        </p:nvSpPr>
        <p:spPr>
          <a:xfrm>
            <a:off x="685800" y="1554480"/>
            <a:ext cx="34747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kern="0" spc="400" dirty="0">
                <a:solidFill>
                  <a:srgbClr val="B9CFD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risk gap</a:t>
            </a:r>
            <a:endParaRPr lang="en-US" sz="1100" dirty="0"/>
          </a:p>
        </p:txBody>
      </p:sp>
      <p:sp>
        <p:nvSpPr>
          <p:cNvPr id="7" name="Text 5"/>
          <p:cNvSpPr/>
          <p:nvPr/>
        </p:nvSpPr>
        <p:spPr>
          <a:xfrm>
            <a:off x="685800" y="2739842"/>
            <a:ext cx="3474720" cy="63752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400" b="1" u="sng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72%</a:t>
            </a:r>
            <a:r>
              <a:rPr lang="en-US" sz="14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400" dirty="0">
                <a:solidFill>
                  <a:srgbClr val="F6F3E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of non-profit leaders (including higher-ed) do not rate their risk management processes as "mature" or "robust"</a:t>
            </a:r>
            <a:r>
              <a:rPr lang="en-US" sz="1400" dirty="0">
                <a:solidFill>
                  <a:srgbClr val="F6F3EC"/>
                </a:solidFill>
                <a:latin typeface="Calibri" panose="020F0502020204030204" pitchFamily="34" charset="0"/>
                <a:ea typeface="Calibri" pitchFamily="34" charset="-122"/>
                <a:cs typeface="Calibri" panose="020F0502020204030204" pitchFamily="34" charset="0"/>
              </a:rPr>
              <a:t>. </a:t>
            </a:r>
            <a:r>
              <a:rPr lang="en-US" sz="1400" baseline="30000" dirty="0">
                <a:solidFill>
                  <a:srgbClr val="F6F3EC"/>
                </a:solidFill>
                <a:latin typeface="Calibri" panose="020F0502020204030204" pitchFamily="34" charset="0"/>
                <a:ea typeface="Calibri" pitchFamily="34" charset="-122"/>
                <a:cs typeface="Calibri" panose="020F0502020204030204" pitchFamily="34" charset="0"/>
              </a:rPr>
              <a:t>NC State ERM Initiative</a:t>
            </a:r>
            <a:endParaRPr lang="en-US" sz="1400" dirty="0">
              <a:solidFill>
                <a:srgbClr val="F6F3EC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" name="Text 7"/>
          <p:cNvSpPr/>
          <p:nvPr/>
        </p:nvSpPr>
        <p:spPr>
          <a:xfrm>
            <a:off x="4799258" y="1417320"/>
            <a:ext cx="40690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1432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Reframing risk for the adaptive institution</a:t>
            </a:r>
            <a:endParaRPr lang="en-US" sz="1500" dirty="0"/>
          </a:p>
        </p:txBody>
      </p:sp>
      <p:sp>
        <p:nvSpPr>
          <p:cNvPr id="10" name="Text 8"/>
          <p:cNvSpPr/>
          <p:nvPr/>
        </p:nvSpPr>
        <p:spPr>
          <a:xfrm>
            <a:off x="4799258" y="1828800"/>
            <a:ext cx="4572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b="1" kern="0" spc="300" dirty="0">
                <a:solidFill>
                  <a:srgbClr val="B863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From  </a:t>
            </a:r>
            <a:endParaRPr lang="en-US" sz="950" dirty="0"/>
          </a:p>
        </p:txBody>
      </p:sp>
      <p:sp>
        <p:nvSpPr>
          <p:cNvPr id="11" name="Text 9"/>
          <p:cNvSpPr/>
          <p:nvPr/>
        </p:nvSpPr>
        <p:spPr>
          <a:xfrm>
            <a:off x="5256458" y="1828800"/>
            <a:ext cx="36118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4A60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Annual compliance exercise</a:t>
            </a:r>
            <a:endParaRPr lang="en-US" sz="1150" dirty="0"/>
          </a:p>
        </p:txBody>
      </p:sp>
      <p:sp>
        <p:nvSpPr>
          <p:cNvPr id="12" name="Text 10"/>
          <p:cNvSpPr/>
          <p:nvPr/>
        </p:nvSpPr>
        <p:spPr>
          <a:xfrm>
            <a:off x="4799258" y="2084832"/>
            <a:ext cx="4572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b="1" kern="0" spc="300" dirty="0">
                <a:solidFill>
                  <a:srgbClr val="1B474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To  </a:t>
            </a:r>
            <a:endParaRPr lang="en-US" sz="950" dirty="0"/>
          </a:p>
        </p:txBody>
      </p:sp>
      <p:sp>
        <p:nvSpPr>
          <p:cNvPr id="13" name="Text 11"/>
          <p:cNvSpPr/>
          <p:nvPr/>
        </p:nvSpPr>
        <p:spPr>
          <a:xfrm>
            <a:off x="5256458" y="2084832"/>
            <a:ext cx="36118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b="1" dirty="0">
                <a:solidFill>
                  <a:srgbClr val="1432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Continuous adaptive-learning signal</a:t>
            </a:r>
            <a:endParaRPr lang="en-US" sz="1150" dirty="0"/>
          </a:p>
        </p:txBody>
      </p:sp>
      <p:sp>
        <p:nvSpPr>
          <p:cNvPr id="14" name="Text 12"/>
          <p:cNvSpPr/>
          <p:nvPr/>
        </p:nvSpPr>
        <p:spPr>
          <a:xfrm>
            <a:off x="4799258" y="2505456"/>
            <a:ext cx="4572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b="1" kern="0" spc="300" dirty="0">
                <a:solidFill>
                  <a:srgbClr val="B863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From  </a:t>
            </a:r>
            <a:endParaRPr lang="en-US" sz="950" dirty="0"/>
          </a:p>
        </p:txBody>
      </p:sp>
      <p:sp>
        <p:nvSpPr>
          <p:cNvPr id="15" name="Text 13"/>
          <p:cNvSpPr/>
          <p:nvPr/>
        </p:nvSpPr>
        <p:spPr>
          <a:xfrm>
            <a:off x="5256458" y="2505456"/>
            <a:ext cx="36118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4A60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Risk as the brakes on innovation</a:t>
            </a:r>
            <a:endParaRPr lang="en-US" sz="1150" dirty="0"/>
          </a:p>
        </p:txBody>
      </p:sp>
      <p:sp>
        <p:nvSpPr>
          <p:cNvPr id="16" name="Text 14"/>
          <p:cNvSpPr/>
          <p:nvPr/>
        </p:nvSpPr>
        <p:spPr>
          <a:xfrm>
            <a:off x="4799258" y="2761488"/>
            <a:ext cx="4572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b="1" kern="0" spc="300" dirty="0">
                <a:solidFill>
                  <a:srgbClr val="1B474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To  </a:t>
            </a:r>
            <a:endParaRPr lang="en-US" sz="950" dirty="0"/>
          </a:p>
        </p:txBody>
      </p:sp>
      <p:sp>
        <p:nvSpPr>
          <p:cNvPr id="17" name="Text 15"/>
          <p:cNvSpPr/>
          <p:nvPr/>
        </p:nvSpPr>
        <p:spPr>
          <a:xfrm>
            <a:off x="5256458" y="2761488"/>
            <a:ext cx="36118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b="1" dirty="0">
                <a:solidFill>
                  <a:srgbClr val="1432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Risk as the steering of innovation</a:t>
            </a:r>
            <a:endParaRPr lang="en-US" sz="1150" dirty="0"/>
          </a:p>
        </p:txBody>
      </p:sp>
      <p:sp>
        <p:nvSpPr>
          <p:cNvPr id="18" name="Text 16"/>
          <p:cNvSpPr/>
          <p:nvPr/>
        </p:nvSpPr>
        <p:spPr>
          <a:xfrm>
            <a:off x="4799258" y="3182112"/>
            <a:ext cx="4572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b="1" kern="0" spc="300" dirty="0">
                <a:solidFill>
                  <a:srgbClr val="B863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From  </a:t>
            </a:r>
            <a:endParaRPr lang="en-US" sz="950" dirty="0"/>
          </a:p>
        </p:txBody>
      </p:sp>
      <p:sp>
        <p:nvSpPr>
          <p:cNvPr id="19" name="Text 17"/>
          <p:cNvSpPr/>
          <p:nvPr/>
        </p:nvSpPr>
        <p:spPr>
          <a:xfrm>
            <a:off x="5256458" y="3182112"/>
            <a:ext cx="36118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4A60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Owned by one office or committee</a:t>
            </a:r>
            <a:endParaRPr lang="en-US" sz="1150" dirty="0"/>
          </a:p>
        </p:txBody>
      </p:sp>
      <p:sp>
        <p:nvSpPr>
          <p:cNvPr id="20" name="Text 18"/>
          <p:cNvSpPr/>
          <p:nvPr/>
        </p:nvSpPr>
        <p:spPr>
          <a:xfrm>
            <a:off x="4799258" y="3438144"/>
            <a:ext cx="4572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b="1" kern="0" spc="300" dirty="0">
                <a:solidFill>
                  <a:srgbClr val="1B474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To  </a:t>
            </a:r>
            <a:endParaRPr lang="en-US" sz="950" dirty="0"/>
          </a:p>
        </p:txBody>
      </p:sp>
      <p:sp>
        <p:nvSpPr>
          <p:cNvPr id="21" name="Text 19"/>
          <p:cNvSpPr/>
          <p:nvPr/>
        </p:nvSpPr>
        <p:spPr>
          <a:xfrm>
            <a:off x="5256458" y="3438144"/>
            <a:ext cx="36118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b="1" dirty="0">
                <a:solidFill>
                  <a:srgbClr val="1432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Embedded across the entire organization</a:t>
            </a:r>
            <a:endParaRPr lang="en-US" sz="1150" dirty="0"/>
          </a:p>
        </p:txBody>
      </p:sp>
      <p:sp>
        <p:nvSpPr>
          <p:cNvPr id="22" name="Text 20"/>
          <p:cNvSpPr/>
          <p:nvPr/>
        </p:nvSpPr>
        <p:spPr>
          <a:xfrm>
            <a:off x="4799258" y="3858768"/>
            <a:ext cx="4572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b="1" kern="0" spc="300" dirty="0">
                <a:solidFill>
                  <a:srgbClr val="B863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From  </a:t>
            </a:r>
            <a:endParaRPr lang="en-US" sz="950" dirty="0"/>
          </a:p>
        </p:txBody>
      </p:sp>
      <p:sp>
        <p:nvSpPr>
          <p:cNvPr id="23" name="Text 21"/>
          <p:cNvSpPr/>
          <p:nvPr/>
        </p:nvSpPr>
        <p:spPr>
          <a:xfrm>
            <a:off x="5256458" y="3858768"/>
            <a:ext cx="36118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4A60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Annual report nobody reads</a:t>
            </a:r>
            <a:endParaRPr lang="en-US" sz="1150" dirty="0"/>
          </a:p>
        </p:txBody>
      </p:sp>
      <p:sp>
        <p:nvSpPr>
          <p:cNvPr id="24" name="Text 22"/>
          <p:cNvSpPr/>
          <p:nvPr/>
        </p:nvSpPr>
        <p:spPr>
          <a:xfrm>
            <a:off x="4799258" y="4114800"/>
            <a:ext cx="4572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b="1" kern="0" spc="300" dirty="0">
                <a:solidFill>
                  <a:srgbClr val="1B474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To  </a:t>
            </a:r>
            <a:endParaRPr lang="en-US" sz="950" dirty="0"/>
          </a:p>
        </p:txBody>
      </p:sp>
      <p:sp>
        <p:nvSpPr>
          <p:cNvPr id="25" name="Text 23"/>
          <p:cNvSpPr/>
          <p:nvPr/>
        </p:nvSpPr>
        <p:spPr>
          <a:xfrm>
            <a:off x="5256458" y="4114800"/>
            <a:ext cx="36118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b="1" dirty="0">
                <a:solidFill>
                  <a:srgbClr val="1432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Live dashboard that informs Monday decisions</a:t>
            </a:r>
            <a:endParaRPr lang="en-US" sz="1150" dirty="0"/>
          </a:p>
        </p:txBody>
      </p:sp>
      <p:sp>
        <p:nvSpPr>
          <p:cNvPr id="26" name="Text 5">
            <a:extLst>
              <a:ext uri="{FF2B5EF4-FFF2-40B4-BE49-F238E27FC236}">
                <a16:creationId xmlns:a16="http://schemas.microsoft.com/office/drawing/2014/main" id="{50F910EA-7077-F338-BEB2-D37B5A4D5138}"/>
              </a:ext>
            </a:extLst>
          </p:cNvPr>
          <p:cNvSpPr/>
          <p:nvPr/>
        </p:nvSpPr>
        <p:spPr>
          <a:xfrm>
            <a:off x="685800" y="1996892"/>
            <a:ext cx="3474720" cy="6056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u="sng" dirty="0">
                <a:solidFill>
                  <a:schemeClr val="bg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95%</a:t>
            </a:r>
            <a:r>
              <a:rPr lang="en-US" sz="1400" dirty="0">
                <a:solidFill>
                  <a:schemeClr val="bg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400" dirty="0">
                <a:solidFill>
                  <a:srgbClr val="F6F3E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of higher-ed institutions do not have a fully matured ERM program. </a:t>
            </a:r>
            <a:r>
              <a:rPr lang="en-US" sz="1400" baseline="30000" dirty="0">
                <a:solidFill>
                  <a:srgbClr val="F6F3E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URMIA</a:t>
            </a:r>
            <a:endParaRPr lang="en-US" sz="1400" dirty="0">
              <a:solidFill>
                <a:srgbClr val="F6F3EC"/>
              </a:solidFill>
            </a:endParaRPr>
          </a:p>
        </p:txBody>
      </p:sp>
      <p:sp>
        <p:nvSpPr>
          <p:cNvPr id="27" name="Text 5">
            <a:extLst>
              <a:ext uri="{FF2B5EF4-FFF2-40B4-BE49-F238E27FC236}">
                <a16:creationId xmlns:a16="http://schemas.microsoft.com/office/drawing/2014/main" id="{86EA5000-C9F3-4739-0225-767D788425BC}"/>
              </a:ext>
            </a:extLst>
          </p:cNvPr>
          <p:cNvSpPr/>
          <p:nvPr/>
        </p:nvSpPr>
        <p:spPr>
          <a:xfrm>
            <a:off x="685800" y="3511510"/>
            <a:ext cx="3474720" cy="66574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400" b="1" u="sng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72%</a:t>
            </a:r>
            <a:r>
              <a:rPr lang="en-US" sz="14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400" dirty="0">
                <a:solidFill>
                  <a:srgbClr val="F6F3E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of </a:t>
            </a:r>
            <a:r>
              <a:rPr lang="en-US" sz="1400" dirty="0">
                <a:solidFill>
                  <a:srgbClr val="F6F3E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of higher-ed leaders say their institution is exposed to material risks they cannot yet see clearly enough to act on. </a:t>
            </a:r>
            <a:r>
              <a:rPr lang="en-US" sz="1400" baseline="30000" dirty="0">
                <a:solidFill>
                  <a:srgbClr val="F6F3EC"/>
                </a:solidFill>
                <a:latin typeface="Calibri" panose="020F0502020204030204" pitchFamily="34" charset="0"/>
                <a:ea typeface="Calibri" pitchFamily="34" charset="-122"/>
                <a:cs typeface="Calibri" panose="020F0502020204030204" pitchFamily="34" charset="0"/>
              </a:rPr>
              <a:t>United Educators</a:t>
            </a:r>
            <a:endParaRPr lang="en-US" sz="1400" dirty="0">
              <a:solidFill>
                <a:srgbClr val="F6F3EC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3EC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9EFF842-658D-D754-ADC6-DA082F33D9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ext 1">
            <a:extLst>
              <a:ext uri="{FF2B5EF4-FFF2-40B4-BE49-F238E27FC236}">
                <a16:creationId xmlns:a16="http://schemas.microsoft.com/office/drawing/2014/main" id="{9466CCA9-3B6C-AE22-0114-C1338F821FA0}"/>
              </a:ext>
            </a:extLst>
          </p:cNvPr>
          <p:cNvSpPr/>
          <p:nvPr/>
        </p:nvSpPr>
        <p:spPr>
          <a:xfrm>
            <a:off x="407792" y="514122"/>
            <a:ext cx="8328413" cy="47827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600" b="1" dirty="0">
                <a:solidFill>
                  <a:srgbClr val="1432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College and University Closures since 2010 (144 total)</a:t>
            </a:r>
            <a:endParaRPr lang="en-US" sz="1200" b="1" baseline="30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aphicFrame>
        <p:nvGraphicFramePr>
          <p:cNvPr id="3" name="Chart 2">
            <a:extLst>
              <a:ext uri="{FF2B5EF4-FFF2-40B4-BE49-F238E27FC236}">
                <a16:creationId xmlns:a16="http://schemas.microsoft.com/office/drawing/2014/main" id="{D38439B5-803C-A4BC-4DFC-2057C09ED4D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715929559"/>
              </p:ext>
            </p:extLst>
          </p:nvPr>
        </p:nvGraphicFramePr>
        <p:xfrm>
          <a:off x="131479" y="992396"/>
          <a:ext cx="8881041" cy="408514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4" name="Text 0">
            <a:extLst>
              <a:ext uri="{FF2B5EF4-FFF2-40B4-BE49-F238E27FC236}">
                <a16:creationId xmlns:a16="http://schemas.microsoft.com/office/drawing/2014/main" id="{41C63CCB-4170-55A1-5BE6-D9E79FCBE3A4}"/>
              </a:ext>
            </a:extLst>
          </p:cNvPr>
          <p:cNvSpPr/>
          <p:nvPr/>
        </p:nvSpPr>
        <p:spPr>
          <a:xfrm>
            <a:off x="457199" y="264863"/>
            <a:ext cx="8229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kern="0" spc="400" dirty="0">
                <a:solidFill>
                  <a:srgbClr val="1B474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EVIDENCE</a:t>
            </a:r>
            <a:endParaRPr lang="en-US" sz="1000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5AF49AB-9CF7-1D54-3DB5-6804BAB87D68}"/>
              </a:ext>
            </a:extLst>
          </p:cNvPr>
          <p:cNvSpPr txBox="1"/>
          <p:nvPr/>
        </p:nvSpPr>
        <p:spPr>
          <a:xfrm>
            <a:off x="6327985" y="157141"/>
            <a:ext cx="2558627" cy="2154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800" b="1" dirty="0">
                <a:latin typeface="Calibri" panose="020F0502020204030204" pitchFamily="34" charset="0"/>
                <a:cs typeface="Calibri" panose="020F0502020204030204" pitchFamily="34" charset="0"/>
              </a:rPr>
              <a:t>AEFP (Association for Educational and Financial Policy)</a:t>
            </a:r>
            <a:endParaRPr lang="en-US" sz="800" dirty="0"/>
          </a:p>
        </p:txBody>
      </p:sp>
    </p:spTree>
    <p:extLst>
      <p:ext uri="{BB962C8B-B14F-4D97-AF65-F5344CB8AC3E}">
        <p14:creationId xmlns:p14="http://schemas.microsoft.com/office/powerpoint/2010/main" val="210292861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6F3E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11480"/>
            <a:ext cx="8229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kern="0" spc="400" dirty="0">
                <a:solidFill>
                  <a:srgbClr val="1B474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THESIS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457200" y="658368"/>
            <a:ext cx="82296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600" b="1" dirty="0">
                <a:solidFill>
                  <a:srgbClr val="1432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ERM redefined as adaptive-learning infrastructure</a:t>
            </a:r>
            <a:endParaRPr lang="en-US" sz="2600" dirty="0"/>
          </a:p>
        </p:txBody>
      </p:sp>
      <p:sp>
        <p:nvSpPr>
          <p:cNvPr id="4" name="Shape 2"/>
          <p:cNvSpPr/>
          <p:nvPr/>
        </p:nvSpPr>
        <p:spPr>
          <a:xfrm>
            <a:off x="457200" y="1417320"/>
            <a:ext cx="8229600" cy="1280160"/>
          </a:xfrm>
          <a:prstGeom prst="rect">
            <a:avLst/>
          </a:prstGeom>
          <a:solidFill>
            <a:srgbClr val="FFFFFF"/>
          </a:solidFill>
          <a:ln w="6350">
            <a:solidFill>
              <a:srgbClr val="D9D3C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Text 3"/>
          <p:cNvSpPr/>
          <p:nvPr/>
        </p:nvSpPr>
        <p:spPr>
          <a:xfrm>
            <a:off x="777240" y="1554480"/>
            <a:ext cx="758952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i="1" dirty="0">
                <a:solidFill>
                  <a:srgbClr val="1432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Enterprise Risk Management is the institutional capacity to sense, interpret, and respond to threats faster than the environment changes, and to convert that learning into strategic advantage.</a:t>
            </a:r>
            <a:endParaRPr lang="en-US" sz="1600" dirty="0"/>
          </a:p>
        </p:txBody>
      </p:sp>
      <p:sp>
        <p:nvSpPr>
          <p:cNvPr id="6" name="Shape 4"/>
          <p:cNvSpPr/>
          <p:nvPr/>
        </p:nvSpPr>
        <p:spPr>
          <a:xfrm>
            <a:off x="457200" y="2926080"/>
            <a:ext cx="2679192" cy="1691640"/>
          </a:xfrm>
          <a:prstGeom prst="rect">
            <a:avLst/>
          </a:prstGeom>
          <a:solidFill>
            <a:srgbClr val="FFFFFF"/>
          </a:solidFill>
          <a:ln w="6350">
            <a:solidFill>
              <a:srgbClr val="D9D3C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" name="Shape 5"/>
          <p:cNvSpPr/>
          <p:nvPr/>
        </p:nvSpPr>
        <p:spPr>
          <a:xfrm>
            <a:off x="457200" y="2926080"/>
            <a:ext cx="2679192" cy="54864"/>
          </a:xfrm>
          <a:prstGeom prst="rect">
            <a:avLst/>
          </a:prstGeom>
          <a:solidFill>
            <a:srgbClr val="1B474D"/>
          </a:solidFill>
          <a:ln w="12700">
            <a:solidFill>
              <a:srgbClr val="1B474D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" name="Text 6"/>
          <p:cNvSpPr/>
          <p:nvPr/>
        </p:nvSpPr>
        <p:spPr>
          <a:xfrm>
            <a:off x="640080" y="3035808"/>
            <a:ext cx="2313432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1B474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Sensing</a:t>
            </a:r>
            <a:endParaRPr lang="en-US" sz="1500" dirty="0"/>
          </a:p>
        </p:txBody>
      </p:sp>
      <p:sp>
        <p:nvSpPr>
          <p:cNvPr id="9" name="Text 7"/>
          <p:cNvSpPr/>
          <p:nvPr/>
        </p:nvSpPr>
        <p:spPr>
          <a:xfrm>
            <a:off x="640080" y="3383280"/>
            <a:ext cx="2313432" cy="1143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4A60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Continuous detection of weak signals across academic, financial, and operational systems.</a:t>
            </a:r>
            <a:endParaRPr lang="en-US" sz="1150" dirty="0"/>
          </a:p>
        </p:txBody>
      </p:sp>
      <p:sp>
        <p:nvSpPr>
          <p:cNvPr id="10" name="Shape 8"/>
          <p:cNvSpPr/>
          <p:nvPr/>
        </p:nvSpPr>
        <p:spPr>
          <a:xfrm>
            <a:off x="3227832" y="2926080"/>
            <a:ext cx="2679192" cy="1691640"/>
          </a:xfrm>
          <a:prstGeom prst="rect">
            <a:avLst/>
          </a:prstGeom>
          <a:solidFill>
            <a:srgbClr val="FFFFFF"/>
          </a:solidFill>
          <a:ln w="6350">
            <a:solidFill>
              <a:srgbClr val="D9D3C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1" name="Shape 9"/>
          <p:cNvSpPr/>
          <p:nvPr/>
        </p:nvSpPr>
        <p:spPr>
          <a:xfrm>
            <a:off x="3227832" y="2926080"/>
            <a:ext cx="2679192" cy="54864"/>
          </a:xfrm>
          <a:prstGeom prst="rect">
            <a:avLst/>
          </a:prstGeom>
          <a:solidFill>
            <a:srgbClr val="1B474D"/>
          </a:solidFill>
          <a:ln w="12700">
            <a:solidFill>
              <a:srgbClr val="1B474D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2" name="Text 10"/>
          <p:cNvSpPr/>
          <p:nvPr/>
        </p:nvSpPr>
        <p:spPr>
          <a:xfrm>
            <a:off x="3410712" y="3035808"/>
            <a:ext cx="2313432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1B474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Interpretation</a:t>
            </a:r>
            <a:endParaRPr lang="en-US" sz="1500" dirty="0"/>
          </a:p>
        </p:txBody>
      </p:sp>
      <p:sp>
        <p:nvSpPr>
          <p:cNvPr id="13" name="Text 11"/>
          <p:cNvSpPr/>
          <p:nvPr/>
        </p:nvSpPr>
        <p:spPr>
          <a:xfrm>
            <a:off x="3410712" y="3383280"/>
            <a:ext cx="2313432" cy="1143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4A60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Shared frameworks that turn signals into prioritized, contestable judgments.</a:t>
            </a:r>
            <a:endParaRPr lang="en-US" sz="1150" dirty="0"/>
          </a:p>
        </p:txBody>
      </p:sp>
      <p:sp>
        <p:nvSpPr>
          <p:cNvPr id="14" name="Shape 12"/>
          <p:cNvSpPr/>
          <p:nvPr/>
        </p:nvSpPr>
        <p:spPr>
          <a:xfrm>
            <a:off x="5998464" y="2926080"/>
            <a:ext cx="2679192" cy="1691640"/>
          </a:xfrm>
          <a:prstGeom prst="rect">
            <a:avLst/>
          </a:prstGeom>
          <a:solidFill>
            <a:srgbClr val="FFFFFF"/>
          </a:solidFill>
          <a:ln w="6350">
            <a:solidFill>
              <a:srgbClr val="D9D3C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5" name="Shape 13"/>
          <p:cNvSpPr/>
          <p:nvPr/>
        </p:nvSpPr>
        <p:spPr>
          <a:xfrm>
            <a:off x="5998464" y="2926080"/>
            <a:ext cx="2679192" cy="54864"/>
          </a:xfrm>
          <a:prstGeom prst="rect">
            <a:avLst/>
          </a:prstGeom>
          <a:solidFill>
            <a:srgbClr val="1B474D"/>
          </a:solidFill>
          <a:ln w="12700">
            <a:solidFill>
              <a:srgbClr val="1B474D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6" name="Text 14"/>
          <p:cNvSpPr/>
          <p:nvPr/>
        </p:nvSpPr>
        <p:spPr>
          <a:xfrm>
            <a:off x="6181344" y="3035808"/>
            <a:ext cx="2313432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1B474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Response</a:t>
            </a:r>
            <a:endParaRPr lang="en-US" sz="1500" dirty="0"/>
          </a:p>
        </p:txBody>
      </p:sp>
      <p:sp>
        <p:nvSpPr>
          <p:cNvPr id="17" name="Text 15"/>
          <p:cNvSpPr/>
          <p:nvPr/>
        </p:nvSpPr>
        <p:spPr>
          <a:xfrm>
            <a:off x="6181344" y="3383280"/>
            <a:ext cx="2313432" cy="1143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4A60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Decision rights and playbooks so action keeps pace with the rate of change.</a:t>
            </a:r>
            <a:endParaRPr lang="en-US" sz="115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6F3E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11480"/>
            <a:ext cx="8229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kern="0" spc="400" dirty="0">
                <a:solidFill>
                  <a:srgbClr val="1B474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RISK MAP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457200" y="658368"/>
            <a:ext cx="82296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600" b="1" dirty="0">
                <a:solidFill>
                  <a:srgbClr val="1432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Five domains where institutions are most exposed</a:t>
            </a:r>
            <a:endParaRPr lang="en-US" sz="2600" dirty="0"/>
          </a:p>
        </p:txBody>
      </p:sp>
      <p:sp>
        <p:nvSpPr>
          <p:cNvPr id="4" name="Shape 2"/>
          <p:cNvSpPr/>
          <p:nvPr/>
        </p:nvSpPr>
        <p:spPr>
          <a:xfrm>
            <a:off x="457200" y="1417320"/>
            <a:ext cx="640080" cy="594360"/>
          </a:xfrm>
          <a:prstGeom prst="rect">
            <a:avLst/>
          </a:prstGeom>
          <a:solidFill>
            <a:srgbClr val="1B474D"/>
          </a:solidFill>
          <a:ln w="12700">
            <a:solidFill>
              <a:srgbClr val="1B474D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Text 3"/>
          <p:cNvSpPr/>
          <p:nvPr/>
        </p:nvSpPr>
        <p:spPr>
          <a:xfrm>
            <a:off x="457200" y="1536192"/>
            <a:ext cx="6400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01</a:t>
            </a:r>
            <a:endParaRPr lang="en-US" sz="1800" dirty="0"/>
          </a:p>
        </p:txBody>
      </p:sp>
      <p:sp>
        <p:nvSpPr>
          <p:cNvPr id="6" name="Text 4"/>
          <p:cNvSpPr/>
          <p:nvPr/>
        </p:nvSpPr>
        <p:spPr>
          <a:xfrm>
            <a:off x="1234440" y="1453896"/>
            <a:ext cx="2743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1432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Academic &amp; program</a:t>
            </a:r>
            <a:endParaRPr lang="en-US" sz="1400" dirty="0"/>
          </a:p>
        </p:txBody>
      </p:sp>
      <p:sp>
        <p:nvSpPr>
          <p:cNvPr id="7" name="Text 5"/>
          <p:cNvSpPr/>
          <p:nvPr/>
        </p:nvSpPr>
        <p:spPr>
          <a:xfrm>
            <a:off x="1234440" y="1709928"/>
            <a:ext cx="740664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4A60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Enrollment shifts, program obsolescence, credential competition, accreditation drift.</a:t>
            </a:r>
            <a:endParaRPr lang="en-US" sz="1100" dirty="0"/>
          </a:p>
        </p:txBody>
      </p:sp>
      <p:sp>
        <p:nvSpPr>
          <p:cNvPr id="8" name="Shape 6"/>
          <p:cNvSpPr/>
          <p:nvPr/>
        </p:nvSpPr>
        <p:spPr>
          <a:xfrm>
            <a:off x="457200" y="2093976"/>
            <a:ext cx="640080" cy="594360"/>
          </a:xfrm>
          <a:prstGeom prst="rect">
            <a:avLst/>
          </a:prstGeom>
          <a:solidFill>
            <a:srgbClr val="1B474D"/>
          </a:solidFill>
          <a:ln w="12700">
            <a:solidFill>
              <a:srgbClr val="1B474D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9" name="Text 7"/>
          <p:cNvSpPr/>
          <p:nvPr/>
        </p:nvSpPr>
        <p:spPr>
          <a:xfrm>
            <a:off x="457200" y="2212848"/>
            <a:ext cx="6400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02</a:t>
            </a:r>
            <a:endParaRPr lang="en-US" sz="1800" dirty="0"/>
          </a:p>
        </p:txBody>
      </p:sp>
      <p:sp>
        <p:nvSpPr>
          <p:cNvPr id="10" name="Text 8"/>
          <p:cNvSpPr/>
          <p:nvPr/>
        </p:nvSpPr>
        <p:spPr>
          <a:xfrm>
            <a:off x="1234440" y="2130552"/>
            <a:ext cx="2743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1432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Research &amp; integrity</a:t>
            </a:r>
            <a:endParaRPr lang="en-US" sz="1400" dirty="0"/>
          </a:p>
        </p:txBody>
      </p:sp>
      <p:sp>
        <p:nvSpPr>
          <p:cNvPr id="11" name="Text 9"/>
          <p:cNvSpPr/>
          <p:nvPr/>
        </p:nvSpPr>
        <p:spPr>
          <a:xfrm>
            <a:off x="1234440" y="2386584"/>
            <a:ext cx="740664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4A60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Misconduct, AI-assisted authorship (data + reference hallucinations), sponsored-program compliance, IP &amp; export controls.</a:t>
            </a:r>
            <a:endParaRPr lang="en-US" sz="1100" dirty="0"/>
          </a:p>
        </p:txBody>
      </p:sp>
      <p:sp>
        <p:nvSpPr>
          <p:cNvPr id="12" name="Shape 10"/>
          <p:cNvSpPr/>
          <p:nvPr/>
        </p:nvSpPr>
        <p:spPr>
          <a:xfrm>
            <a:off x="457200" y="2770632"/>
            <a:ext cx="640080" cy="594360"/>
          </a:xfrm>
          <a:prstGeom prst="rect">
            <a:avLst/>
          </a:prstGeom>
          <a:solidFill>
            <a:srgbClr val="1B474D"/>
          </a:solidFill>
          <a:ln w="12700">
            <a:solidFill>
              <a:srgbClr val="1B474D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3" name="Text 11"/>
          <p:cNvSpPr/>
          <p:nvPr/>
        </p:nvSpPr>
        <p:spPr>
          <a:xfrm>
            <a:off x="457200" y="2889504"/>
            <a:ext cx="6400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03</a:t>
            </a:r>
            <a:endParaRPr lang="en-US" sz="1800" dirty="0"/>
          </a:p>
        </p:txBody>
      </p:sp>
      <p:sp>
        <p:nvSpPr>
          <p:cNvPr id="14" name="Text 12"/>
          <p:cNvSpPr/>
          <p:nvPr/>
        </p:nvSpPr>
        <p:spPr>
          <a:xfrm>
            <a:off x="1234440" y="2807208"/>
            <a:ext cx="2743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1432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Financial &amp; operational</a:t>
            </a:r>
            <a:endParaRPr lang="en-US" sz="1400" dirty="0"/>
          </a:p>
        </p:txBody>
      </p:sp>
      <p:sp>
        <p:nvSpPr>
          <p:cNvPr id="15" name="Text 13"/>
          <p:cNvSpPr/>
          <p:nvPr/>
        </p:nvSpPr>
        <p:spPr>
          <a:xfrm>
            <a:off x="1234440" y="3063240"/>
            <a:ext cx="740664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4A60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Net tuition revenue, endowment volatility, deferred maintenance, vendor concentration.</a:t>
            </a:r>
            <a:endParaRPr lang="en-US" sz="1100" dirty="0"/>
          </a:p>
        </p:txBody>
      </p:sp>
      <p:sp>
        <p:nvSpPr>
          <p:cNvPr id="16" name="Shape 14"/>
          <p:cNvSpPr/>
          <p:nvPr/>
        </p:nvSpPr>
        <p:spPr>
          <a:xfrm>
            <a:off x="457200" y="3447288"/>
            <a:ext cx="640080" cy="594360"/>
          </a:xfrm>
          <a:prstGeom prst="rect">
            <a:avLst/>
          </a:prstGeom>
          <a:solidFill>
            <a:srgbClr val="1B474D"/>
          </a:solidFill>
          <a:ln w="12700">
            <a:solidFill>
              <a:srgbClr val="1B474D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7" name="Text 15"/>
          <p:cNvSpPr/>
          <p:nvPr/>
        </p:nvSpPr>
        <p:spPr>
          <a:xfrm>
            <a:off x="457200" y="3566160"/>
            <a:ext cx="6400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04</a:t>
            </a:r>
            <a:endParaRPr lang="en-US" sz="1800" dirty="0"/>
          </a:p>
        </p:txBody>
      </p:sp>
      <p:sp>
        <p:nvSpPr>
          <p:cNvPr id="18" name="Text 16"/>
          <p:cNvSpPr/>
          <p:nvPr/>
        </p:nvSpPr>
        <p:spPr>
          <a:xfrm>
            <a:off x="1234440" y="3483864"/>
            <a:ext cx="2743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1432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IT, cyber &amp; data</a:t>
            </a:r>
            <a:endParaRPr lang="en-US" sz="1400" dirty="0"/>
          </a:p>
        </p:txBody>
      </p:sp>
      <p:sp>
        <p:nvSpPr>
          <p:cNvPr id="19" name="Text 17"/>
          <p:cNvSpPr/>
          <p:nvPr/>
        </p:nvSpPr>
        <p:spPr>
          <a:xfrm>
            <a:off x="1234440" y="3739896"/>
            <a:ext cx="740664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4A60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Ransomware, FERPA/GDPR exposure, shadow AI use, identity &amp; access sprawl.</a:t>
            </a:r>
            <a:endParaRPr lang="en-US" sz="1100" dirty="0"/>
          </a:p>
        </p:txBody>
      </p:sp>
      <p:sp>
        <p:nvSpPr>
          <p:cNvPr id="20" name="Shape 18"/>
          <p:cNvSpPr/>
          <p:nvPr/>
        </p:nvSpPr>
        <p:spPr>
          <a:xfrm>
            <a:off x="457200" y="4123944"/>
            <a:ext cx="640080" cy="594360"/>
          </a:xfrm>
          <a:prstGeom prst="rect">
            <a:avLst/>
          </a:prstGeom>
          <a:solidFill>
            <a:srgbClr val="1B474D"/>
          </a:solidFill>
          <a:ln w="12700">
            <a:solidFill>
              <a:srgbClr val="1B474D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1" name="Text 19"/>
          <p:cNvSpPr/>
          <p:nvPr/>
        </p:nvSpPr>
        <p:spPr>
          <a:xfrm>
            <a:off x="457200" y="4242816"/>
            <a:ext cx="6400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05</a:t>
            </a:r>
            <a:endParaRPr lang="en-US" sz="1800" dirty="0"/>
          </a:p>
        </p:txBody>
      </p:sp>
      <p:sp>
        <p:nvSpPr>
          <p:cNvPr id="22" name="Text 20"/>
          <p:cNvSpPr/>
          <p:nvPr/>
        </p:nvSpPr>
        <p:spPr>
          <a:xfrm>
            <a:off x="1234440" y="4160520"/>
            <a:ext cx="2743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1432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Reputation &amp; policy</a:t>
            </a:r>
            <a:endParaRPr lang="en-US" sz="1400" dirty="0"/>
          </a:p>
        </p:txBody>
      </p:sp>
      <p:sp>
        <p:nvSpPr>
          <p:cNvPr id="23" name="Text 21"/>
          <p:cNvSpPr/>
          <p:nvPr/>
        </p:nvSpPr>
        <p:spPr>
          <a:xfrm>
            <a:off x="1234440" y="4416552"/>
            <a:ext cx="740664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4A60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Title IX/IX-A, free speech, AI-use policy gaps, donor and community trust.</a:t>
            </a:r>
            <a:endParaRPr lang="en-US" sz="11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1B474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1"/>
          <p:cNvSpPr/>
          <p:nvPr/>
        </p:nvSpPr>
        <p:spPr>
          <a:xfrm>
            <a:off x="463976" y="294643"/>
            <a:ext cx="82296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AI inflection point for risk leadership</a:t>
            </a:r>
            <a:endParaRPr lang="en-US" sz="2800" dirty="0"/>
          </a:p>
        </p:txBody>
      </p:sp>
      <p:sp>
        <p:nvSpPr>
          <p:cNvPr id="4" name="Shape 2"/>
          <p:cNvSpPr/>
          <p:nvPr/>
        </p:nvSpPr>
        <p:spPr>
          <a:xfrm>
            <a:off x="457200" y="1192107"/>
            <a:ext cx="3977640" cy="2834640"/>
          </a:xfrm>
          <a:prstGeom prst="rect">
            <a:avLst/>
          </a:prstGeom>
          <a:solidFill>
            <a:srgbClr val="0E323A"/>
          </a:solidFill>
          <a:ln w="12700">
            <a:solidFill>
              <a:srgbClr val="0E323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Text 3"/>
          <p:cNvSpPr/>
          <p:nvPr/>
        </p:nvSpPr>
        <p:spPr>
          <a:xfrm>
            <a:off x="685800" y="1329267"/>
            <a:ext cx="35204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kern="0" spc="400" dirty="0">
                <a:solidFill>
                  <a:srgbClr val="E9C9A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Risk work without AI</a:t>
            </a:r>
            <a:endParaRPr lang="en-US" sz="1100" dirty="0"/>
          </a:p>
        </p:txBody>
      </p:sp>
      <p:sp>
        <p:nvSpPr>
          <p:cNvPr id="6" name="Text 4"/>
          <p:cNvSpPr/>
          <p:nvPr/>
        </p:nvSpPr>
        <p:spPr>
          <a:xfrm>
            <a:off x="685800" y="1695027"/>
            <a:ext cx="35204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D9E4E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—  Annual cycle. Inventory takes weeks.</a:t>
            </a:r>
            <a:endParaRPr lang="en-US" sz="1200" dirty="0"/>
          </a:p>
        </p:txBody>
      </p:sp>
      <p:sp>
        <p:nvSpPr>
          <p:cNvPr id="7" name="Text 5"/>
          <p:cNvSpPr/>
          <p:nvPr/>
        </p:nvSpPr>
        <p:spPr>
          <a:xfrm>
            <a:off x="685800" y="2079075"/>
            <a:ext cx="35204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D9E4E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—  Heat maps built from memory and meetings.</a:t>
            </a:r>
            <a:endParaRPr lang="en-US" sz="1200" dirty="0"/>
          </a:p>
        </p:txBody>
      </p:sp>
      <p:sp>
        <p:nvSpPr>
          <p:cNvPr id="8" name="Text 6"/>
          <p:cNvSpPr/>
          <p:nvPr/>
        </p:nvSpPr>
        <p:spPr>
          <a:xfrm>
            <a:off x="685800" y="2463123"/>
            <a:ext cx="35204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D9E4E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—  Policy review queues that never clear.</a:t>
            </a:r>
            <a:endParaRPr lang="en-US" sz="1200" dirty="0"/>
          </a:p>
        </p:txBody>
      </p:sp>
      <p:sp>
        <p:nvSpPr>
          <p:cNvPr id="9" name="Text 7"/>
          <p:cNvSpPr/>
          <p:nvPr/>
        </p:nvSpPr>
        <p:spPr>
          <a:xfrm>
            <a:off x="685800" y="2847171"/>
            <a:ext cx="35204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D9E4E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—  Few staff spend more than 5% of time on risk.</a:t>
            </a:r>
            <a:endParaRPr lang="en-US" sz="1200" dirty="0"/>
          </a:p>
        </p:txBody>
      </p:sp>
      <p:sp>
        <p:nvSpPr>
          <p:cNvPr id="10" name="Text 8"/>
          <p:cNvSpPr/>
          <p:nvPr/>
        </p:nvSpPr>
        <p:spPr>
          <a:xfrm>
            <a:off x="685800" y="3231219"/>
            <a:ext cx="35204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D9E4E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—  Findings arrive after the decision is made.</a:t>
            </a:r>
            <a:endParaRPr lang="en-US" sz="1200" dirty="0"/>
          </a:p>
        </p:txBody>
      </p:sp>
      <p:sp>
        <p:nvSpPr>
          <p:cNvPr id="11" name="Shape 9"/>
          <p:cNvSpPr/>
          <p:nvPr/>
        </p:nvSpPr>
        <p:spPr>
          <a:xfrm>
            <a:off x="4709160" y="1192107"/>
            <a:ext cx="3977640" cy="2834640"/>
          </a:xfrm>
          <a:prstGeom prst="rect">
            <a:avLst/>
          </a:prstGeom>
          <a:solidFill>
            <a:srgbClr val="B8632A"/>
          </a:solidFill>
          <a:ln w="12700">
            <a:solidFill>
              <a:srgbClr val="B8632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2" name="Text 10"/>
          <p:cNvSpPr/>
          <p:nvPr/>
        </p:nvSpPr>
        <p:spPr>
          <a:xfrm>
            <a:off x="4937760" y="1329267"/>
            <a:ext cx="35204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kern="0" spc="400" dirty="0">
                <a:solidFill>
                  <a:srgbClr val="FFE6C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Risk work with AI in the loop</a:t>
            </a:r>
            <a:endParaRPr lang="en-US" sz="1100" dirty="0"/>
          </a:p>
        </p:txBody>
      </p:sp>
      <p:sp>
        <p:nvSpPr>
          <p:cNvPr id="13" name="Text 11"/>
          <p:cNvSpPr/>
          <p:nvPr/>
        </p:nvSpPr>
        <p:spPr>
          <a:xfrm>
            <a:off x="4937760" y="1695027"/>
            <a:ext cx="35204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+  Continuous scanning of internal + external signals.</a:t>
            </a:r>
            <a:endParaRPr lang="en-US" sz="1200" dirty="0"/>
          </a:p>
        </p:txBody>
      </p:sp>
      <p:sp>
        <p:nvSpPr>
          <p:cNvPr id="14" name="Text 12"/>
          <p:cNvSpPr/>
          <p:nvPr/>
        </p:nvSpPr>
        <p:spPr>
          <a:xfrm>
            <a:off x="4937760" y="2079075"/>
            <a:ext cx="35204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+  Draft risk registers in hours, not quarters.</a:t>
            </a:r>
            <a:endParaRPr lang="en-US" sz="1200" dirty="0"/>
          </a:p>
        </p:txBody>
      </p:sp>
      <p:sp>
        <p:nvSpPr>
          <p:cNvPr id="15" name="Text 13"/>
          <p:cNvSpPr/>
          <p:nvPr/>
        </p:nvSpPr>
        <p:spPr>
          <a:xfrm>
            <a:off x="4937760" y="2463123"/>
            <a:ext cx="35204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+  Policy &amp; contract review compressed 5–10x.</a:t>
            </a:r>
            <a:endParaRPr lang="en-US" sz="1200" dirty="0"/>
          </a:p>
        </p:txBody>
      </p:sp>
      <p:sp>
        <p:nvSpPr>
          <p:cNvPr id="16" name="Text 14"/>
          <p:cNvSpPr/>
          <p:nvPr/>
        </p:nvSpPr>
        <p:spPr>
          <a:xfrm>
            <a:off x="4937760" y="2847171"/>
            <a:ext cx="35204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+  Every leader gets a risk co-pilot in their workflow.</a:t>
            </a:r>
            <a:endParaRPr lang="en-US" sz="1200" dirty="0"/>
          </a:p>
        </p:txBody>
      </p:sp>
      <p:sp>
        <p:nvSpPr>
          <p:cNvPr id="17" name="Text 15"/>
          <p:cNvSpPr/>
          <p:nvPr/>
        </p:nvSpPr>
        <p:spPr>
          <a:xfrm>
            <a:off x="4937760" y="3231219"/>
            <a:ext cx="35204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+  Triage happens before, not after, the decision.</a:t>
            </a:r>
            <a:endParaRPr lang="en-US" sz="1200" dirty="0"/>
          </a:p>
        </p:txBody>
      </p:sp>
      <p:sp>
        <p:nvSpPr>
          <p:cNvPr id="18" name="Text 16"/>
          <p:cNvSpPr/>
          <p:nvPr/>
        </p:nvSpPr>
        <p:spPr>
          <a:xfrm>
            <a:off x="419100" y="4284131"/>
            <a:ext cx="83058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50" b="1" i="1" dirty="0">
                <a:solidFill>
                  <a:srgbClr val="B9CFD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AI does not replace risk judgment. It removes the bottleneck that has prevented institutions from doing risk work at the cadence the environment now demands.</a:t>
            </a:r>
            <a:endParaRPr lang="en-US" sz="1150" b="1" dirty="0"/>
          </a:p>
        </p:txBody>
      </p:sp>
    </p:spTree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ENTIMETER_SERIES_ID_KEY" val="al5mft1ecrmped6m5or3qmohed85w1c6"/>
  <p:tag name="MENTI_PPT_SLIDE_MAP" val="{&quot;281&quot;:&quot;rci4mqercikf&quot;,&quot;282&quot;:&quot;rci4mqercikf&quot;,&quot;286&quot;:&quot;kvyoyrq9evc7&quot;,&quot;288&quot;:&quot;x93ggfgckide&quot;,&quot;289&quot;:&quot;kvyoyrq9evc7&quot;}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webextensions/_rels/webextension1.xml.rels><?xml version="1.0" encoding="UTF-8" standalone="yes"?>
<Relationships xmlns="http://schemas.openxmlformats.org/package/2006/relationships"><Relationship Id="rId1" Type="http://schemas.openxmlformats.org/officeDocument/2006/relationships/image" Target="../media/image3.png"/></Relationships>
</file>

<file path=ppt/webextensions/_rels/webextension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0.png"/></Relationships>
</file>

<file path=ppt/webextensions/webextension1.xml><?xml version="1.0" encoding="utf-8"?>
<we:webextension xmlns:we="http://schemas.microsoft.com/office/webextensions/webextension/2010/11" id="{0DBF24DC-1FBA-534E-A5F8-25A1CDBC5935}">
  <we:reference id="wa104379261" version="4.3.0.0" store="en-US" storeType="OMEX"/>
  <we:alternateReferences>
    <we:reference id="WA104379261" version="4.3.0.0" store="" storeType="OMEX"/>
  </we:alternateReferences>
  <we:properties>
    <we:property name="MENTIMETER_QUESTION_ID_KEY" value="&quot;x93ggfgckide&quot;"/>
  </we:properties>
  <we:bindings/>
  <we:snapshot xmlns:r="http://schemas.openxmlformats.org/officeDocument/2006/relationships" r:embed="rId1"/>
</we:webextension>
</file>

<file path=ppt/webextensions/webextension2.xml><?xml version="1.0" encoding="utf-8"?>
<we:webextension xmlns:we="http://schemas.microsoft.com/office/webextensions/webextension/2010/11" id="{0DBF24DC-1FBA-534E-A5F8-25A1CDBC5935}">
  <we:reference id="wa104379261" version="4.3.0.0" store="en-US" storeType="OMEX"/>
  <we:alternateReferences>
    <we:reference id="WA104379261" version="4.3.0.0" store="" storeType="OMEX"/>
  </we:alternateReferences>
  <we:properties>
    <we:property name="MENTIMETER_QUESTION_ID_KEY" value="&quot;kvyoyrq9evc7&quot;"/>
  </we:properties>
  <we:bindings/>
  <we:snapshot xmlns:r="http://schemas.openxmlformats.org/officeDocument/2006/relationships" r:embed="rId1"/>
</we:webextension>
</file>

<file path=docProps/app.xml><?xml version="1.0" encoding="utf-8"?>
<Properties xmlns="http://schemas.openxmlformats.org/officeDocument/2006/extended-properties" xmlns:vt="http://schemas.openxmlformats.org/officeDocument/2006/docPropsVTypes">
  <TotalTime>787</TotalTime>
  <Words>2684</Words>
  <Application>Microsoft Macintosh PowerPoint</Application>
  <PresentationFormat>On-screen Show (16:9)</PresentationFormat>
  <Paragraphs>349</Paragraphs>
  <Slides>28</Slides>
  <Notes>26</Notes>
  <HiddenSlides>0</HiddenSlides>
  <MMClips>0</MMClips>
  <ScaleCrop>false</ScaleCrop>
  <HeadingPairs>
    <vt:vector size="8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28</vt:i4>
      </vt:variant>
    </vt:vector>
  </HeadingPairs>
  <TitlesOfParts>
    <vt:vector size="32" baseType="lpstr">
      <vt:lpstr>Arial</vt:lpstr>
      <vt:lpstr>Calibri</vt:lpstr>
      <vt:lpstr>Office Theme</vt:lpstr>
      <vt:lpstr>Worksheet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Adaptive Learning: AI-Powered ERM</dc:title>
  <dc:subject>PptxGenJS Presentation</dc:subject>
  <dc:creator>Arturo Rodriguez, Ph.D.</dc:creator>
  <cp:lastModifiedBy>Arturo Rodriguez</cp:lastModifiedBy>
  <cp:revision>30</cp:revision>
  <dcterms:created xsi:type="dcterms:W3CDTF">2026-05-11T13:05:19Z</dcterms:created>
  <dcterms:modified xsi:type="dcterms:W3CDTF">2026-06-02T15:59:51Z</dcterms:modified>
</cp:coreProperties>
</file>