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8" r:id="rId2"/>
    <p:sldId id="274" r:id="rId3"/>
    <p:sldId id="257" r:id="rId4"/>
    <p:sldId id="276" r:id="rId5"/>
    <p:sldId id="262" r:id="rId6"/>
    <p:sldId id="279" r:id="rId7"/>
    <p:sldId id="265" r:id="rId8"/>
    <p:sldId id="282" r:id="rId9"/>
    <p:sldId id="281" r:id="rId10"/>
    <p:sldId id="268" r:id="rId11"/>
    <p:sldId id="267" r:id="rId12"/>
    <p:sldId id="269" r:id="rId13"/>
    <p:sldId id="283" r:id="rId14"/>
    <p:sldId id="272" r:id="rId15"/>
    <p:sldId id="275" r:id="rId16"/>
    <p:sldId id="27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10"/>
    <p:restoredTop sz="78699"/>
  </p:normalViewPr>
  <p:slideViewPr>
    <p:cSldViewPr snapToGrid="0">
      <p:cViewPr varScale="1">
        <p:scale>
          <a:sx n="98" d="100"/>
          <a:sy n="98" d="100"/>
        </p:scale>
        <p:origin x="1552" y="200"/>
      </p:cViewPr>
      <p:guideLst/>
    </p:cSldViewPr>
  </p:slideViewPr>
  <p:notesTextViewPr>
    <p:cViewPr>
      <p:scale>
        <a:sx n="110" d="100"/>
        <a:sy n="11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4T16:38:12.911"/>
    </inkml:context>
    <inkml:brush xml:id="br0">
      <inkml:brushProperty name="width" value="0.05" units="cm"/>
      <inkml:brushProperty name="height" value="0.05" units="cm"/>
      <inkml:brushProperty name="color" value="#00A0D7"/>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4T16:38:15.840"/>
    </inkml:context>
    <inkml:brush xml:id="br0">
      <inkml:brushProperty name="width" value="0.05" units="cm"/>
      <inkml:brushProperty name="height" value="0.05" units="cm"/>
      <inkml:brushProperty name="color" value="#00A0D7"/>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6C269F-475B-D345-BDA4-6C45CBEFD954}" type="datetimeFigureOut">
              <a:rPr lang="en-US" smtClean="0"/>
              <a:t>7/6/26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9643BA-D3A8-0048-8BC0-60F6484374D8}" type="slidenum">
              <a:rPr lang="en-US" smtClean="0"/>
              <a:t>‹#›</a:t>
            </a:fld>
            <a:endParaRPr lang="en-US"/>
          </a:p>
        </p:txBody>
      </p:sp>
    </p:spTree>
    <p:extLst>
      <p:ext uri="{BB962C8B-B14F-4D97-AF65-F5344CB8AC3E}">
        <p14:creationId xmlns:p14="http://schemas.microsoft.com/office/powerpoint/2010/main" val="2722262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Thank you for attending. Today I will discuss an often-overlooked factor in adult learning and workplace performance: the vestibular system. While digital technologies have transformed how adults learn and work, they have also changed how we physically engage with learning tasks. This paper explores whether reduced movement and reduced vestibular stimulation in screen-based environments may influence attention, cognitive endurance, and other learning-related processes.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Thank Dr. Pam McCray Dr. Norman St. Clair </a:t>
            </a:r>
            <a:endParaRPr lang="en-US" dirty="0"/>
          </a:p>
        </p:txBody>
      </p:sp>
      <p:sp>
        <p:nvSpPr>
          <p:cNvPr id="4" name="Slide Number Placeholder 3"/>
          <p:cNvSpPr>
            <a:spLocks noGrp="1"/>
          </p:cNvSpPr>
          <p:nvPr>
            <p:ph type="sldNum" sz="quarter" idx="5"/>
          </p:nvPr>
        </p:nvSpPr>
        <p:spPr/>
        <p:txBody>
          <a:bodyPr/>
          <a:lstStyle/>
          <a:p>
            <a:fld id="{B19643BA-D3A8-0048-8BC0-60F6484374D8}" type="slidenum">
              <a:rPr lang="en-US" smtClean="0"/>
              <a:t>1</a:t>
            </a:fld>
            <a:endParaRPr lang="en-US"/>
          </a:p>
        </p:txBody>
      </p:sp>
    </p:spTree>
    <p:extLst>
      <p:ext uri="{BB962C8B-B14F-4D97-AF65-F5344CB8AC3E}">
        <p14:creationId xmlns:p14="http://schemas.microsoft.com/office/powerpoint/2010/main" val="496306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19643BA-D3A8-0048-8BC0-60F6484374D8}" type="slidenum">
              <a:rPr lang="en-US" smtClean="0"/>
              <a:t>2</a:t>
            </a:fld>
            <a:endParaRPr lang="en-US"/>
          </a:p>
        </p:txBody>
      </p:sp>
    </p:spTree>
    <p:extLst>
      <p:ext uri="{BB962C8B-B14F-4D97-AF65-F5344CB8AC3E}">
        <p14:creationId xmlns:p14="http://schemas.microsoft.com/office/powerpoint/2010/main" val="3558823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solidFill>
              </a:rPr>
              <a:t>Key Points</a:t>
            </a:r>
          </a:p>
          <a:p>
            <a:r>
              <a:rPr lang="en-US" dirty="0">
                <a:solidFill>
                  <a:schemeClr val="bg1"/>
                </a:solidFill>
              </a:rPr>
              <a:t>Digital learning is now the norm.</a:t>
            </a:r>
          </a:p>
          <a:p>
            <a:endParaRPr lang="en-US" dirty="0">
              <a:solidFill>
                <a:schemeClr val="bg1"/>
              </a:solidFill>
            </a:endParaRPr>
          </a:p>
          <a:p>
            <a:r>
              <a:rPr lang="en-US" dirty="0">
                <a:solidFill>
                  <a:schemeClr val="bg1"/>
                </a:solidFill>
              </a:rPr>
              <a:t>Adult work and education are increasingly screen-based. </a:t>
            </a:r>
            <a:r>
              <a:rPr lang="en-US" sz="1200" b="0" i="0" u="none" strike="noStrike" kern="1200" dirty="0">
                <a:solidFill>
                  <a:schemeClr val="tx1"/>
                </a:solidFill>
                <a:effectLst/>
                <a:latin typeface="+mn-lt"/>
                <a:ea typeface="+mn-ea"/>
                <a:cs typeface="+mn-cs"/>
              </a:rPr>
              <a:t>"Modern knowledge work is heavily screen-based. An estimated 104 million working-age Americans spend more than seven hours per day in front of screens, and full-time employees average more than eight hours of work on weekdays." </a:t>
            </a:r>
            <a:endParaRPr lang="en-US" dirty="0">
              <a:solidFill>
                <a:schemeClr val="bg1"/>
              </a:solidFill>
            </a:endParaRPr>
          </a:p>
          <a:p>
            <a:endParaRPr lang="en-US" dirty="0">
              <a:solidFill>
                <a:schemeClr val="bg1"/>
              </a:solidFill>
            </a:endParaRPr>
          </a:p>
          <a:p>
            <a:r>
              <a:rPr lang="en-US" dirty="0">
                <a:solidFill>
                  <a:schemeClr val="bg1"/>
                </a:solidFill>
              </a:rPr>
              <a:t>Movement patterns have changed significantly.</a:t>
            </a:r>
          </a:p>
          <a:p>
            <a:endParaRPr lang="en-US" dirty="0">
              <a:solidFill>
                <a:schemeClr val="bg1"/>
              </a:solidFill>
            </a:endParaRPr>
          </a:p>
          <a:p>
            <a:r>
              <a:rPr lang="en-US" dirty="0">
                <a:solidFill>
                  <a:schemeClr val="bg1"/>
                </a:solidFill>
              </a:rPr>
              <a:t>Sensory conditions of learning receive little attention.</a:t>
            </a:r>
            <a:r>
              <a:rPr lang="en-US" sz="1200" b="1" dirty="0">
                <a:solidFill>
                  <a:schemeClr val="bg1"/>
                </a:solidFill>
              </a:rPr>
              <a:t> Sensory conditions and learning environments little research </a:t>
            </a:r>
            <a:endParaRPr lang="en-US" dirty="0">
              <a:solidFill>
                <a:schemeClr val="bg1"/>
              </a:solidFill>
            </a:endParaRPr>
          </a:p>
          <a:p>
            <a:endParaRPr lang="en-US" dirty="0"/>
          </a:p>
          <a:p>
            <a:r>
              <a:rPr lang="en-US" dirty="0"/>
              <a:t>Kaiser Family Foundation  children and young adults 8-18  7 h and 38 min.  multitasking equivalent of 10h and 45min  in 2010.</a:t>
            </a:r>
          </a:p>
          <a:p>
            <a:r>
              <a:rPr lang="en-US" dirty="0"/>
              <a:t>Nagata 2026 ABCD study ages 13-18 longitudinal across the country monitored cell phone use at school 70 minutes even with ban. </a:t>
            </a:r>
          </a:p>
        </p:txBody>
      </p:sp>
      <p:sp>
        <p:nvSpPr>
          <p:cNvPr id="4" name="Slide Number Placeholder 3"/>
          <p:cNvSpPr>
            <a:spLocks noGrp="1"/>
          </p:cNvSpPr>
          <p:nvPr>
            <p:ph type="sldNum" sz="quarter" idx="5"/>
          </p:nvPr>
        </p:nvSpPr>
        <p:spPr/>
        <p:txBody>
          <a:bodyPr/>
          <a:lstStyle/>
          <a:p>
            <a:fld id="{B19643BA-D3A8-0048-8BC0-60F6484374D8}" type="slidenum">
              <a:rPr lang="en-US" smtClean="0"/>
              <a:t>3</a:t>
            </a:fld>
            <a:endParaRPr lang="en-US"/>
          </a:p>
        </p:txBody>
      </p:sp>
    </p:spTree>
    <p:extLst>
      <p:ext uri="{BB962C8B-B14F-4D97-AF65-F5344CB8AC3E}">
        <p14:creationId xmlns:p14="http://schemas.microsoft.com/office/powerpoint/2010/main" val="1920805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Cognition refers to the broad set of mental processes used to acquire, process, store, and use information. It includes: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Decision-making</a:t>
            </a:r>
          </a:p>
          <a:p>
            <a:endParaRPr lang="en-US" dirty="0"/>
          </a:p>
        </p:txBody>
      </p:sp>
      <p:sp>
        <p:nvSpPr>
          <p:cNvPr id="4" name="Slide Number Placeholder 3"/>
          <p:cNvSpPr>
            <a:spLocks noGrp="1"/>
          </p:cNvSpPr>
          <p:nvPr>
            <p:ph type="sldNum" sz="quarter" idx="5"/>
          </p:nvPr>
        </p:nvSpPr>
        <p:spPr/>
        <p:txBody>
          <a:bodyPr/>
          <a:lstStyle/>
          <a:p>
            <a:fld id="{B19643BA-D3A8-0048-8BC0-60F6484374D8}" type="slidenum">
              <a:rPr lang="en-US" smtClean="0"/>
              <a:t>6</a:t>
            </a:fld>
            <a:endParaRPr lang="en-US"/>
          </a:p>
        </p:txBody>
      </p:sp>
    </p:spTree>
    <p:extLst>
      <p:ext uri="{BB962C8B-B14F-4D97-AF65-F5344CB8AC3E}">
        <p14:creationId xmlns:p14="http://schemas.microsoft.com/office/powerpoint/2010/main" val="514285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dirty="0"/>
              <a:t> </a:t>
            </a:r>
          </a:p>
        </p:txBody>
      </p:sp>
      <p:sp>
        <p:nvSpPr>
          <p:cNvPr id="4" name="Slide Number Placeholder 3"/>
          <p:cNvSpPr>
            <a:spLocks noGrp="1"/>
          </p:cNvSpPr>
          <p:nvPr>
            <p:ph type="sldNum" sz="quarter" idx="5"/>
          </p:nvPr>
        </p:nvSpPr>
        <p:spPr/>
        <p:txBody>
          <a:bodyPr/>
          <a:lstStyle/>
          <a:p>
            <a:fld id="{B19643BA-D3A8-0048-8BC0-60F6484374D8}" type="slidenum">
              <a:rPr lang="en-US" smtClean="0"/>
              <a:t>7</a:t>
            </a:fld>
            <a:endParaRPr lang="en-US"/>
          </a:p>
        </p:txBody>
      </p:sp>
    </p:spTree>
    <p:extLst>
      <p:ext uri="{BB962C8B-B14F-4D97-AF65-F5344CB8AC3E}">
        <p14:creationId xmlns:p14="http://schemas.microsoft.com/office/powerpoint/2010/main" val="2148040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9643BA-D3A8-0048-8BC0-60F6484374D8}" type="slidenum">
              <a:rPr lang="en-US" smtClean="0"/>
              <a:t>11</a:t>
            </a:fld>
            <a:endParaRPr lang="en-US"/>
          </a:p>
        </p:txBody>
      </p:sp>
    </p:spTree>
    <p:extLst>
      <p:ext uri="{BB962C8B-B14F-4D97-AF65-F5344CB8AC3E}">
        <p14:creationId xmlns:p14="http://schemas.microsoft.com/office/powerpoint/2010/main" val="4165251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F17B2-D43C-128E-DCE0-FD6B34C5F1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6FD369-6EF0-51C5-A3F7-808A38C038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141659-6311-3815-1128-99269FC15BC7}"/>
              </a:ext>
            </a:extLst>
          </p:cNvPr>
          <p:cNvSpPr>
            <a:spLocks noGrp="1"/>
          </p:cNvSpPr>
          <p:nvPr>
            <p:ph type="dt" sz="half" idx="10"/>
          </p:nvPr>
        </p:nvSpPr>
        <p:spPr/>
        <p:txBody>
          <a:bodyPr/>
          <a:lstStyle/>
          <a:p>
            <a:fld id="{4A6978DD-5B80-494D-B33A-F65EF3AED655}" type="datetime1">
              <a:rPr lang="en-US" smtClean="0"/>
              <a:t>7/6/26</a:t>
            </a:fld>
            <a:endParaRPr lang="en-US"/>
          </a:p>
        </p:txBody>
      </p:sp>
      <p:sp>
        <p:nvSpPr>
          <p:cNvPr id="5" name="Footer Placeholder 4">
            <a:extLst>
              <a:ext uri="{FF2B5EF4-FFF2-40B4-BE49-F238E27FC236}">
                <a16:creationId xmlns:a16="http://schemas.microsoft.com/office/drawing/2014/main" id="{7919A6B1-D877-0D31-6F9A-33F79643AC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43D59D-715D-AAD7-2512-DE4D29407527}"/>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3099890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9F077-5669-8864-1A55-0DB4656B22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8B4B96-418D-21E7-6285-559739F056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F31BF-3A91-EEB0-D26C-71F47DBABB19}"/>
              </a:ext>
            </a:extLst>
          </p:cNvPr>
          <p:cNvSpPr>
            <a:spLocks noGrp="1"/>
          </p:cNvSpPr>
          <p:nvPr>
            <p:ph type="dt" sz="half" idx="10"/>
          </p:nvPr>
        </p:nvSpPr>
        <p:spPr/>
        <p:txBody>
          <a:bodyPr/>
          <a:lstStyle/>
          <a:p>
            <a:fld id="{7EC945BB-9677-3840-9957-B095987803EB}" type="datetime1">
              <a:rPr lang="en-US" smtClean="0"/>
              <a:t>7/6/26</a:t>
            </a:fld>
            <a:endParaRPr lang="en-US"/>
          </a:p>
        </p:txBody>
      </p:sp>
      <p:sp>
        <p:nvSpPr>
          <p:cNvPr id="5" name="Footer Placeholder 4">
            <a:extLst>
              <a:ext uri="{FF2B5EF4-FFF2-40B4-BE49-F238E27FC236}">
                <a16:creationId xmlns:a16="http://schemas.microsoft.com/office/drawing/2014/main" id="{03AC1A54-AFC9-F8A6-3E8F-D4951838E9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3BB1CC-5D8D-F75E-7601-F3D2C5B57952}"/>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1843344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332EAC-9114-6DD1-7F15-6B1C5D293C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1108BE-5ABF-DB80-7044-C8EB3A190E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6EE0E7-9ED5-DD95-BFF0-B3F623A2A710}"/>
              </a:ext>
            </a:extLst>
          </p:cNvPr>
          <p:cNvSpPr>
            <a:spLocks noGrp="1"/>
          </p:cNvSpPr>
          <p:nvPr>
            <p:ph type="dt" sz="half" idx="10"/>
          </p:nvPr>
        </p:nvSpPr>
        <p:spPr/>
        <p:txBody>
          <a:bodyPr/>
          <a:lstStyle/>
          <a:p>
            <a:fld id="{304C64D0-19DA-C141-A972-BC4392214AC3}" type="datetime1">
              <a:rPr lang="en-US" smtClean="0"/>
              <a:t>7/6/26</a:t>
            </a:fld>
            <a:endParaRPr lang="en-US"/>
          </a:p>
        </p:txBody>
      </p:sp>
      <p:sp>
        <p:nvSpPr>
          <p:cNvPr id="5" name="Footer Placeholder 4">
            <a:extLst>
              <a:ext uri="{FF2B5EF4-FFF2-40B4-BE49-F238E27FC236}">
                <a16:creationId xmlns:a16="http://schemas.microsoft.com/office/drawing/2014/main" id="{1739ACD2-54B7-0DE6-2F41-AEA6E48403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3EA18C-E415-5842-8BCE-14F149A150EC}"/>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1985318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1E65-8D03-5D59-4AF8-9DD8DEFBD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2DFEF4-1AA4-BFFE-0C6A-DDB6366BE6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EF688D-BF63-FEE8-9BED-6BE1D922D115}"/>
              </a:ext>
            </a:extLst>
          </p:cNvPr>
          <p:cNvSpPr>
            <a:spLocks noGrp="1"/>
          </p:cNvSpPr>
          <p:nvPr>
            <p:ph type="dt" sz="half" idx="10"/>
          </p:nvPr>
        </p:nvSpPr>
        <p:spPr/>
        <p:txBody>
          <a:bodyPr/>
          <a:lstStyle/>
          <a:p>
            <a:fld id="{E71C55D0-7F4C-3648-B565-D65E5398E51B}" type="datetime1">
              <a:rPr lang="en-US" smtClean="0"/>
              <a:t>7/6/26</a:t>
            </a:fld>
            <a:endParaRPr lang="en-US"/>
          </a:p>
        </p:txBody>
      </p:sp>
      <p:sp>
        <p:nvSpPr>
          <p:cNvPr id="5" name="Footer Placeholder 4">
            <a:extLst>
              <a:ext uri="{FF2B5EF4-FFF2-40B4-BE49-F238E27FC236}">
                <a16:creationId xmlns:a16="http://schemas.microsoft.com/office/drawing/2014/main" id="{2BF6B823-BE82-C926-B16F-8272C99870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9332AD-19F6-DD0D-B8C2-544BCF4D03A6}"/>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179725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E7933-3265-D409-1B5D-00F6C3CFC0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6588D0-CA8F-5758-FE15-E274BFDD64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E8EBCC-0E28-E4D5-6617-07987C85A1C3}"/>
              </a:ext>
            </a:extLst>
          </p:cNvPr>
          <p:cNvSpPr>
            <a:spLocks noGrp="1"/>
          </p:cNvSpPr>
          <p:nvPr>
            <p:ph type="dt" sz="half" idx="10"/>
          </p:nvPr>
        </p:nvSpPr>
        <p:spPr/>
        <p:txBody>
          <a:bodyPr/>
          <a:lstStyle/>
          <a:p>
            <a:fld id="{1ACDFA5D-D76A-F846-BEE0-CE20C821626E}" type="datetime1">
              <a:rPr lang="en-US" smtClean="0"/>
              <a:t>7/6/26</a:t>
            </a:fld>
            <a:endParaRPr lang="en-US"/>
          </a:p>
        </p:txBody>
      </p:sp>
      <p:sp>
        <p:nvSpPr>
          <p:cNvPr id="5" name="Footer Placeholder 4">
            <a:extLst>
              <a:ext uri="{FF2B5EF4-FFF2-40B4-BE49-F238E27FC236}">
                <a16:creationId xmlns:a16="http://schemas.microsoft.com/office/drawing/2014/main" id="{B839FE28-B623-E7B6-01AE-7DFCFED673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5F49AC-FC53-A3F1-CF1F-75B63FD00CC5}"/>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3247116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DE45F-6885-4C53-D644-29399CDC14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0C066F-F7D1-A532-CAB6-C4C1759645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0CA641-30B4-94E7-BAEC-E2C009AF52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09E69A-CA1A-9067-EDAA-97061745E7CD}"/>
              </a:ext>
            </a:extLst>
          </p:cNvPr>
          <p:cNvSpPr>
            <a:spLocks noGrp="1"/>
          </p:cNvSpPr>
          <p:nvPr>
            <p:ph type="dt" sz="half" idx="10"/>
          </p:nvPr>
        </p:nvSpPr>
        <p:spPr/>
        <p:txBody>
          <a:bodyPr/>
          <a:lstStyle/>
          <a:p>
            <a:fld id="{96690F30-D91A-A94A-8152-A9B853A58D55}" type="datetime1">
              <a:rPr lang="en-US" smtClean="0"/>
              <a:t>7/6/26</a:t>
            </a:fld>
            <a:endParaRPr lang="en-US"/>
          </a:p>
        </p:txBody>
      </p:sp>
      <p:sp>
        <p:nvSpPr>
          <p:cNvPr id="6" name="Footer Placeholder 5">
            <a:extLst>
              <a:ext uri="{FF2B5EF4-FFF2-40B4-BE49-F238E27FC236}">
                <a16:creationId xmlns:a16="http://schemas.microsoft.com/office/drawing/2014/main" id="{F0D80D12-C895-F360-69D3-EE1781DBEA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672F21-BD77-3069-2357-6EB93E44B305}"/>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3100039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EC9F5-BB5A-6DA5-5D8F-FCBF110AAB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1F1E12-1A11-14E8-2AB8-199A49A23F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768118-E646-AE8E-A281-8B52447BAB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C6ABB8-5B53-3203-E144-5DB69BD93E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232BEF-C565-BCD6-E49F-DF76BB2CA2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DE146B-0A07-4D7A-9A46-8B7370AF6C2C}"/>
              </a:ext>
            </a:extLst>
          </p:cNvPr>
          <p:cNvSpPr>
            <a:spLocks noGrp="1"/>
          </p:cNvSpPr>
          <p:nvPr>
            <p:ph type="dt" sz="half" idx="10"/>
          </p:nvPr>
        </p:nvSpPr>
        <p:spPr/>
        <p:txBody>
          <a:bodyPr/>
          <a:lstStyle/>
          <a:p>
            <a:fld id="{4AFD4B03-AF88-9840-B0B8-8321195E5430}" type="datetime1">
              <a:rPr lang="en-US" smtClean="0"/>
              <a:t>7/6/26</a:t>
            </a:fld>
            <a:endParaRPr lang="en-US"/>
          </a:p>
        </p:txBody>
      </p:sp>
      <p:sp>
        <p:nvSpPr>
          <p:cNvPr id="8" name="Footer Placeholder 7">
            <a:extLst>
              <a:ext uri="{FF2B5EF4-FFF2-40B4-BE49-F238E27FC236}">
                <a16:creationId xmlns:a16="http://schemas.microsoft.com/office/drawing/2014/main" id="{4CCDD2AE-FA5B-D039-74AB-2B9E942368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5C5D73-4666-AD9C-F10F-85903705FE89}"/>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1309281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471BC-1A39-6B79-D18D-688A14F84B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B9B77F-E3A1-8778-57B8-BE6602EDAF87}"/>
              </a:ext>
            </a:extLst>
          </p:cNvPr>
          <p:cNvSpPr>
            <a:spLocks noGrp="1"/>
          </p:cNvSpPr>
          <p:nvPr>
            <p:ph type="dt" sz="half" idx="10"/>
          </p:nvPr>
        </p:nvSpPr>
        <p:spPr/>
        <p:txBody>
          <a:bodyPr/>
          <a:lstStyle/>
          <a:p>
            <a:fld id="{437CE3CB-1418-3A41-8122-41BBF250563F}" type="datetime1">
              <a:rPr lang="en-US" smtClean="0"/>
              <a:t>7/6/26</a:t>
            </a:fld>
            <a:endParaRPr lang="en-US"/>
          </a:p>
        </p:txBody>
      </p:sp>
      <p:sp>
        <p:nvSpPr>
          <p:cNvPr id="4" name="Footer Placeholder 3">
            <a:extLst>
              <a:ext uri="{FF2B5EF4-FFF2-40B4-BE49-F238E27FC236}">
                <a16:creationId xmlns:a16="http://schemas.microsoft.com/office/drawing/2014/main" id="{97DBC1FC-02D0-12D3-9F15-E2EF0C1FF3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AE3726-5573-E385-4227-6EFF54ADC455}"/>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2868539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797E67-F799-C722-8106-922AF4EECED6}"/>
              </a:ext>
            </a:extLst>
          </p:cNvPr>
          <p:cNvSpPr>
            <a:spLocks noGrp="1"/>
          </p:cNvSpPr>
          <p:nvPr>
            <p:ph type="dt" sz="half" idx="10"/>
          </p:nvPr>
        </p:nvSpPr>
        <p:spPr/>
        <p:txBody>
          <a:bodyPr/>
          <a:lstStyle/>
          <a:p>
            <a:fld id="{DDF04908-29EF-DC47-BBCE-E1F010B89850}" type="datetime1">
              <a:rPr lang="en-US" smtClean="0"/>
              <a:t>7/6/26</a:t>
            </a:fld>
            <a:endParaRPr lang="en-US"/>
          </a:p>
        </p:txBody>
      </p:sp>
      <p:sp>
        <p:nvSpPr>
          <p:cNvPr id="3" name="Footer Placeholder 2">
            <a:extLst>
              <a:ext uri="{FF2B5EF4-FFF2-40B4-BE49-F238E27FC236}">
                <a16:creationId xmlns:a16="http://schemas.microsoft.com/office/drawing/2014/main" id="{7F7C421E-F84A-F751-5142-DEBAFD2592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68C01C-30B8-DD14-4464-13DD8AFD8304}"/>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1528410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A0BA-A9E9-5D97-F19A-6EE1DF8B38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B31944-A2EE-4049-3386-5B41393794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3BEA26-B3B0-BF0B-3F7F-9B20176EAF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DB2F9E-2FC1-58FF-47E2-40992BED2D9B}"/>
              </a:ext>
            </a:extLst>
          </p:cNvPr>
          <p:cNvSpPr>
            <a:spLocks noGrp="1"/>
          </p:cNvSpPr>
          <p:nvPr>
            <p:ph type="dt" sz="half" idx="10"/>
          </p:nvPr>
        </p:nvSpPr>
        <p:spPr/>
        <p:txBody>
          <a:bodyPr/>
          <a:lstStyle/>
          <a:p>
            <a:fld id="{C9731B50-54B1-7F4A-A53C-C7B8E8E61EEF}" type="datetime1">
              <a:rPr lang="en-US" smtClean="0"/>
              <a:t>7/6/26</a:t>
            </a:fld>
            <a:endParaRPr lang="en-US"/>
          </a:p>
        </p:txBody>
      </p:sp>
      <p:sp>
        <p:nvSpPr>
          <p:cNvPr id="6" name="Footer Placeholder 5">
            <a:extLst>
              <a:ext uri="{FF2B5EF4-FFF2-40B4-BE49-F238E27FC236}">
                <a16:creationId xmlns:a16="http://schemas.microsoft.com/office/drawing/2014/main" id="{55B87C07-5A38-87C5-77E6-9CFB4D9A83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8F57AB-8B88-4AD8-3922-7217FA969ECE}"/>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1130786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E1E16-E3C9-FFA4-DDD0-75A049A99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00FBF4-AA0F-3C48-557D-467F5B5DED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9AF490-984E-4490-743D-7C3D9FFEF4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21143C-1D15-0A46-0E66-0E62F8B3B77B}"/>
              </a:ext>
            </a:extLst>
          </p:cNvPr>
          <p:cNvSpPr>
            <a:spLocks noGrp="1"/>
          </p:cNvSpPr>
          <p:nvPr>
            <p:ph type="dt" sz="half" idx="10"/>
          </p:nvPr>
        </p:nvSpPr>
        <p:spPr/>
        <p:txBody>
          <a:bodyPr/>
          <a:lstStyle/>
          <a:p>
            <a:fld id="{A61CC4D1-0EB8-5D4B-9B28-75CF6A7B4068}" type="datetime1">
              <a:rPr lang="en-US" smtClean="0"/>
              <a:t>7/6/26</a:t>
            </a:fld>
            <a:endParaRPr lang="en-US"/>
          </a:p>
        </p:txBody>
      </p:sp>
      <p:sp>
        <p:nvSpPr>
          <p:cNvPr id="6" name="Footer Placeholder 5">
            <a:extLst>
              <a:ext uri="{FF2B5EF4-FFF2-40B4-BE49-F238E27FC236}">
                <a16:creationId xmlns:a16="http://schemas.microsoft.com/office/drawing/2014/main" id="{CE649D8E-19A8-0B06-22EA-A1464305F5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7A6694-F45F-0DD7-93AC-0B347B5291E8}"/>
              </a:ext>
            </a:extLst>
          </p:cNvPr>
          <p:cNvSpPr>
            <a:spLocks noGrp="1"/>
          </p:cNvSpPr>
          <p:nvPr>
            <p:ph type="sldNum" sz="quarter" idx="12"/>
          </p:nvPr>
        </p:nvSpPr>
        <p:spPr/>
        <p:txBody>
          <a:bodyPr/>
          <a:lstStyle/>
          <a:p>
            <a:fld id="{9543C4B4-CB2A-D649-BAAC-A2A1C208EA26}" type="slidenum">
              <a:rPr lang="en-US" smtClean="0"/>
              <a:t>‹#›</a:t>
            </a:fld>
            <a:endParaRPr lang="en-US"/>
          </a:p>
        </p:txBody>
      </p:sp>
    </p:spTree>
    <p:extLst>
      <p:ext uri="{BB962C8B-B14F-4D97-AF65-F5344CB8AC3E}">
        <p14:creationId xmlns:p14="http://schemas.microsoft.com/office/powerpoint/2010/main" val="3020961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63C088-4965-69E1-4196-50794BAD3C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51C7C7-368F-4D9A-274D-5B0E54445B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866C3-3A68-90E5-3F73-089DFE2013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8D92638-4E43-9346-86D4-0C352EA6B52A}" type="datetime1">
              <a:rPr lang="en-US" smtClean="0"/>
              <a:t>7/6/26</a:t>
            </a:fld>
            <a:endParaRPr lang="en-US"/>
          </a:p>
        </p:txBody>
      </p:sp>
      <p:sp>
        <p:nvSpPr>
          <p:cNvPr id="5" name="Footer Placeholder 4">
            <a:extLst>
              <a:ext uri="{FF2B5EF4-FFF2-40B4-BE49-F238E27FC236}">
                <a16:creationId xmlns:a16="http://schemas.microsoft.com/office/drawing/2014/main" id="{218A0196-99F5-F986-0B14-C3690C7399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1BC566B-2C02-0553-E036-983F2D3B87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543C4B4-CB2A-D649-BAAC-A2A1C208EA26}" type="slidenum">
              <a:rPr lang="en-US" smtClean="0"/>
              <a:t>‹#›</a:t>
            </a:fld>
            <a:endParaRPr lang="en-US"/>
          </a:p>
        </p:txBody>
      </p:sp>
    </p:spTree>
    <p:extLst>
      <p:ext uri="{BB962C8B-B14F-4D97-AF65-F5344CB8AC3E}">
        <p14:creationId xmlns:p14="http://schemas.microsoft.com/office/powerpoint/2010/main" val="2673844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www.rawpixel.com/image/457513/free-illustration-vector-question-ask-asking" TargetMode="External"/><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doi.org/10.1146/annurev.psych.59.103006.093639"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https://doi.org/10.1371/journal.pone.0106698"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doi.org/10.1073/pnas.0903620106"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customXml" Target="../ink/ink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3A3390-B3C7-4EEF-1A9E-FC21282FB5DA}"/>
              </a:ext>
            </a:extLst>
          </p:cNvPr>
          <p:cNvSpPr txBox="1"/>
          <p:nvPr/>
        </p:nvSpPr>
        <p:spPr>
          <a:xfrm>
            <a:off x="727611" y="297744"/>
            <a:ext cx="11366205" cy="2123658"/>
          </a:xfrm>
          <a:prstGeom prst="rect">
            <a:avLst/>
          </a:prstGeom>
          <a:noFill/>
        </p:spPr>
        <p:txBody>
          <a:bodyPr wrap="square" rtlCol="0">
            <a:spAutoFit/>
          </a:bodyPr>
          <a:lstStyle/>
          <a:p>
            <a:endParaRPr lang="en-US" sz="3200" dirty="0"/>
          </a:p>
          <a:p>
            <a:r>
              <a:rPr lang="en-US" sz="3200" dirty="0"/>
              <a:t>The Forgotten Sense in Adult Learning: Vestibular Function,     </a:t>
            </a:r>
          </a:p>
          <a:p>
            <a:r>
              <a:rPr lang="en-US" sz="3200" dirty="0"/>
              <a:t>          Movement, and the Sensory Conditions of Cognition         </a:t>
            </a:r>
          </a:p>
          <a:p>
            <a:pPr algn="ctr"/>
            <a:r>
              <a:rPr lang="en-US" sz="3600" dirty="0"/>
              <a:t>                                              </a:t>
            </a:r>
          </a:p>
        </p:txBody>
      </p:sp>
      <p:sp>
        <p:nvSpPr>
          <p:cNvPr id="3" name="TextBox 2">
            <a:extLst>
              <a:ext uri="{FF2B5EF4-FFF2-40B4-BE49-F238E27FC236}">
                <a16:creationId xmlns:a16="http://schemas.microsoft.com/office/drawing/2014/main" id="{ACF08E19-2FBC-B554-E385-E5B71368C142}"/>
              </a:ext>
            </a:extLst>
          </p:cNvPr>
          <p:cNvSpPr txBox="1"/>
          <p:nvPr/>
        </p:nvSpPr>
        <p:spPr>
          <a:xfrm>
            <a:off x="1410586" y="2184109"/>
            <a:ext cx="9285767" cy="3970318"/>
          </a:xfrm>
          <a:prstGeom prst="rect">
            <a:avLst/>
          </a:prstGeom>
          <a:noFill/>
        </p:spPr>
        <p:txBody>
          <a:bodyPr wrap="square" rtlCol="0">
            <a:spAutoFit/>
          </a:bodyPr>
          <a:lstStyle/>
          <a:p>
            <a:r>
              <a:rPr lang="en-US" dirty="0"/>
              <a:t>                                                    Connie Hamner Campbell, doctoral student</a:t>
            </a:r>
            <a:br>
              <a:rPr lang="en-US" dirty="0"/>
            </a:br>
            <a:br>
              <a:rPr lang="en-US" dirty="0"/>
            </a:br>
            <a:r>
              <a:rPr lang="en-US" dirty="0"/>
              <a:t>                                                                  Dreeben School of Education</a:t>
            </a:r>
            <a:br>
              <a:rPr lang="en-US" dirty="0"/>
            </a:br>
            <a:r>
              <a:rPr lang="en-US" dirty="0"/>
              <a:t>                                                          The University of the Incarnate Word</a:t>
            </a:r>
            <a:br>
              <a:rPr lang="en-US" dirty="0"/>
            </a:br>
            <a:r>
              <a:rPr lang="en-US" dirty="0"/>
              <a:t>                                                                     San Antonio, Texas USA</a:t>
            </a:r>
            <a:br>
              <a:rPr lang="en-US" dirty="0"/>
            </a:br>
            <a:r>
              <a:rPr lang="en-US" dirty="0"/>
              <a:t>                                                             </a:t>
            </a:r>
            <a:r>
              <a:rPr lang="en-US" dirty="0" err="1"/>
              <a:t>chamner@student.uiwtx.edu</a:t>
            </a:r>
            <a:br>
              <a:rPr lang="en-US" dirty="0"/>
            </a:br>
            <a:br>
              <a:rPr lang="en-US" dirty="0"/>
            </a:br>
            <a:br>
              <a:rPr lang="en-US" dirty="0"/>
            </a:br>
            <a:r>
              <a:rPr lang="en-US" dirty="0"/>
              <a:t>                                                              Pamela D. McCray, PhD., MBA</a:t>
            </a:r>
            <a:br>
              <a:rPr lang="en-US" dirty="0"/>
            </a:br>
            <a:br>
              <a:rPr lang="en-US" dirty="0"/>
            </a:br>
            <a:r>
              <a:rPr lang="en-US" dirty="0"/>
              <a:t>                                                               Dreeben School of Education</a:t>
            </a:r>
            <a:br>
              <a:rPr lang="en-US" dirty="0"/>
            </a:br>
            <a:r>
              <a:rPr lang="en-US" dirty="0"/>
              <a:t>                                                      The University of the Incarnate Word</a:t>
            </a:r>
            <a:br>
              <a:rPr lang="en-US" dirty="0"/>
            </a:br>
            <a:r>
              <a:rPr lang="en-US" dirty="0"/>
              <a:t>                                                                   San Antonio, Texas USA</a:t>
            </a:r>
            <a:br>
              <a:rPr lang="en-US" dirty="0"/>
            </a:br>
            <a:r>
              <a:rPr lang="en-US" dirty="0"/>
              <a:t>                                                              </a:t>
            </a:r>
            <a:r>
              <a:rPr lang="en-US" dirty="0" err="1"/>
              <a:t>pmccray@student.uiwtx.edu</a:t>
            </a:r>
            <a:endParaRPr lang="en-US" dirty="0"/>
          </a:p>
        </p:txBody>
      </p:sp>
      <p:cxnSp>
        <p:nvCxnSpPr>
          <p:cNvPr id="9" name="Straight Connector 8">
            <a:extLst>
              <a:ext uri="{FF2B5EF4-FFF2-40B4-BE49-F238E27FC236}">
                <a16:creationId xmlns:a16="http://schemas.microsoft.com/office/drawing/2014/main" id="{60042F70-6A41-D0D8-74EB-8D2ACA6ED754}"/>
              </a:ext>
            </a:extLst>
          </p:cNvPr>
          <p:cNvCxnSpPr>
            <a:cxnSpLocks/>
          </p:cNvCxnSpPr>
          <p:nvPr/>
        </p:nvCxnSpPr>
        <p:spPr>
          <a:xfrm>
            <a:off x="219739" y="265814"/>
            <a:ext cx="0" cy="634763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ACCE8DE-854A-4F2D-A81C-376138CA1514}"/>
              </a:ext>
            </a:extLst>
          </p:cNvPr>
          <p:cNvCxnSpPr>
            <a:cxnSpLocks/>
          </p:cNvCxnSpPr>
          <p:nvPr/>
        </p:nvCxnSpPr>
        <p:spPr>
          <a:xfrm>
            <a:off x="219739" y="265814"/>
            <a:ext cx="1164265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9A9CFDD-6D58-C3C3-DB07-6A888F9A302D}"/>
              </a:ext>
            </a:extLst>
          </p:cNvPr>
          <p:cNvCxnSpPr>
            <a:cxnSpLocks/>
          </p:cNvCxnSpPr>
          <p:nvPr/>
        </p:nvCxnSpPr>
        <p:spPr>
          <a:xfrm>
            <a:off x="219739" y="6581553"/>
            <a:ext cx="11688726" cy="0"/>
          </a:xfrm>
          <a:prstGeom prst="line">
            <a:avLst/>
          </a:prstGeom>
        </p:spPr>
        <p:style>
          <a:lnRef idx="2">
            <a:schemeClr val="accent1"/>
          </a:lnRef>
          <a:fillRef idx="0">
            <a:schemeClr val="accent1"/>
          </a:fillRef>
          <a:effectRef idx="1">
            <a:schemeClr val="accent1"/>
          </a:effectRef>
          <a:fontRef idx="minor">
            <a:schemeClr val="tx1"/>
          </a:fontRef>
        </p:style>
      </p:cxnSp>
      <p:sp>
        <p:nvSpPr>
          <p:cNvPr id="21" name="Slide Number Placeholder 20">
            <a:extLst>
              <a:ext uri="{FF2B5EF4-FFF2-40B4-BE49-F238E27FC236}">
                <a16:creationId xmlns:a16="http://schemas.microsoft.com/office/drawing/2014/main" id="{F2E46390-8CD9-DE29-6C7A-3338659EF413}"/>
              </a:ext>
            </a:extLst>
          </p:cNvPr>
          <p:cNvSpPr>
            <a:spLocks noGrp="1"/>
          </p:cNvSpPr>
          <p:nvPr>
            <p:ph type="sldNum" sz="quarter" idx="12"/>
          </p:nvPr>
        </p:nvSpPr>
        <p:spPr/>
        <p:txBody>
          <a:bodyPr/>
          <a:lstStyle/>
          <a:p>
            <a:fld id="{9543C4B4-CB2A-D649-BAAC-A2A1C208EA26}" type="slidenum">
              <a:rPr lang="en-US" smtClean="0"/>
              <a:t>1</a:t>
            </a:fld>
            <a:endParaRPr lang="en-US"/>
          </a:p>
        </p:txBody>
      </p:sp>
      <p:sp>
        <p:nvSpPr>
          <p:cNvPr id="22" name="Rectangle 21">
            <a:extLst>
              <a:ext uri="{FF2B5EF4-FFF2-40B4-BE49-F238E27FC236}">
                <a16:creationId xmlns:a16="http://schemas.microsoft.com/office/drawing/2014/main" id="{1F92F0FD-B705-2E81-9C27-BC5BEBBE4436}"/>
              </a:ext>
            </a:extLst>
          </p:cNvPr>
          <p:cNvSpPr/>
          <p:nvPr/>
        </p:nvSpPr>
        <p:spPr>
          <a:xfrm>
            <a:off x="219738" y="265814"/>
            <a:ext cx="11642635" cy="28707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726B73B-FA22-2716-62D1-C47CF8FFA95D}"/>
              </a:ext>
            </a:extLst>
          </p:cNvPr>
          <p:cNvSpPr/>
          <p:nvPr/>
        </p:nvSpPr>
        <p:spPr>
          <a:xfrm>
            <a:off x="219738" y="6294476"/>
            <a:ext cx="11688718" cy="28707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887AF02-A14C-A0DB-B7FA-436BC26B5333}"/>
              </a:ext>
            </a:extLst>
          </p:cNvPr>
          <p:cNvSpPr/>
          <p:nvPr/>
        </p:nvSpPr>
        <p:spPr>
          <a:xfrm>
            <a:off x="219738" y="552892"/>
            <a:ext cx="271917" cy="57096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617405E-79F0-5F46-FB33-E6918158A4C6}"/>
              </a:ext>
            </a:extLst>
          </p:cNvPr>
          <p:cNvSpPr/>
          <p:nvPr/>
        </p:nvSpPr>
        <p:spPr>
          <a:xfrm>
            <a:off x="11591814" y="559307"/>
            <a:ext cx="301733" cy="57970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2257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8B4CCFEE-78C3-492E-93EB-649F7548F3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7F13E9-9C8E-36A2-0FDD-FB5C989A31AD}"/>
              </a:ext>
            </a:extLst>
          </p:cNvPr>
          <p:cNvSpPr>
            <a:spLocks noGrp="1"/>
          </p:cNvSpPr>
          <p:nvPr>
            <p:ph type="title"/>
          </p:nvPr>
        </p:nvSpPr>
        <p:spPr>
          <a:xfrm>
            <a:off x="1" y="-744582"/>
            <a:ext cx="4654296" cy="3213144"/>
          </a:xfrm>
        </p:spPr>
        <p:txBody>
          <a:bodyPr vert="horz" lIns="91440" tIns="45720" rIns="91440" bIns="45720" rtlCol="0" anchor="ctr">
            <a:normAutofit/>
          </a:bodyPr>
          <a:lstStyle/>
          <a:p>
            <a:r>
              <a:rPr lang="en-US" kern="1200" dirty="0">
                <a:solidFill>
                  <a:schemeClr val="tx1"/>
                </a:solidFill>
                <a:latin typeface="+mj-lt"/>
                <a:ea typeface="+mj-ea"/>
                <a:cs typeface="+mj-cs"/>
              </a:rPr>
              <a:t>Implications for Adult Learning</a:t>
            </a:r>
          </a:p>
        </p:txBody>
      </p:sp>
      <p:sp>
        <p:nvSpPr>
          <p:cNvPr id="3" name="TextBox 2">
            <a:extLst>
              <a:ext uri="{FF2B5EF4-FFF2-40B4-BE49-F238E27FC236}">
                <a16:creationId xmlns:a16="http://schemas.microsoft.com/office/drawing/2014/main" id="{F0FBB52F-DB9B-3B8E-6A82-1A5C05180EB4}"/>
              </a:ext>
            </a:extLst>
          </p:cNvPr>
          <p:cNvSpPr txBox="1"/>
          <p:nvPr/>
        </p:nvSpPr>
        <p:spPr>
          <a:xfrm>
            <a:off x="143691" y="1332411"/>
            <a:ext cx="4820195" cy="5389063"/>
          </a:xfrm>
          <a:prstGeom prst="rect">
            <a:avLst/>
          </a:prstGeom>
        </p:spPr>
        <p:txBody>
          <a:bodyPr vert="horz" lIns="91440" tIns="45720" rIns="91440" bIns="45720" rtlCol="0">
            <a:normAutofit fontScale="25000" lnSpcReduction="20000"/>
          </a:bodyPr>
          <a:lstStyle/>
          <a:p>
            <a:pPr>
              <a:lnSpc>
                <a:spcPct val="90000"/>
              </a:lnSpc>
              <a:spcAft>
                <a:spcPts val="600"/>
              </a:spcAft>
            </a:pPr>
            <a:endParaRPr lang="en-US" sz="2900" b="1" dirty="0"/>
          </a:p>
          <a:p>
            <a:pPr>
              <a:lnSpc>
                <a:spcPct val="90000"/>
              </a:lnSpc>
              <a:spcAft>
                <a:spcPts val="600"/>
              </a:spcAft>
            </a:pPr>
            <a:endParaRPr lang="en-US" sz="8000" b="1" dirty="0"/>
          </a:p>
          <a:p>
            <a:pPr>
              <a:lnSpc>
                <a:spcPct val="90000"/>
              </a:lnSpc>
              <a:spcAft>
                <a:spcPts val="600"/>
              </a:spcAft>
            </a:pPr>
            <a:r>
              <a:rPr lang="en-US" sz="8000" b="1" dirty="0"/>
              <a:t>How has the digital revolution has changed working and learning environments for adult learners?</a:t>
            </a:r>
            <a:endParaRPr lang="en-US" sz="8000" dirty="0"/>
          </a:p>
          <a:p>
            <a:pPr>
              <a:lnSpc>
                <a:spcPct val="90000"/>
              </a:lnSpc>
              <a:spcAft>
                <a:spcPts val="600"/>
              </a:spcAft>
            </a:pPr>
            <a:endParaRPr lang="en-US" sz="8000" dirty="0"/>
          </a:p>
          <a:p>
            <a:pPr>
              <a:lnSpc>
                <a:spcPct val="90000"/>
              </a:lnSpc>
              <a:spcAft>
                <a:spcPts val="600"/>
              </a:spcAft>
            </a:pPr>
            <a:r>
              <a:rPr lang="en-US" sz="8000" b="1" dirty="0"/>
              <a:t>How can we design learning environments with movement in mind?</a:t>
            </a:r>
          </a:p>
          <a:p>
            <a:pPr>
              <a:lnSpc>
                <a:spcPct val="90000"/>
              </a:lnSpc>
              <a:spcAft>
                <a:spcPts val="600"/>
              </a:spcAft>
            </a:pPr>
            <a:r>
              <a:rPr lang="en-US" sz="8000" b="1" dirty="0"/>
              <a:t>-Classroom design</a:t>
            </a:r>
          </a:p>
          <a:p>
            <a:pPr>
              <a:lnSpc>
                <a:spcPct val="90000"/>
              </a:lnSpc>
              <a:spcAft>
                <a:spcPts val="600"/>
              </a:spcAft>
            </a:pPr>
            <a:r>
              <a:rPr lang="en-US" sz="8000" b="1" dirty="0"/>
              <a:t>-Online instruction</a:t>
            </a:r>
          </a:p>
          <a:p>
            <a:pPr>
              <a:lnSpc>
                <a:spcPct val="90000"/>
              </a:lnSpc>
              <a:spcAft>
                <a:spcPts val="600"/>
              </a:spcAft>
            </a:pPr>
            <a:r>
              <a:rPr lang="en-US" sz="8000" b="1" dirty="0"/>
              <a:t>-Break structures</a:t>
            </a:r>
          </a:p>
          <a:p>
            <a:pPr>
              <a:lnSpc>
                <a:spcPct val="90000"/>
              </a:lnSpc>
              <a:spcAft>
                <a:spcPts val="600"/>
              </a:spcAft>
            </a:pPr>
            <a:r>
              <a:rPr lang="en-US" sz="8000" b="1" i="1" dirty="0"/>
              <a:t>(Bigelow &amp; Agrawal, 2015; Smith et al., 2024)</a:t>
            </a:r>
            <a:endParaRPr lang="en-US" sz="8000" b="1" dirty="0"/>
          </a:p>
          <a:p>
            <a:pPr>
              <a:lnSpc>
                <a:spcPct val="90000"/>
              </a:lnSpc>
              <a:spcAft>
                <a:spcPts val="600"/>
              </a:spcAft>
            </a:pPr>
            <a:endParaRPr lang="en-US" sz="8000" b="1" dirty="0"/>
          </a:p>
          <a:p>
            <a:pPr>
              <a:lnSpc>
                <a:spcPct val="90000"/>
              </a:lnSpc>
              <a:spcAft>
                <a:spcPts val="600"/>
              </a:spcAft>
            </a:pPr>
            <a:r>
              <a:rPr lang="en-US" sz="8000" b="1" dirty="0"/>
              <a:t>How can we design work environments with movement in mind? </a:t>
            </a:r>
          </a:p>
          <a:p>
            <a:pPr>
              <a:lnSpc>
                <a:spcPct val="90000"/>
              </a:lnSpc>
              <a:spcAft>
                <a:spcPts val="600"/>
              </a:spcAft>
            </a:pPr>
            <a:r>
              <a:rPr lang="en-US" sz="8000" b="1" dirty="0"/>
              <a:t>-Educate your team </a:t>
            </a:r>
          </a:p>
          <a:p>
            <a:pPr>
              <a:lnSpc>
                <a:spcPct val="90000"/>
              </a:lnSpc>
              <a:spcAft>
                <a:spcPts val="600"/>
              </a:spcAft>
            </a:pPr>
            <a:r>
              <a:rPr lang="en-US" sz="8000" b="1" dirty="0"/>
              <a:t>-Rethink your spaces</a:t>
            </a:r>
          </a:p>
          <a:p>
            <a:pPr>
              <a:lnSpc>
                <a:spcPct val="90000"/>
              </a:lnSpc>
              <a:spcAft>
                <a:spcPts val="600"/>
              </a:spcAft>
            </a:pPr>
            <a:r>
              <a:rPr lang="en-US" sz="8000" b="1" dirty="0"/>
              <a:t>-Use the Outdoors</a:t>
            </a:r>
          </a:p>
          <a:p>
            <a:pPr>
              <a:lnSpc>
                <a:spcPct val="90000"/>
              </a:lnSpc>
              <a:spcAft>
                <a:spcPts val="600"/>
              </a:spcAft>
            </a:pPr>
            <a:r>
              <a:rPr lang="en-US" sz="8000" b="1" dirty="0"/>
              <a:t>-Coordinate Movement with Fun</a:t>
            </a:r>
            <a:br>
              <a:rPr lang="en-US" sz="8000" dirty="0"/>
            </a:br>
            <a:endParaRPr lang="en-US" sz="8000" i="1" dirty="0"/>
          </a:p>
          <a:p>
            <a:pPr indent="-228600">
              <a:lnSpc>
                <a:spcPct val="90000"/>
              </a:lnSpc>
              <a:spcAft>
                <a:spcPts val="600"/>
              </a:spcAft>
              <a:buFont typeface="Arial" panose="020B0604020202020204" pitchFamily="34" charset="0"/>
              <a:buChar char="•"/>
            </a:pPr>
            <a:endParaRPr lang="en-US" dirty="0"/>
          </a:p>
          <a:p>
            <a:pPr>
              <a:lnSpc>
                <a:spcPct val="90000"/>
              </a:lnSpc>
              <a:spcAft>
                <a:spcPts val="600"/>
              </a:spcAft>
            </a:pPr>
            <a:r>
              <a:rPr lang="en-US" sz="7200" b="1" dirty="0"/>
              <a:t>                                                                                      </a:t>
            </a:r>
            <a:br>
              <a:rPr lang="en-US" sz="7200" dirty="0"/>
            </a:br>
            <a:endParaRPr lang="en-US" sz="7200" dirty="0"/>
          </a:p>
          <a:p>
            <a:pPr>
              <a:lnSpc>
                <a:spcPct val="90000"/>
              </a:lnSpc>
              <a:spcAft>
                <a:spcPts val="600"/>
              </a:spcAft>
            </a:pPr>
            <a:endParaRPr lang="en-US" sz="7200" b="1" dirty="0"/>
          </a:p>
          <a:p>
            <a:pPr indent="-228600">
              <a:lnSpc>
                <a:spcPct val="90000"/>
              </a:lnSpc>
              <a:spcAft>
                <a:spcPts val="600"/>
              </a:spcAft>
              <a:buFont typeface="Arial" panose="020B0604020202020204" pitchFamily="34" charset="0"/>
              <a:buChar char="•"/>
            </a:pPr>
            <a:endParaRPr lang="en-US" sz="7200" b="1" dirty="0"/>
          </a:p>
          <a:p>
            <a:pPr>
              <a:lnSpc>
                <a:spcPct val="90000"/>
              </a:lnSpc>
              <a:spcAft>
                <a:spcPts val="600"/>
              </a:spcAft>
            </a:pPr>
            <a:endParaRPr lang="en-US" sz="7200" dirty="0"/>
          </a:p>
          <a:p>
            <a:pPr indent="-228600">
              <a:lnSpc>
                <a:spcPct val="90000"/>
              </a:lnSpc>
              <a:spcAft>
                <a:spcPts val="600"/>
              </a:spcAft>
              <a:buFont typeface="Arial" panose="020B0604020202020204" pitchFamily="34" charset="0"/>
              <a:buChar char="•"/>
            </a:pPr>
            <a:endParaRPr lang="en-US" sz="500" b="1" dirty="0"/>
          </a:p>
          <a:p>
            <a:pPr indent="-228600">
              <a:lnSpc>
                <a:spcPct val="90000"/>
              </a:lnSpc>
              <a:spcAft>
                <a:spcPts val="600"/>
              </a:spcAft>
              <a:buFont typeface="Arial" panose="020B0604020202020204" pitchFamily="34" charset="0"/>
              <a:buChar char="•"/>
            </a:pPr>
            <a:r>
              <a:rPr lang="en-US" sz="500" dirty="0"/>
              <a:t>                                                                                                     </a:t>
            </a:r>
          </a:p>
          <a:p>
            <a:pPr indent="-228600">
              <a:lnSpc>
                <a:spcPct val="90000"/>
              </a:lnSpc>
              <a:spcAft>
                <a:spcPts val="600"/>
              </a:spcAft>
              <a:buFont typeface="Arial" panose="020B0604020202020204" pitchFamily="34" charset="0"/>
              <a:buChar char="•"/>
            </a:pPr>
            <a:endParaRPr lang="en-US" sz="500" dirty="0"/>
          </a:p>
        </p:txBody>
      </p:sp>
      <p:pic>
        <p:nvPicPr>
          <p:cNvPr id="10" name="Picture 9">
            <a:extLst>
              <a:ext uri="{FF2B5EF4-FFF2-40B4-BE49-F238E27FC236}">
                <a16:creationId xmlns:a16="http://schemas.microsoft.com/office/drawing/2014/main" id="{61934210-A85A-AF57-5900-2BC22C1B61B0}"/>
              </a:ext>
            </a:extLst>
          </p:cNvPr>
          <p:cNvPicPr>
            <a:picLocks noChangeAspect="1"/>
          </p:cNvPicPr>
          <p:nvPr/>
        </p:nvPicPr>
        <p:blipFill>
          <a:blip r:embed="rId2"/>
          <a:srcRect l="18688" r="5197" b="3"/>
          <a:stretch>
            <a:fillRect/>
          </a:stretch>
        </p:blipFill>
        <p:spPr>
          <a:xfrm>
            <a:off x="4726375" y="-3"/>
            <a:ext cx="4228635" cy="3694372"/>
          </a:xfrm>
          <a:custGeom>
            <a:avLst/>
            <a:gdLst/>
            <a:ahLst/>
            <a:cxnLst/>
            <a:rect l="l" t="t" r="r" b="b"/>
            <a:pathLst>
              <a:path w="4228635" h="3694372">
                <a:moveTo>
                  <a:pt x="1225911" y="0"/>
                </a:moveTo>
                <a:lnTo>
                  <a:pt x="4228635" y="0"/>
                </a:lnTo>
                <a:lnTo>
                  <a:pt x="4228635" y="3694372"/>
                </a:lnTo>
                <a:lnTo>
                  <a:pt x="649353" y="3694372"/>
                </a:lnTo>
                <a:lnTo>
                  <a:pt x="648934" y="3686621"/>
                </a:lnTo>
                <a:cubicBezTo>
                  <a:pt x="636941" y="3642419"/>
                  <a:pt x="605849" y="3602236"/>
                  <a:pt x="554325" y="3554015"/>
                </a:cubicBezTo>
                <a:cubicBezTo>
                  <a:pt x="493918" y="3500438"/>
                  <a:pt x="433510" y="3454003"/>
                  <a:pt x="348230" y="3407569"/>
                </a:cubicBezTo>
                <a:cubicBezTo>
                  <a:pt x="543665" y="3382565"/>
                  <a:pt x="341123" y="3296841"/>
                  <a:pt x="408637" y="3243263"/>
                </a:cubicBezTo>
                <a:cubicBezTo>
                  <a:pt x="547218" y="3221831"/>
                  <a:pt x="657373" y="3393282"/>
                  <a:pt x="845701" y="3343275"/>
                </a:cubicBezTo>
                <a:cubicBezTo>
                  <a:pt x="618286" y="3196828"/>
                  <a:pt x="362443" y="3150393"/>
                  <a:pt x="195435" y="2953940"/>
                </a:cubicBezTo>
                <a:cubicBezTo>
                  <a:pt x="234522" y="2911078"/>
                  <a:pt x="273609" y="2953940"/>
                  <a:pt x="305589" y="2936081"/>
                </a:cubicBezTo>
                <a:cubicBezTo>
                  <a:pt x="305589" y="2925365"/>
                  <a:pt x="678693" y="2993232"/>
                  <a:pt x="700013" y="2714625"/>
                </a:cubicBezTo>
                <a:cubicBezTo>
                  <a:pt x="707120" y="2714625"/>
                  <a:pt x="714227" y="2714625"/>
                  <a:pt x="721333" y="2703909"/>
                </a:cubicBezTo>
                <a:cubicBezTo>
                  <a:pt x="760420" y="2664619"/>
                  <a:pt x="724887" y="2571750"/>
                  <a:pt x="788847" y="2564606"/>
                </a:cubicBezTo>
                <a:cubicBezTo>
                  <a:pt x="859915" y="2557462"/>
                  <a:pt x="927429" y="2525315"/>
                  <a:pt x="1002049" y="2543175"/>
                </a:cubicBezTo>
                <a:cubicBezTo>
                  <a:pt x="1058903" y="2557462"/>
                  <a:pt x="1119310" y="2575322"/>
                  <a:pt x="1179718" y="2575322"/>
                </a:cubicBezTo>
                <a:cubicBezTo>
                  <a:pt x="1243678" y="2575322"/>
                  <a:pt x="1332512" y="2696766"/>
                  <a:pt x="1371600" y="2536031"/>
                </a:cubicBezTo>
                <a:cubicBezTo>
                  <a:pt x="1371600" y="2528888"/>
                  <a:pt x="1481754" y="2546747"/>
                  <a:pt x="1542161" y="2553891"/>
                </a:cubicBezTo>
                <a:cubicBezTo>
                  <a:pt x="1591908" y="2561035"/>
                  <a:pt x="1652316" y="2593181"/>
                  <a:pt x="1687849" y="2528888"/>
                </a:cubicBezTo>
                <a:cubicBezTo>
                  <a:pt x="1705616" y="2489596"/>
                  <a:pt x="1620335" y="2418159"/>
                  <a:pt x="1545714" y="2411015"/>
                </a:cubicBezTo>
                <a:cubicBezTo>
                  <a:pt x="1478201" y="2403872"/>
                  <a:pt x="1410687" y="2396728"/>
                  <a:pt x="1346726" y="2411015"/>
                </a:cubicBezTo>
                <a:cubicBezTo>
                  <a:pt x="1268552" y="2428875"/>
                  <a:pt x="1225911" y="2400300"/>
                  <a:pt x="1204591" y="2336007"/>
                </a:cubicBezTo>
                <a:cubicBezTo>
                  <a:pt x="1179718" y="2268141"/>
                  <a:pt x="1133524" y="2232422"/>
                  <a:pt x="1069563" y="2200275"/>
                </a:cubicBezTo>
                <a:cubicBezTo>
                  <a:pt x="913215" y="2121694"/>
                  <a:pt x="763974" y="2028825"/>
                  <a:pt x="593412" y="1982390"/>
                </a:cubicBezTo>
                <a:cubicBezTo>
                  <a:pt x="561432" y="1975246"/>
                  <a:pt x="522345" y="1960959"/>
                  <a:pt x="508131" y="1900238"/>
                </a:cubicBezTo>
                <a:cubicBezTo>
                  <a:pt x="970069" y="1993106"/>
                  <a:pt x="1389366" y="2232422"/>
                  <a:pt x="1865518" y="2218135"/>
                </a:cubicBezTo>
                <a:cubicBezTo>
                  <a:pt x="1737596" y="2143125"/>
                  <a:pt x="1584802" y="2139554"/>
                  <a:pt x="1446220" y="2085975"/>
                </a:cubicBezTo>
                <a:cubicBezTo>
                  <a:pt x="1545714" y="2046685"/>
                  <a:pt x="1638102" y="2089547"/>
                  <a:pt x="1730490" y="2110978"/>
                </a:cubicBezTo>
                <a:cubicBezTo>
                  <a:pt x="1808664" y="2128837"/>
                  <a:pt x="1879731" y="2132410"/>
                  <a:pt x="1886838" y="2021681"/>
                </a:cubicBezTo>
                <a:cubicBezTo>
                  <a:pt x="1886838" y="2010965"/>
                  <a:pt x="1886838" y="2003821"/>
                  <a:pt x="1886838" y="1993106"/>
                </a:cubicBezTo>
                <a:cubicBezTo>
                  <a:pt x="1858411" y="1946672"/>
                  <a:pt x="1819324" y="1925240"/>
                  <a:pt x="1769577" y="1910953"/>
                </a:cubicBezTo>
                <a:cubicBezTo>
                  <a:pt x="1741150" y="1903809"/>
                  <a:pt x="1702063" y="1889522"/>
                  <a:pt x="1702063" y="1857375"/>
                </a:cubicBezTo>
                <a:cubicBezTo>
                  <a:pt x="1705616" y="1735931"/>
                  <a:pt x="1609675" y="1700212"/>
                  <a:pt x="1517288" y="1664493"/>
                </a:cubicBezTo>
                <a:cubicBezTo>
                  <a:pt x="1567035" y="1603772"/>
                  <a:pt x="1609675" y="1646635"/>
                  <a:pt x="1648762" y="1643062"/>
                </a:cubicBezTo>
                <a:cubicBezTo>
                  <a:pt x="1673636" y="1639491"/>
                  <a:pt x="1698509" y="1635919"/>
                  <a:pt x="1698509" y="1603772"/>
                </a:cubicBezTo>
                <a:cubicBezTo>
                  <a:pt x="1698509" y="1578769"/>
                  <a:pt x="1687849" y="1546622"/>
                  <a:pt x="1662976" y="1546622"/>
                </a:cubicBezTo>
                <a:cubicBezTo>
                  <a:pt x="1506628" y="1543050"/>
                  <a:pt x="1417793" y="1371600"/>
                  <a:pt x="1254338" y="1371600"/>
                </a:cubicBezTo>
                <a:cubicBezTo>
                  <a:pt x="1154844" y="1371600"/>
                  <a:pt x="1304086" y="1275159"/>
                  <a:pt x="1222358" y="1235869"/>
                </a:cubicBezTo>
                <a:cubicBezTo>
                  <a:pt x="1204591" y="1225153"/>
                  <a:pt x="1272105" y="1210866"/>
                  <a:pt x="1300532" y="1214437"/>
                </a:cubicBezTo>
                <a:cubicBezTo>
                  <a:pt x="1328959" y="1218009"/>
                  <a:pt x="1353833" y="1243013"/>
                  <a:pt x="1389366" y="1225153"/>
                </a:cubicBezTo>
                <a:cubicBezTo>
                  <a:pt x="1407133" y="1160860"/>
                  <a:pt x="1360939" y="1135856"/>
                  <a:pt x="1318299" y="1117997"/>
                </a:cubicBezTo>
                <a:cubicBezTo>
                  <a:pt x="1225911" y="1075135"/>
                  <a:pt x="1133524" y="1025129"/>
                  <a:pt x="1030476" y="1010841"/>
                </a:cubicBezTo>
                <a:cubicBezTo>
                  <a:pt x="994943" y="1007269"/>
                  <a:pt x="973622" y="989409"/>
                  <a:pt x="977176" y="953690"/>
                </a:cubicBezTo>
                <a:cubicBezTo>
                  <a:pt x="984282" y="907256"/>
                  <a:pt x="1019816" y="921544"/>
                  <a:pt x="1048243" y="925115"/>
                </a:cubicBezTo>
                <a:cubicBezTo>
                  <a:pt x="1066010" y="928688"/>
                  <a:pt x="1083777" y="939403"/>
                  <a:pt x="1101544" y="914400"/>
                </a:cubicBezTo>
                <a:cubicBezTo>
                  <a:pt x="685800" y="660797"/>
                  <a:pt x="465491" y="675085"/>
                  <a:pt x="0" y="467915"/>
                </a:cubicBezTo>
                <a:cubicBezTo>
                  <a:pt x="103047" y="428625"/>
                  <a:pt x="177668" y="457200"/>
                  <a:pt x="248735" y="464344"/>
                </a:cubicBezTo>
                <a:cubicBezTo>
                  <a:pt x="426404" y="482203"/>
                  <a:pt x="316249" y="514350"/>
                  <a:pt x="493918" y="535781"/>
                </a:cubicBezTo>
                <a:cubicBezTo>
                  <a:pt x="579199" y="546497"/>
                  <a:pt x="657373" y="582216"/>
                  <a:pt x="753314" y="525066"/>
                </a:cubicBezTo>
                <a:cubicBezTo>
                  <a:pt x="817274" y="485775"/>
                  <a:pt x="920322" y="528637"/>
                  <a:pt x="998496" y="560785"/>
                </a:cubicBezTo>
                <a:cubicBezTo>
                  <a:pt x="1062457" y="589360"/>
                  <a:pt x="1126417" y="596503"/>
                  <a:pt x="1211698" y="560785"/>
                </a:cubicBezTo>
                <a:cubicBezTo>
                  <a:pt x="1133524" y="539354"/>
                  <a:pt x="1073117" y="521494"/>
                  <a:pt x="1012709" y="507206"/>
                </a:cubicBezTo>
                <a:cubicBezTo>
                  <a:pt x="962962" y="496491"/>
                  <a:pt x="934535" y="471488"/>
                  <a:pt x="938089" y="417909"/>
                </a:cubicBezTo>
                <a:cubicBezTo>
                  <a:pt x="938089" y="389334"/>
                  <a:pt x="927429" y="350044"/>
                  <a:pt x="962962" y="335757"/>
                </a:cubicBezTo>
                <a:cubicBezTo>
                  <a:pt x="991389" y="321469"/>
                  <a:pt x="1030476" y="335757"/>
                  <a:pt x="1044690" y="360759"/>
                </a:cubicBezTo>
                <a:cubicBezTo>
                  <a:pt x="1062457" y="407194"/>
                  <a:pt x="1080223" y="450056"/>
                  <a:pt x="1140631" y="453629"/>
                </a:cubicBezTo>
                <a:cubicBezTo>
                  <a:pt x="1222358" y="460771"/>
                  <a:pt x="1176164" y="432197"/>
                  <a:pt x="1161951" y="396478"/>
                </a:cubicBezTo>
                <a:cubicBezTo>
                  <a:pt x="1147737" y="357188"/>
                  <a:pt x="1190378" y="346472"/>
                  <a:pt x="1218805" y="353615"/>
                </a:cubicBezTo>
                <a:cubicBezTo>
                  <a:pt x="1325406" y="385763"/>
                  <a:pt x="1435560" y="328613"/>
                  <a:pt x="1545714" y="375047"/>
                </a:cubicBezTo>
                <a:cubicBezTo>
                  <a:pt x="1517288" y="260747"/>
                  <a:pt x="1456880" y="210741"/>
                  <a:pt x="1328959" y="192881"/>
                </a:cubicBezTo>
                <a:cubicBezTo>
                  <a:pt x="1282765" y="189310"/>
                  <a:pt x="1233018" y="196453"/>
                  <a:pt x="1190378" y="164306"/>
                </a:cubicBezTo>
                <a:cubicBezTo>
                  <a:pt x="1165504" y="146447"/>
                  <a:pt x="1140631" y="125016"/>
                  <a:pt x="1158398" y="89297"/>
                </a:cubicBezTo>
                <a:cubicBezTo>
                  <a:pt x="1169058" y="64294"/>
                  <a:pt x="1197484" y="64294"/>
                  <a:pt x="1222358" y="71437"/>
                </a:cubicBezTo>
                <a:cubicBezTo>
                  <a:pt x="1325406" y="110728"/>
                  <a:pt x="1435560" y="121444"/>
                  <a:pt x="1542161" y="135731"/>
                </a:cubicBezTo>
                <a:cubicBezTo>
                  <a:pt x="1559928" y="139303"/>
                  <a:pt x="1577695" y="146447"/>
                  <a:pt x="1595462" y="110728"/>
                </a:cubicBezTo>
                <a:cubicBezTo>
                  <a:pt x="1471094" y="78581"/>
                  <a:pt x="1350279" y="35719"/>
                  <a:pt x="1225911" y="0"/>
                </a:cubicBezTo>
                <a:close/>
              </a:path>
            </a:pathLst>
          </a:custGeom>
        </p:spPr>
      </p:pic>
      <p:pic>
        <p:nvPicPr>
          <p:cNvPr id="12" name="Picture 11">
            <a:extLst>
              <a:ext uri="{FF2B5EF4-FFF2-40B4-BE49-F238E27FC236}">
                <a16:creationId xmlns:a16="http://schemas.microsoft.com/office/drawing/2014/main" id="{5B039118-9AAB-5644-B2E0-2773768B830A}"/>
              </a:ext>
            </a:extLst>
          </p:cNvPr>
          <p:cNvPicPr>
            <a:picLocks noChangeAspect="1"/>
          </p:cNvPicPr>
          <p:nvPr/>
        </p:nvPicPr>
        <p:blipFill>
          <a:blip r:embed="rId3"/>
          <a:srcRect l="36925" r="6895" b="3"/>
          <a:stretch>
            <a:fillRect/>
          </a:stretch>
        </p:blipFill>
        <p:spPr>
          <a:xfrm>
            <a:off x="9082588" y="-3"/>
            <a:ext cx="3109415" cy="3694372"/>
          </a:xfrm>
          <a:prstGeom prst="rect">
            <a:avLst/>
          </a:prstGeom>
        </p:spPr>
      </p:pic>
      <p:pic>
        <p:nvPicPr>
          <p:cNvPr id="20" name="Picture 19">
            <a:extLst>
              <a:ext uri="{FF2B5EF4-FFF2-40B4-BE49-F238E27FC236}">
                <a16:creationId xmlns:a16="http://schemas.microsoft.com/office/drawing/2014/main" id="{4FC6A603-C511-A7FE-EE89-A8DEB1FD5E49}"/>
              </a:ext>
            </a:extLst>
          </p:cNvPr>
          <p:cNvPicPr>
            <a:picLocks noChangeAspect="1"/>
          </p:cNvPicPr>
          <p:nvPr/>
        </p:nvPicPr>
        <p:blipFill>
          <a:blip r:embed="rId4"/>
          <a:srcRect r="3" b="3666"/>
          <a:stretch>
            <a:fillRect/>
          </a:stretch>
        </p:blipFill>
        <p:spPr>
          <a:xfrm>
            <a:off x="4726725" y="3802960"/>
            <a:ext cx="4228282" cy="3055043"/>
          </a:xfrm>
          <a:custGeom>
            <a:avLst/>
            <a:gdLst/>
            <a:ahLst/>
            <a:cxnLst/>
            <a:rect l="l" t="t" r="r" b="b"/>
            <a:pathLst>
              <a:path w="4228282" h="3055043">
                <a:moveTo>
                  <a:pt x="638975" y="0"/>
                </a:moveTo>
                <a:lnTo>
                  <a:pt x="4228282" y="0"/>
                </a:lnTo>
                <a:lnTo>
                  <a:pt x="4228282"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pic>
        <p:nvPicPr>
          <p:cNvPr id="8" name="Picture 7">
            <a:extLst>
              <a:ext uri="{FF2B5EF4-FFF2-40B4-BE49-F238E27FC236}">
                <a16:creationId xmlns:a16="http://schemas.microsoft.com/office/drawing/2014/main" id="{227EFE9D-D0DB-D2BA-1B15-C67915A154A2}"/>
              </a:ext>
            </a:extLst>
          </p:cNvPr>
          <p:cNvPicPr>
            <a:picLocks noChangeAspect="1"/>
          </p:cNvPicPr>
          <p:nvPr/>
        </p:nvPicPr>
        <p:blipFill>
          <a:blip r:embed="rId5"/>
          <a:srcRect l="16530" r="15531" b="-1"/>
          <a:stretch>
            <a:fillRect/>
          </a:stretch>
        </p:blipFill>
        <p:spPr>
          <a:xfrm>
            <a:off x="9082585" y="3802960"/>
            <a:ext cx="3109415" cy="3055043"/>
          </a:xfrm>
          <a:prstGeom prst="rect">
            <a:avLst/>
          </a:prstGeom>
        </p:spPr>
      </p:pic>
      <p:sp>
        <p:nvSpPr>
          <p:cNvPr id="4" name="Slide Number Placeholder 3">
            <a:extLst>
              <a:ext uri="{FF2B5EF4-FFF2-40B4-BE49-F238E27FC236}">
                <a16:creationId xmlns:a16="http://schemas.microsoft.com/office/drawing/2014/main" id="{6CEBBA8B-C0C1-1382-DD61-61690E1E4593}"/>
              </a:ext>
            </a:extLst>
          </p:cNvPr>
          <p:cNvSpPr>
            <a:spLocks noGrp="1"/>
          </p:cNvSpPr>
          <p:nvPr>
            <p:ph type="sldNum" sz="quarter" idx="12"/>
          </p:nvPr>
        </p:nvSpPr>
        <p:spPr>
          <a:xfrm>
            <a:off x="9906000" y="6356350"/>
            <a:ext cx="1447800" cy="365125"/>
          </a:xfrm>
        </p:spPr>
        <p:txBody>
          <a:bodyPr vert="horz" lIns="91440" tIns="45720" rIns="91440" bIns="45720" rtlCol="0" anchor="ctr">
            <a:normAutofit/>
          </a:bodyPr>
          <a:lstStyle/>
          <a:p>
            <a:pPr>
              <a:spcAft>
                <a:spcPts val="600"/>
              </a:spcAft>
            </a:pPr>
            <a:fld id="{9543C4B4-CB2A-D649-BAAC-A2A1C208EA26}" type="slidenum">
              <a:rPr lang="en-US">
                <a:solidFill>
                  <a:srgbClr val="FFFFFF"/>
                </a:solidFill>
              </a:rPr>
              <a:pPr>
                <a:spcAft>
                  <a:spcPts val="600"/>
                </a:spcAft>
              </a:pPr>
              <a:t>10</a:t>
            </a:fld>
            <a:endParaRPr lang="en-US">
              <a:solidFill>
                <a:srgbClr val="FFFFFF"/>
              </a:solidFill>
            </a:endParaRPr>
          </a:p>
        </p:txBody>
      </p:sp>
      <p:sp>
        <p:nvSpPr>
          <p:cNvPr id="6" name="TextBox 5">
            <a:extLst>
              <a:ext uri="{FF2B5EF4-FFF2-40B4-BE49-F238E27FC236}">
                <a16:creationId xmlns:a16="http://schemas.microsoft.com/office/drawing/2014/main" id="{CDDAFF61-C159-179E-3F55-FB3E72566A49}"/>
              </a:ext>
            </a:extLst>
          </p:cNvPr>
          <p:cNvSpPr txBox="1"/>
          <p:nvPr/>
        </p:nvSpPr>
        <p:spPr>
          <a:xfrm>
            <a:off x="6503158" y="5288693"/>
            <a:ext cx="5099837"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768893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42C529-4C6F-7156-7FDF-9BC7B4D9D88C}"/>
              </a:ext>
            </a:extLst>
          </p:cNvPr>
          <p:cNvSpPr>
            <a:spLocks noGrp="1"/>
          </p:cNvSpPr>
          <p:nvPr>
            <p:ph type="title"/>
          </p:nvPr>
        </p:nvSpPr>
        <p:spPr>
          <a:xfrm>
            <a:off x="4654296" y="640080"/>
            <a:ext cx="6894576" cy="1910849"/>
          </a:xfrm>
        </p:spPr>
        <p:txBody>
          <a:bodyPr vert="horz" lIns="91440" tIns="45720" rIns="91440" bIns="45720" rtlCol="0" anchor="b">
            <a:normAutofit/>
          </a:bodyPr>
          <a:lstStyle/>
          <a:p>
            <a:r>
              <a:rPr lang="en-US" sz="6600" dirty="0"/>
              <a:t>Vestibular Research: A Puzzle</a:t>
            </a:r>
          </a:p>
        </p:txBody>
      </p:sp>
      <p:sp>
        <p:nvSpPr>
          <p:cNvPr id="3" name="TextBox 2">
            <a:extLst>
              <a:ext uri="{FF2B5EF4-FFF2-40B4-BE49-F238E27FC236}">
                <a16:creationId xmlns:a16="http://schemas.microsoft.com/office/drawing/2014/main" id="{C73C9F3A-524A-20AD-9102-BF65EABB0BAA}"/>
              </a:ext>
            </a:extLst>
          </p:cNvPr>
          <p:cNvSpPr txBox="1"/>
          <p:nvPr/>
        </p:nvSpPr>
        <p:spPr>
          <a:xfrm>
            <a:off x="4654296" y="2706130"/>
            <a:ext cx="6894576" cy="3502646"/>
          </a:xfrm>
          <a:prstGeom prst="rect">
            <a:avLst/>
          </a:prstGeom>
        </p:spPr>
        <p:txBody>
          <a:bodyPr vert="horz" lIns="91440" tIns="45720" rIns="91440" bIns="45720" rtlCol="0">
            <a:normAutofit/>
          </a:bodyPr>
          <a:lstStyle/>
          <a:p>
            <a:pPr>
              <a:lnSpc>
                <a:spcPct val="90000"/>
              </a:lnSpc>
              <a:spcBef>
                <a:spcPts val="1000"/>
              </a:spcBef>
            </a:pPr>
            <a:r>
              <a:rPr lang="en-US" sz="2400" dirty="0"/>
              <a:t>Findings are consistent with children.</a:t>
            </a:r>
          </a:p>
          <a:p>
            <a:pPr>
              <a:lnSpc>
                <a:spcPct val="90000"/>
              </a:lnSpc>
              <a:spcBef>
                <a:spcPts val="1000"/>
              </a:spcBef>
            </a:pPr>
            <a:r>
              <a:rPr lang="en-US" sz="2400" dirty="0"/>
              <a:t>Why are they so inconsistent for adults? </a:t>
            </a:r>
          </a:p>
        </p:txBody>
      </p:sp>
      <p:pic>
        <p:nvPicPr>
          <p:cNvPr id="5" name="Picture 4" descr="Puzzle">
            <a:extLst>
              <a:ext uri="{FF2B5EF4-FFF2-40B4-BE49-F238E27FC236}">
                <a16:creationId xmlns:a16="http://schemas.microsoft.com/office/drawing/2014/main" id="{57BC9AF4-84C6-E5DD-14D4-4B40FB0E4D52}"/>
              </a:ext>
            </a:extLst>
          </p:cNvPr>
          <p:cNvPicPr>
            <a:picLocks noChangeAspect="1"/>
          </p:cNvPicPr>
          <p:nvPr/>
        </p:nvPicPr>
        <p:blipFill>
          <a:blip r:embed="rId3"/>
          <a:srcRect l="29758" r="30824" b="-1"/>
          <a:stretch>
            <a:fillRect/>
          </a:stretch>
        </p:blipFill>
        <p:spPr>
          <a:xfrm>
            <a:off x="20" y="10"/>
            <a:ext cx="4049786" cy="6857990"/>
          </a:xfrm>
          <a:custGeom>
            <a:avLst/>
            <a:gdLst/>
            <a:ahLst/>
            <a:cxnLst/>
            <a:rect l="l" t="t" r="r" b="b"/>
            <a:pathLst>
              <a:path w="4049806" h="6858000">
                <a:moveTo>
                  <a:pt x="0" y="0"/>
                </a:moveTo>
                <a:lnTo>
                  <a:pt x="4018525" y="0"/>
                </a:lnTo>
                <a:lnTo>
                  <a:pt x="4019816" y="10931"/>
                </a:lnTo>
                <a:cubicBezTo>
                  <a:pt x="4034945" y="94836"/>
                  <a:pt x="4032275" y="179884"/>
                  <a:pt x="4036343" y="264297"/>
                </a:cubicBezTo>
                <a:cubicBezTo>
                  <a:pt x="4041301" y="367652"/>
                  <a:pt x="4035072" y="471135"/>
                  <a:pt x="4032911" y="574617"/>
                </a:cubicBezTo>
                <a:cubicBezTo>
                  <a:pt x="4031004" y="662717"/>
                  <a:pt x="4022232" y="750690"/>
                  <a:pt x="4025029" y="838916"/>
                </a:cubicBezTo>
                <a:cubicBezTo>
                  <a:pt x="4025029" y="841968"/>
                  <a:pt x="4025029" y="845019"/>
                  <a:pt x="4025029" y="848070"/>
                </a:cubicBezTo>
                <a:cubicBezTo>
                  <a:pt x="4017020" y="945068"/>
                  <a:pt x="4017020" y="1042576"/>
                  <a:pt x="4025029" y="1139574"/>
                </a:cubicBezTo>
                <a:cubicBezTo>
                  <a:pt x="4027609" y="1179950"/>
                  <a:pt x="4026885" y="1220466"/>
                  <a:pt x="4022868" y="1260728"/>
                </a:cubicBezTo>
                <a:cubicBezTo>
                  <a:pt x="4019054" y="1311960"/>
                  <a:pt x="4006849" y="1364083"/>
                  <a:pt x="4015621" y="1414934"/>
                </a:cubicBezTo>
                <a:cubicBezTo>
                  <a:pt x="4021367" y="1456784"/>
                  <a:pt x="4024558" y="1498940"/>
                  <a:pt x="4025156" y="1541172"/>
                </a:cubicBezTo>
                <a:cubicBezTo>
                  <a:pt x="4029478" y="1635755"/>
                  <a:pt x="4025283" y="1730847"/>
                  <a:pt x="4023757" y="1825685"/>
                </a:cubicBezTo>
                <a:cubicBezTo>
                  <a:pt x="4021850" y="1936286"/>
                  <a:pt x="4024647" y="2046634"/>
                  <a:pt x="4015748" y="2157235"/>
                </a:cubicBezTo>
                <a:cubicBezTo>
                  <a:pt x="4010790" y="2246581"/>
                  <a:pt x="4010790" y="2336130"/>
                  <a:pt x="4015748" y="2425476"/>
                </a:cubicBezTo>
                <a:cubicBezTo>
                  <a:pt x="4018164" y="2507473"/>
                  <a:pt x="4030495" y="2588454"/>
                  <a:pt x="4028461" y="2671214"/>
                </a:cubicBezTo>
                <a:cubicBezTo>
                  <a:pt x="4026046" y="2767832"/>
                  <a:pt x="4014604" y="2863940"/>
                  <a:pt x="4018164" y="2960685"/>
                </a:cubicBezTo>
                <a:cubicBezTo>
                  <a:pt x="4019816" y="3006832"/>
                  <a:pt x="4019944" y="3052980"/>
                  <a:pt x="4020961" y="3099127"/>
                </a:cubicBezTo>
                <a:cubicBezTo>
                  <a:pt x="4021978" y="3154682"/>
                  <a:pt x="4032021" y="3210110"/>
                  <a:pt x="4026427" y="3265665"/>
                </a:cubicBezTo>
                <a:cubicBezTo>
                  <a:pt x="4017147" y="3358087"/>
                  <a:pt x="3993120" y="3448857"/>
                  <a:pt x="4008121" y="3543567"/>
                </a:cubicBezTo>
                <a:cubicBezTo>
                  <a:pt x="4016384" y="3595690"/>
                  <a:pt x="4025791" y="3647940"/>
                  <a:pt x="4030495" y="3700571"/>
                </a:cubicBezTo>
                <a:cubicBezTo>
                  <a:pt x="4034690" y="3747608"/>
                  <a:pt x="4045369" y="3795408"/>
                  <a:pt x="4037233" y="3842191"/>
                </a:cubicBezTo>
                <a:cubicBezTo>
                  <a:pt x="4030368" y="3882237"/>
                  <a:pt x="4034055" y="3922282"/>
                  <a:pt x="4028715" y="3962327"/>
                </a:cubicBezTo>
                <a:cubicBezTo>
                  <a:pt x="4021723" y="4014831"/>
                  <a:pt x="4017910" y="4068352"/>
                  <a:pt x="4012697" y="4121111"/>
                </a:cubicBezTo>
                <a:cubicBezTo>
                  <a:pt x="4007866" y="4169038"/>
                  <a:pt x="4004307" y="4216838"/>
                  <a:pt x="4017020" y="4261841"/>
                </a:cubicBezTo>
                <a:cubicBezTo>
                  <a:pt x="4048039" y="4375112"/>
                  <a:pt x="4031004" y="4487748"/>
                  <a:pt x="4019308" y="4600257"/>
                </a:cubicBezTo>
                <a:cubicBezTo>
                  <a:pt x="4013587" y="4655049"/>
                  <a:pt x="4005197" y="4712765"/>
                  <a:pt x="4017910" y="4762853"/>
                </a:cubicBezTo>
                <a:cubicBezTo>
                  <a:pt x="4041428" y="4851716"/>
                  <a:pt x="4022995" y="4936764"/>
                  <a:pt x="4012824" y="5021432"/>
                </a:cubicBezTo>
                <a:cubicBezTo>
                  <a:pt x="4002654" y="5106099"/>
                  <a:pt x="4000239" y="5189495"/>
                  <a:pt x="4018037" y="5272637"/>
                </a:cubicBezTo>
                <a:cubicBezTo>
                  <a:pt x="4030495" y="5331116"/>
                  <a:pt x="4030495" y="5390612"/>
                  <a:pt x="4032021" y="5449600"/>
                </a:cubicBezTo>
                <a:cubicBezTo>
                  <a:pt x="4032911" y="5486339"/>
                  <a:pt x="4019308" y="5523842"/>
                  <a:pt x="4010282" y="5560582"/>
                </a:cubicBezTo>
                <a:cubicBezTo>
                  <a:pt x="3994009" y="5626943"/>
                  <a:pt x="3988162" y="5694321"/>
                  <a:pt x="4010282" y="5759029"/>
                </a:cubicBezTo>
                <a:cubicBezTo>
                  <a:pt x="4040793" y="5848655"/>
                  <a:pt x="4058336" y="5938407"/>
                  <a:pt x="4045623" y="6033117"/>
                </a:cubicBezTo>
                <a:cubicBezTo>
                  <a:pt x="4038377" y="6091724"/>
                  <a:pt x="4036597" y="6151347"/>
                  <a:pt x="4025664" y="6209190"/>
                </a:cubicBezTo>
                <a:cubicBezTo>
                  <a:pt x="4007358" y="6304790"/>
                  <a:pt x="4013841" y="6399882"/>
                  <a:pt x="4028461" y="6494211"/>
                </a:cubicBezTo>
                <a:cubicBezTo>
                  <a:pt x="4038542" y="6573081"/>
                  <a:pt x="4039610" y="6652829"/>
                  <a:pt x="4031639" y="6731941"/>
                </a:cubicBezTo>
                <a:lnTo>
                  <a:pt x="4022913" y="6858000"/>
                </a:lnTo>
                <a:lnTo>
                  <a:pt x="0" y="6858000"/>
                </a:lnTo>
                <a:close/>
              </a:path>
            </a:pathLst>
          </a:custGeom>
        </p:spPr>
      </p:pic>
      <p:sp>
        <p:nvSpPr>
          <p:cNvPr id="11" name="sketchy line">
            <a:extLst>
              <a:ext uri="{FF2B5EF4-FFF2-40B4-BE49-F238E27FC236}">
                <a16:creationId xmlns:a16="http://schemas.microsoft.com/office/drawing/2014/main" id="{82580482-BA80-420A-8A05-C58E97F2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4409267"/>
            <a:ext cx="4242816" cy="18288"/>
          </a:xfrm>
          <a:custGeom>
            <a:avLst/>
            <a:gdLst>
              <a:gd name="csX0" fmla="*/ 0 w 4242816"/>
              <a:gd name="csY0" fmla="*/ 0 h 18288"/>
              <a:gd name="csX1" fmla="*/ 690973 w 4242816"/>
              <a:gd name="csY1" fmla="*/ 0 h 18288"/>
              <a:gd name="csX2" fmla="*/ 1212233 w 4242816"/>
              <a:gd name="csY2" fmla="*/ 0 h 18288"/>
              <a:gd name="csX3" fmla="*/ 1860778 w 4242816"/>
              <a:gd name="csY3" fmla="*/ 0 h 18288"/>
              <a:gd name="csX4" fmla="*/ 2424466 w 4242816"/>
              <a:gd name="csY4" fmla="*/ 0 h 18288"/>
              <a:gd name="csX5" fmla="*/ 3115439 w 4242816"/>
              <a:gd name="csY5" fmla="*/ 0 h 18288"/>
              <a:gd name="csX6" fmla="*/ 3636699 w 4242816"/>
              <a:gd name="csY6" fmla="*/ 0 h 18288"/>
              <a:gd name="csX7" fmla="*/ 4242816 w 4242816"/>
              <a:gd name="csY7" fmla="*/ 0 h 18288"/>
              <a:gd name="csX8" fmla="*/ 4242816 w 4242816"/>
              <a:gd name="csY8" fmla="*/ 18288 h 18288"/>
              <a:gd name="csX9" fmla="*/ 3636699 w 4242816"/>
              <a:gd name="csY9" fmla="*/ 18288 h 18288"/>
              <a:gd name="csX10" fmla="*/ 3030583 w 4242816"/>
              <a:gd name="csY10" fmla="*/ 18288 h 18288"/>
              <a:gd name="csX11" fmla="*/ 2466894 w 4242816"/>
              <a:gd name="csY11" fmla="*/ 18288 h 18288"/>
              <a:gd name="csX12" fmla="*/ 1988062 w 4242816"/>
              <a:gd name="csY12" fmla="*/ 18288 h 18288"/>
              <a:gd name="csX13" fmla="*/ 1466802 w 4242816"/>
              <a:gd name="csY13" fmla="*/ 18288 h 18288"/>
              <a:gd name="csX14" fmla="*/ 860686 w 4242816"/>
              <a:gd name="csY14" fmla="*/ 18288 h 18288"/>
              <a:gd name="csX15" fmla="*/ 0 w 4242816"/>
              <a:gd name="csY15" fmla="*/ 18288 h 18288"/>
              <a:gd name="csX16" fmla="*/ 0 w 4242816"/>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2816" h="18288" fill="none" extrusionOk="0">
                <a:moveTo>
                  <a:pt x="0" y="0"/>
                </a:moveTo>
                <a:cubicBezTo>
                  <a:pt x="249934" y="1471"/>
                  <a:pt x="379877" y="-29444"/>
                  <a:pt x="690973" y="0"/>
                </a:cubicBezTo>
                <a:cubicBezTo>
                  <a:pt x="1002069" y="29444"/>
                  <a:pt x="1021583" y="17501"/>
                  <a:pt x="1212233" y="0"/>
                </a:cubicBezTo>
                <a:cubicBezTo>
                  <a:pt x="1402883" y="-17501"/>
                  <a:pt x="1678760" y="5386"/>
                  <a:pt x="1860778" y="0"/>
                </a:cubicBezTo>
                <a:cubicBezTo>
                  <a:pt x="2042796" y="-5386"/>
                  <a:pt x="2245608" y="-22401"/>
                  <a:pt x="2424466" y="0"/>
                </a:cubicBezTo>
                <a:cubicBezTo>
                  <a:pt x="2603324" y="22401"/>
                  <a:pt x="2890020" y="33806"/>
                  <a:pt x="3115439" y="0"/>
                </a:cubicBezTo>
                <a:cubicBezTo>
                  <a:pt x="3340858" y="-33806"/>
                  <a:pt x="3428300" y="18628"/>
                  <a:pt x="3636699" y="0"/>
                </a:cubicBezTo>
                <a:cubicBezTo>
                  <a:pt x="3845098" y="-18628"/>
                  <a:pt x="4108824" y="5541"/>
                  <a:pt x="4242816" y="0"/>
                </a:cubicBezTo>
                <a:cubicBezTo>
                  <a:pt x="4242066" y="4160"/>
                  <a:pt x="4243125" y="10356"/>
                  <a:pt x="4242816" y="18288"/>
                </a:cubicBezTo>
                <a:cubicBezTo>
                  <a:pt x="4113424" y="32735"/>
                  <a:pt x="3768327" y="47567"/>
                  <a:pt x="3636699" y="18288"/>
                </a:cubicBezTo>
                <a:cubicBezTo>
                  <a:pt x="3505071" y="-10991"/>
                  <a:pt x="3294208" y="-4990"/>
                  <a:pt x="3030583" y="18288"/>
                </a:cubicBezTo>
                <a:cubicBezTo>
                  <a:pt x="2766958" y="41566"/>
                  <a:pt x="2649277" y="20974"/>
                  <a:pt x="2466894" y="18288"/>
                </a:cubicBezTo>
                <a:cubicBezTo>
                  <a:pt x="2284511" y="15602"/>
                  <a:pt x="2151277" y="1154"/>
                  <a:pt x="1988062" y="18288"/>
                </a:cubicBezTo>
                <a:cubicBezTo>
                  <a:pt x="1824847" y="35422"/>
                  <a:pt x="1691359" y="9265"/>
                  <a:pt x="1466802" y="18288"/>
                </a:cubicBezTo>
                <a:cubicBezTo>
                  <a:pt x="1242245" y="27311"/>
                  <a:pt x="1006161" y="36605"/>
                  <a:pt x="860686" y="18288"/>
                </a:cubicBezTo>
                <a:cubicBezTo>
                  <a:pt x="715211" y="-29"/>
                  <a:pt x="242774" y="46538"/>
                  <a:pt x="0" y="18288"/>
                </a:cubicBezTo>
                <a:cubicBezTo>
                  <a:pt x="-146" y="11482"/>
                  <a:pt x="-422" y="5192"/>
                  <a:pt x="0" y="0"/>
                </a:cubicBezTo>
                <a:close/>
              </a:path>
              <a:path w="4242816" h="18288" stroke="0" extrusionOk="0">
                <a:moveTo>
                  <a:pt x="0" y="0"/>
                </a:moveTo>
                <a:cubicBezTo>
                  <a:pt x="259751" y="-14018"/>
                  <a:pt x="356632" y="-15007"/>
                  <a:pt x="521260" y="0"/>
                </a:cubicBezTo>
                <a:cubicBezTo>
                  <a:pt x="685888" y="15007"/>
                  <a:pt x="885786" y="5167"/>
                  <a:pt x="1212233" y="0"/>
                </a:cubicBezTo>
                <a:cubicBezTo>
                  <a:pt x="1538680" y="-5167"/>
                  <a:pt x="1458849" y="7951"/>
                  <a:pt x="1691065" y="0"/>
                </a:cubicBezTo>
                <a:cubicBezTo>
                  <a:pt x="1923281" y="-7951"/>
                  <a:pt x="1985780" y="-16303"/>
                  <a:pt x="2169897" y="0"/>
                </a:cubicBezTo>
                <a:cubicBezTo>
                  <a:pt x="2354014" y="16303"/>
                  <a:pt x="2633054" y="-2739"/>
                  <a:pt x="2776014" y="0"/>
                </a:cubicBezTo>
                <a:cubicBezTo>
                  <a:pt x="2918974" y="2739"/>
                  <a:pt x="3112688" y="-15682"/>
                  <a:pt x="3339702" y="0"/>
                </a:cubicBezTo>
                <a:cubicBezTo>
                  <a:pt x="3566716" y="15682"/>
                  <a:pt x="4015278" y="-28467"/>
                  <a:pt x="4242816" y="0"/>
                </a:cubicBezTo>
                <a:cubicBezTo>
                  <a:pt x="4243501" y="7633"/>
                  <a:pt x="4242294" y="10002"/>
                  <a:pt x="4242816" y="18288"/>
                </a:cubicBezTo>
                <a:cubicBezTo>
                  <a:pt x="3924964" y="16283"/>
                  <a:pt x="3746362" y="-1805"/>
                  <a:pt x="3551843" y="18288"/>
                </a:cubicBezTo>
                <a:cubicBezTo>
                  <a:pt x="3357324" y="38381"/>
                  <a:pt x="3126422" y="47156"/>
                  <a:pt x="2860870" y="18288"/>
                </a:cubicBezTo>
                <a:cubicBezTo>
                  <a:pt x="2595318" y="-10580"/>
                  <a:pt x="2572437" y="11441"/>
                  <a:pt x="2297182" y="18288"/>
                </a:cubicBezTo>
                <a:cubicBezTo>
                  <a:pt x="2021927" y="25135"/>
                  <a:pt x="1916908" y="33601"/>
                  <a:pt x="1733493" y="18288"/>
                </a:cubicBezTo>
                <a:cubicBezTo>
                  <a:pt x="1550078" y="2975"/>
                  <a:pt x="1412440" y="27896"/>
                  <a:pt x="1212233" y="18288"/>
                </a:cubicBezTo>
                <a:cubicBezTo>
                  <a:pt x="1012026" y="8680"/>
                  <a:pt x="914386" y="13859"/>
                  <a:pt x="648545" y="18288"/>
                </a:cubicBezTo>
                <a:cubicBezTo>
                  <a:pt x="382704" y="22717"/>
                  <a:pt x="233522" y="39342"/>
                  <a:pt x="0" y="18288"/>
                </a:cubicBezTo>
                <a:cubicBezTo>
                  <a:pt x="-772" y="13661"/>
                  <a:pt x="-839" y="849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76900B2-1CF5-0D50-3790-E58D51BDC522}"/>
              </a:ext>
            </a:extLst>
          </p:cNvPr>
          <p:cNvSpPr>
            <a:spLocks noGrp="1"/>
          </p:cNvSpPr>
          <p:nvPr>
            <p:ph type="sldNum" sz="quarter" idx="12"/>
          </p:nvPr>
        </p:nvSpPr>
        <p:spPr/>
        <p:txBody>
          <a:bodyPr/>
          <a:lstStyle/>
          <a:p>
            <a:fld id="{9543C4B4-CB2A-D649-BAAC-A2A1C208EA26}" type="slidenum">
              <a:rPr lang="en-US" smtClean="0"/>
              <a:t>11</a:t>
            </a:fld>
            <a:endParaRPr lang="en-US"/>
          </a:p>
        </p:txBody>
      </p:sp>
      <p:sp>
        <p:nvSpPr>
          <p:cNvPr id="6" name="TextBox 5">
            <a:extLst>
              <a:ext uri="{FF2B5EF4-FFF2-40B4-BE49-F238E27FC236}">
                <a16:creationId xmlns:a16="http://schemas.microsoft.com/office/drawing/2014/main" id="{F51C6C0C-936C-DF5A-8916-9667E923FC8A}"/>
              </a:ext>
            </a:extLst>
          </p:cNvPr>
          <p:cNvSpPr txBox="1"/>
          <p:nvPr/>
        </p:nvSpPr>
        <p:spPr>
          <a:xfrm>
            <a:off x="4654296" y="4786489"/>
            <a:ext cx="7244193" cy="2031325"/>
          </a:xfrm>
          <a:prstGeom prst="rect">
            <a:avLst/>
          </a:prstGeom>
          <a:noFill/>
        </p:spPr>
        <p:txBody>
          <a:bodyPr wrap="square" rtlCol="0">
            <a:spAutoFit/>
          </a:bodyPr>
          <a:lstStyle/>
          <a:p>
            <a:r>
              <a:rPr lang="en-US" dirty="0"/>
              <a:t>What Dosage is Important? How much? How long does it last? </a:t>
            </a:r>
          </a:p>
          <a:p>
            <a:r>
              <a:rPr lang="en-US" dirty="0"/>
              <a:t>Are Deficits Caused by Screen Usage The Same as Pathologies? </a:t>
            </a:r>
          </a:p>
          <a:p>
            <a:r>
              <a:rPr lang="en-US" dirty="0"/>
              <a:t>Are Deficits Permanent? </a:t>
            </a:r>
          </a:p>
          <a:p>
            <a:endParaRPr lang="en-US" dirty="0"/>
          </a:p>
          <a:p>
            <a:r>
              <a:rPr lang="en-US" dirty="0"/>
              <a:t>Why does “double dosing interventions” become more effective than one approach? Examples </a:t>
            </a:r>
          </a:p>
          <a:p>
            <a:endParaRPr lang="en-US" dirty="0"/>
          </a:p>
        </p:txBody>
      </p:sp>
    </p:spTree>
    <p:extLst>
      <p:ext uri="{BB962C8B-B14F-4D97-AF65-F5344CB8AC3E}">
        <p14:creationId xmlns:p14="http://schemas.microsoft.com/office/powerpoint/2010/main" val="4257038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4D8F3F-A714-86BC-DF10-9482D54B5B1D}"/>
              </a:ext>
            </a:extLst>
          </p:cNvPr>
          <p:cNvSpPr>
            <a:spLocks noGrp="1"/>
          </p:cNvSpPr>
          <p:nvPr>
            <p:ph type="title"/>
          </p:nvPr>
        </p:nvSpPr>
        <p:spPr>
          <a:xfrm>
            <a:off x="1171074" y="1396686"/>
            <a:ext cx="3240506" cy="4064628"/>
          </a:xfrm>
        </p:spPr>
        <p:txBody>
          <a:bodyPr vert="horz" lIns="91440" tIns="45720" rIns="91440" bIns="45720" rtlCol="0" anchor="ctr">
            <a:normAutofit/>
          </a:bodyPr>
          <a:lstStyle/>
          <a:p>
            <a:r>
              <a:rPr lang="en-US" dirty="0">
                <a:solidFill>
                  <a:srgbClr val="FFFFFF"/>
                </a:solidFill>
              </a:rPr>
              <a:t>   </a:t>
            </a:r>
            <a:r>
              <a:rPr lang="en-US" kern="1200" dirty="0">
                <a:solidFill>
                  <a:srgbClr val="FFFFFF"/>
                </a:solidFill>
                <a:latin typeface="+mj-lt"/>
                <a:ea typeface="+mj-ea"/>
                <a:cs typeface="+mj-cs"/>
              </a:rPr>
              <a:t>Summary</a:t>
            </a:r>
          </a:p>
        </p:txBody>
      </p:sp>
      <p:sp>
        <p:nvSpPr>
          <p:cNvPr id="21" name="Arc 2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FC93ED7F-23D2-8865-04A3-F062444ED226}"/>
              </a:ext>
            </a:extLst>
          </p:cNvPr>
          <p:cNvSpPr txBox="1"/>
          <p:nvPr/>
        </p:nvSpPr>
        <p:spPr>
          <a:xfrm>
            <a:off x="5277393" y="395781"/>
            <a:ext cx="6270213" cy="6143132"/>
          </a:xfrm>
          <a:prstGeom prst="rect">
            <a:avLst/>
          </a:prstGeom>
        </p:spPr>
        <p:txBody>
          <a:bodyPr vert="horz" lIns="91440" tIns="45720" rIns="91440" bIns="45720" rtlCol="0">
            <a:normAutofit fontScale="70000" lnSpcReduction="20000"/>
          </a:bodyPr>
          <a:lstStyle/>
          <a:p>
            <a:pPr>
              <a:lnSpc>
                <a:spcPct val="90000"/>
              </a:lnSpc>
              <a:spcAft>
                <a:spcPts val="600"/>
              </a:spcAft>
            </a:pPr>
            <a:r>
              <a:rPr lang="en-US" sz="2900" b="1" dirty="0"/>
              <a:t>What we are NOT saying: </a:t>
            </a:r>
          </a:p>
          <a:p>
            <a:pPr marL="342900" indent="-342900">
              <a:lnSpc>
                <a:spcPct val="90000"/>
              </a:lnSpc>
              <a:spcAft>
                <a:spcPts val="600"/>
              </a:spcAft>
              <a:buFont typeface="Arial" panose="020B0604020202020204" pitchFamily="34" charset="0"/>
              <a:buChar char="•"/>
            </a:pPr>
            <a:r>
              <a:rPr lang="en-US" sz="2200" dirty="0"/>
              <a:t>screens directly damage the vestibular system.</a:t>
            </a:r>
          </a:p>
          <a:p>
            <a:pPr marL="342900" indent="-342900">
              <a:lnSpc>
                <a:spcPct val="90000"/>
              </a:lnSpc>
              <a:spcAft>
                <a:spcPts val="600"/>
              </a:spcAft>
              <a:buFont typeface="Arial" panose="020B0604020202020204" pitchFamily="34" charset="0"/>
              <a:buChar char="•"/>
            </a:pPr>
            <a:r>
              <a:rPr lang="en-US" sz="2200" dirty="0"/>
              <a:t> reduced movement is the sole cause of academic difficulties.</a:t>
            </a:r>
          </a:p>
          <a:p>
            <a:pPr marL="342900" indent="-342900">
              <a:lnSpc>
                <a:spcPct val="90000"/>
              </a:lnSpc>
              <a:spcAft>
                <a:spcPts val="600"/>
              </a:spcAft>
              <a:buFont typeface="Arial" panose="020B0604020202020204" pitchFamily="34" charset="0"/>
              <a:buChar char="•"/>
            </a:pPr>
            <a:r>
              <a:rPr lang="en-US" sz="2200" dirty="0"/>
              <a:t> vestibular exercises are a cure for learning problems.</a:t>
            </a:r>
          </a:p>
          <a:p>
            <a:pPr marL="342900" indent="-342900">
              <a:lnSpc>
                <a:spcPct val="90000"/>
              </a:lnSpc>
              <a:spcAft>
                <a:spcPts val="600"/>
              </a:spcAft>
              <a:buFont typeface="Arial" panose="020B0604020202020204" pitchFamily="34" charset="0"/>
              <a:buChar char="•"/>
            </a:pPr>
            <a:r>
              <a:rPr lang="en-US" sz="2200" dirty="0"/>
              <a:t>  current evidence proves a direct causal chain from screen use to    </a:t>
            </a:r>
          </a:p>
          <a:p>
            <a:pPr marL="342900" indent="-342900">
              <a:lnSpc>
                <a:spcPct val="90000"/>
              </a:lnSpc>
              <a:spcAft>
                <a:spcPts val="600"/>
              </a:spcAft>
              <a:buFont typeface="Arial" panose="020B0604020202020204" pitchFamily="34" charset="0"/>
              <a:buChar char="•"/>
            </a:pPr>
            <a:r>
              <a:rPr lang="en-US" sz="2200" dirty="0"/>
              <a:t>  academic decline through vestibular deprivation.    </a:t>
            </a:r>
          </a:p>
          <a:p>
            <a:pPr marL="342900" indent="-342900">
              <a:lnSpc>
                <a:spcPct val="90000"/>
              </a:lnSpc>
              <a:spcAft>
                <a:spcPts val="600"/>
              </a:spcAft>
              <a:buFont typeface="Arial" panose="020B0604020202020204" pitchFamily="34" charset="0"/>
              <a:buChar char="•"/>
            </a:pPr>
            <a:endParaRPr lang="en-US" sz="2200" b="1" dirty="0"/>
          </a:p>
          <a:p>
            <a:pPr>
              <a:lnSpc>
                <a:spcPct val="90000"/>
              </a:lnSpc>
              <a:spcAft>
                <a:spcPts val="600"/>
              </a:spcAft>
            </a:pPr>
            <a:r>
              <a:rPr lang="en-US" sz="2900" b="1" dirty="0"/>
              <a:t>Important Limitations</a:t>
            </a:r>
          </a:p>
          <a:p>
            <a:pPr marL="342900" indent="-342900">
              <a:lnSpc>
                <a:spcPct val="90000"/>
              </a:lnSpc>
              <a:spcAft>
                <a:spcPts val="600"/>
              </a:spcAft>
              <a:buFont typeface="Arial" panose="020B0604020202020204" pitchFamily="34" charset="0"/>
              <a:buChar char="•"/>
            </a:pPr>
            <a:r>
              <a:rPr lang="en-US" sz="2200" dirty="0"/>
              <a:t> research is limited and much of it has been run in clinical  settings</a:t>
            </a:r>
          </a:p>
          <a:p>
            <a:pPr marL="342900" indent="-342900">
              <a:lnSpc>
                <a:spcPct val="90000"/>
              </a:lnSpc>
              <a:spcAft>
                <a:spcPts val="600"/>
              </a:spcAft>
              <a:buFont typeface="Arial" panose="020B0604020202020204" pitchFamily="34" charset="0"/>
              <a:buChar char="•"/>
            </a:pPr>
            <a:r>
              <a:rPr lang="en-US" sz="2200" dirty="0"/>
              <a:t> movement CAN be educational</a:t>
            </a:r>
          </a:p>
          <a:p>
            <a:pPr marL="342900" indent="-342900">
              <a:lnSpc>
                <a:spcPct val="90000"/>
              </a:lnSpc>
              <a:spcAft>
                <a:spcPts val="600"/>
              </a:spcAft>
              <a:buFont typeface="Arial" panose="020B0604020202020204" pitchFamily="34" charset="0"/>
              <a:buChar char="•"/>
            </a:pPr>
            <a:endParaRPr lang="en-US" sz="2200" dirty="0"/>
          </a:p>
          <a:p>
            <a:pPr>
              <a:lnSpc>
                <a:spcPct val="90000"/>
              </a:lnSpc>
              <a:spcAft>
                <a:spcPts val="600"/>
              </a:spcAft>
            </a:pPr>
            <a:r>
              <a:rPr lang="en-US" sz="2600" b="1" dirty="0"/>
              <a:t>Existing research raises important questions about whether reduced movement associated with modern lifestyles may influence vestibular development and learning</a:t>
            </a:r>
            <a:r>
              <a:rPr lang="en-US" sz="2600" dirty="0"/>
              <a:t>.</a:t>
            </a:r>
          </a:p>
          <a:p>
            <a:pPr marL="342900" indent="-342900">
              <a:lnSpc>
                <a:spcPct val="90000"/>
              </a:lnSpc>
              <a:spcAft>
                <a:spcPts val="600"/>
              </a:spcAft>
              <a:buFont typeface="Arial" panose="020B0604020202020204" pitchFamily="34" charset="0"/>
              <a:buChar char="•"/>
            </a:pPr>
            <a:endParaRPr lang="en-US" sz="2200" dirty="0"/>
          </a:p>
          <a:p>
            <a:pPr marL="342900" indent="-342900">
              <a:lnSpc>
                <a:spcPct val="90000"/>
              </a:lnSpc>
              <a:spcAft>
                <a:spcPts val="600"/>
              </a:spcAft>
              <a:buFont typeface="Arial" panose="020B0604020202020204" pitchFamily="34" charset="0"/>
              <a:buChar char="•"/>
            </a:pPr>
            <a:r>
              <a:rPr lang="en-US" sz="2200" b="1" dirty="0"/>
              <a:t>Movement matters</a:t>
            </a:r>
          </a:p>
          <a:p>
            <a:pPr marL="342900" indent="-342900">
              <a:lnSpc>
                <a:spcPct val="90000"/>
              </a:lnSpc>
              <a:spcAft>
                <a:spcPts val="600"/>
              </a:spcAft>
              <a:buFont typeface="Arial" panose="020B0604020202020204" pitchFamily="34" charset="0"/>
              <a:buChar char="•"/>
            </a:pPr>
            <a:r>
              <a:rPr lang="en-US" sz="2200" b="1" dirty="0"/>
              <a:t>Vestibular input deserves study</a:t>
            </a:r>
          </a:p>
          <a:p>
            <a:pPr marL="342900" indent="-342900">
              <a:lnSpc>
                <a:spcPct val="90000"/>
              </a:lnSpc>
              <a:spcAft>
                <a:spcPts val="600"/>
              </a:spcAft>
              <a:buFont typeface="Arial" panose="020B0604020202020204" pitchFamily="34" charset="0"/>
              <a:buChar char="•"/>
            </a:pPr>
            <a:r>
              <a:rPr lang="en-US" sz="2200" b="1" dirty="0"/>
              <a:t>Adult learning research should investigate this relationship</a:t>
            </a:r>
          </a:p>
          <a:p>
            <a:pPr>
              <a:lnSpc>
                <a:spcPct val="90000"/>
              </a:lnSpc>
              <a:spcAft>
                <a:spcPts val="600"/>
              </a:spcAft>
            </a:pPr>
            <a:endParaRPr lang="en-US" sz="2200" dirty="0"/>
          </a:p>
          <a:p>
            <a:pPr>
              <a:lnSpc>
                <a:spcPct val="90000"/>
              </a:lnSpc>
              <a:spcAft>
                <a:spcPts val="600"/>
              </a:spcAft>
            </a:pPr>
            <a:r>
              <a:rPr lang="en-US" sz="2200" b="1" i="1" dirty="0"/>
              <a:t>Always consult your physician prior to implementing a movement program, especially if you have not been moving recently. </a:t>
            </a:r>
          </a:p>
          <a:p>
            <a:pPr>
              <a:lnSpc>
                <a:spcPct val="90000"/>
              </a:lnSpc>
              <a:spcAft>
                <a:spcPts val="600"/>
              </a:spcAft>
            </a:pPr>
            <a:br>
              <a:rPr lang="en-US" sz="2200" dirty="0"/>
            </a:br>
            <a:endParaRPr lang="en-US" sz="2200" dirty="0"/>
          </a:p>
          <a:p>
            <a:pPr>
              <a:lnSpc>
                <a:spcPct val="90000"/>
              </a:lnSpc>
              <a:spcAft>
                <a:spcPts val="600"/>
              </a:spcAft>
            </a:pPr>
            <a:r>
              <a:rPr lang="en-US" sz="2200" dirty="0"/>
              <a:t>Citation:</a:t>
            </a:r>
            <a:br>
              <a:rPr lang="en-US" sz="2200" dirty="0"/>
            </a:br>
            <a:r>
              <a:rPr lang="en-US" sz="2200" i="1" dirty="0"/>
              <a:t>(Campbell &amp; McCray, current paper)</a:t>
            </a:r>
            <a:endParaRPr lang="en-US" sz="2200" dirty="0"/>
          </a:p>
          <a:p>
            <a:pPr indent="-228600">
              <a:lnSpc>
                <a:spcPct val="90000"/>
              </a:lnSpc>
              <a:spcAft>
                <a:spcPts val="600"/>
              </a:spcAft>
              <a:buFont typeface="Arial" panose="020B0604020202020204" pitchFamily="34" charset="0"/>
              <a:buChar char="•"/>
            </a:pPr>
            <a:endParaRPr lang="en-US" sz="1000" dirty="0"/>
          </a:p>
        </p:txBody>
      </p:sp>
      <p:sp>
        <p:nvSpPr>
          <p:cNvPr id="5" name="Slide Number Placeholder 4">
            <a:extLst>
              <a:ext uri="{FF2B5EF4-FFF2-40B4-BE49-F238E27FC236}">
                <a16:creationId xmlns:a16="http://schemas.microsoft.com/office/drawing/2014/main" id="{ED1CBA7B-1FC0-B51A-39D7-02393FC41B86}"/>
              </a:ext>
            </a:extLst>
          </p:cNvPr>
          <p:cNvSpPr>
            <a:spLocks noGrp="1"/>
          </p:cNvSpPr>
          <p:nvPr>
            <p:ph type="sldNum" sz="quarter" idx="12"/>
          </p:nvPr>
        </p:nvSpPr>
        <p:spPr/>
        <p:txBody>
          <a:bodyPr/>
          <a:lstStyle/>
          <a:p>
            <a:fld id="{9543C4B4-CB2A-D649-BAAC-A2A1C208EA26}" type="slidenum">
              <a:rPr lang="en-US" smtClean="0"/>
              <a:t>12</a:t>
            </a:fld>
            <a:endParaRPr lang="en-US"/>
          </a:p>
        </p:txBody>
      </p:sp>
    </p:spTree>
    <p:extLst>
      <p:ext uri="{BB962C8B-B14F-4D97-AF65-F5344CB8AC3E}">
        <p14:creationId xmlns:p14="http://schemas.microsoft.com/office/powerpoint/2010/main" val="69348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46FC82-3202-BD7A-DA16-AA516CCC2664}"/>
              </a:ext>
            </a:extLst>
          </p:cNvPr>
          <p:cNvSpPr>
            <a:spLocks noGrp="1"/>
          </p:cNvSpPr>
          <p:nvPr>
            <p:ph type="sldNum" sz="quarter" idx="12"/>
          </p:nvPr>
        </p:nvSpPr>
        <p:spPr/>
        <p:txBody>
          <a:bodyPr/>
          <a:lstStyle/>
          <a:p>
            <a:fld id="{9543C4B4-CB2A-D649-BAAC-A2A1C208EA26}" type="slidenum">
              <a:rPr lang="en-US" smtClean="0"/>
              <a:t>13</a:t>
            </a:fld>
            <a:endParaRPr lang="en-US"/>
          </a:p>
        </p:txBody>
      </p:sp>
      <p:pic>
        <p:nvPicPr>
          <p:cNvPr id="5" name="Picture 4" descr="Isolated speech bubble graphic icon | Free vector - 457513">
            <a:extLst>
              <a:ext uri="{FF2B5EF4-FFF2-40B4-BE49-F238E27FC236}">
                <a16:creationId xmlns:a16="http://schemas.microsoft.com/office/drawing/2014/main" id="{D380F7BB-AFF9-2C3B-114E-03BE3CC39EA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46756" y="341488"/>
            <a:ext cx="5170310" cy="6175023"/>
          </a:xfrm>
          <a:prstGeom prst="rect">
            <a:avLst/>
          </a:prstGeom>
        </p:spPr>
      </p:pic>
      <p:sp>
        <p:nvSpPr>
          <p:cNvPr id="6" name="TextBox 5">
            <a:extLst>
              <a:ext uri="{FF2B5EF4-FFF2-40B4-BE49-F238E27FC236}">
                <a16:creationId xmlns:a16="http://schemas.microsoft.com/office/drawing/2014/main" id="{6E5CC583-3C9D-C2E2-1966-AFCE8921B7DA}"/>
              </a:ext>
            </a:extLst>
          </p:cNvPr>
          <p:cNvSpPr txBox="1"/>
          <p:nvPr/>
        </p:nvSpPr>
        <p:spPr>
          <a:xfrm>
            <a:off x="5317066" y="609599"/>
            <a:ext cx="6547555" cy="523220"/>
          </a:xfrm>
          <a:prstGeom prst="rect">
            <a:avLst/>
          </a:prstGeom>
          <a:noFill/>
        </p:spPr>
        <p:txBody>
          <a:bodyPr wrap="square" rtlCol="0">
            <a:spAutoFit/>
          </a:bodyPr>
          <a:lstStyle/>
          <a:p>
            <a:r>
              <a:rPr lang="en-US" sz="2400" b="1" dirty="0"/>
              <a:t>                  </a:t>
            </a:r>
            <a:r>
              <a:rPr lang="en-US" sz="2800" b="1" dirty="0"/>
              <a:t>Conclusions and Questions</a:t>
            </a:r>
          </a:p>
        </p:txBody>
      </p:sp>
      <p:sp>
        <p:nvSpPr>
          <p:cNvPr id="7" name="TextBox 6">
            <a:extLst>
              <a:ext uri="{FF2B5EF4-FFF2-40B4-BE49-F238E27FC236}">
                <a16:creationId xmlns:a16="http://schemas.microsoft.com/office/drawing/2014/main" id="{6FDE5441-9637-E482-7C73-F5768A274BB1}"/>
              </a:ext>
            </a:extLst>
          </p:cNvPr>
          <p:cNvSpPr txBox="1"/>
          <p:nvPr/>
        </p:nvSpPr>
        <p:spPr>
          <a:xfrm>
            <a:off x="5644444" y="1365956"/>
            <a:ext cx="6005689" cy="3970318"/>
          </a:xfrm>
          <a:prstGeom prst="rect">
            <a:avLst/>
          </a:prstGeom>
          <a:noFill/>
        </p:spPr>
        <p:txBody>
          <a:bodyPr wrap="square" rtlCol="0">
            <a:spAutoFit/>
          </a:bodyPr>
          <a:lstStyle/>
          <a:p>
            <a:endParaRPr lang="en-US" sz="2400" b="1" dirty="0"/>
          </a:p>
          <a:p>
            <a:r>
              <a:rPr lang="en-US" sz="2400" b="1" dirty="0"/>
              <a:t>Main Takeaway</a:t>
            </a:r>
            <a:endParaRPr lang="en-US" sz="2400" dirty="0"/>
          </a:p>
          <a:p>
            <a:endParaRPr lang="en-US" dirty="0"/>
          </a:p>
          <a:p>
            <a:r>
              <a:rPr lang="en-US" dirty="0"/>
              <a:t>Digital learning environments influence not only information delivery but also the sensory conditions under which cognition occurs.</a:t>
            </a:r>
          </a:p>
          <a:p>
            <a:endParaRPr lang="en-US" dirty="0"/>
          </a:p>
          <a:p>
            <a:r>
              <a:rPr lang="en-US" sz="2400" b="1" dirty="0"/>
              <a:t>Final Question</a:t>
            </a:r>
            <a:endParaRPr lang="en-US" sz="2400" dirty="0"/>
          </a:p>
          <a:p>
            <a:endParaRPr lang="en-US" dirty="0"/>
          </a:p>
          <a:p>
            <a:r>
              <a:rPr lang="en-US" b="1" dirty="0"/>
              <a:t>Have we optimized digital learning for information delivery while overlooking the sensory conditions that support cognition?</a:t>
            </a:r>
            <a:endParaRPr lang="en-US" dirty="0"/>
          </a:p>
          <a:p>
            <a:endParaRPr lang="en-US" dirty="0"/>
          </a:p>
        </p:txBody>
      </p:sp>
      <p:sp>
        <p:nvSpPr>
          <p:cNvPr id="8" name="TextBox 7">
            <a:extLst>
              <a:ext uri="{FF2B5EF4-FFF2-40B4-BE49-F238E27FC236}">
                <a16:creationId xmlns:a16="http://schemas.microsoft.com/office/drawing/2014/main" id="{62C2EF99-1147-7BF1-D4CF-A9BF171DF77A}"/>
              </a:ext>
            </a:extLst>
          </p:cNvPr>
          <p:cNvSpPr txBox="1"/>
          <p:nvPr/>
        </p:nvSpPr>
        <p:spPr>
          <a:xfrm>
            <a:off x="5644444" y="5238044"/>
            <a:ext cx="6005689" cy="461665"/>
          </a:xfrm>
          <a:prstGeom prst="rect">
            <a:avLst/>
          </a:prstGeom>
          <a:noFill/>
        </p:spPr>
        <p:txBody>
          <a:bodyPr wrap="square" rtlCol="0">
            <a:spAutoFit/>
          </a:bodyPr>
          <a:lstStyle/>
          <a:p>
            <a:pPr lvl="0"/>
            <a:r>
              <a:rPr lang="en-US" sz="2400" b="1" dirty="0"/>
              <a:t>Questions?</a:t>
            </a:r>
            <a:endParaRPr lang="en-US" sz="2400" dirty="0"/>
          </a:p>
        </p:txBody>
      </p:sp>
    </p:spTree>
    <p:extLst>
      <p:ext uri="{BB962C8B-B14F-4D97-AF65-F5344CB8AC3E}">
        <p14:creationId xmlns:p14="http://schemas.microsoft.com/office/powerpoint/2010/main" val="1433062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F53E56-2089-8772-4FBA-3366C18DB78F}"/>
              </a:ext>
            </a:extLst>
          </p:cNvPr>
          <p:cNvSpPr txBox="1"/>
          <p:nvPr/>
        </p:nvSpPr>
        <p:spPr>
          <a:xfrm>
            <a:off x="372140" y="478465"/>
            <a:ext cx="4465674" cy="584775"/>
          </a:xfrm>
          <a:prstGeom prst="rect">
            <a:avLst/>
          </a:prstGeom>
          <a:noFill/>
        </p:spPr>
        <p:txBody>
          <a:bodyPr wrap="square" rtlCol="0">
            <a:spAutoFit/>
          </a:bodyPr>
          <a:lstStyle/>
          <a:p>
            <a:r>
              <a:rPr lang="en-US" sz="3200" b="1" dirty="0"/>
              <a:t>References</a:t>
            </a:r>
          </a:p>
        </p:txBody>
      </p:sp>
      <p:sp>
        <p:nvSpPr>
          <p:cNvPr id="4" name="TextBox 3">
            <a:extLst>
              <a:ext uri="{FF2B5EF4-FFF2-40B4-BE49-F238E27FC236}">
                <a16:creationId xmlns:a16="http://schemas.microsoft.com/office/drawing/2014/main" id="{190EFBFE-58C1-5274-7F52-4F9E0A843DEB}"/>
              </a:ext>
            </a:extLst>
          </p:cNvPr>
          <p:cNvSpPr txBox="1"/>
          <p:nvPr/>
        </p:nvSpPr>
        <p:spPr>
          <a:xfrm>
            <a:off x="311143" y="770852"/>
            <a:ext cx="11258555" cy="6401753"/>
          </a:xfrm>
          <a:prstGeom prst="rect">
            <a:avLst/>
          </a:prstGeom>
          <a:noFill/>
        </p:spPr>
        <p:txBody>
          <a:bodyPr wrap="square" rtlCol="0">
            <a:spAutoFit/>
          </a:bodyPr>
          <a:lstStyle/>
          <a:p>
            <a:endParaRPr lang="en-US" sz="1400" dirty="0"/>
          </a:p>
          <a:p>
            <a:endParaRPr lang="en-US" sz="1400" dirty="0"/>
          </a:p>
          <a:p>
            <a:r>
              <a:rPr lang="en-US" sz="1400" dirty="0"/>
              <a:t>1.  Agrawal, Y., Carey, J. P., Della Santina, C. C., Schubert, M. C., &amp; Minor, L. B. (2009). Disorders of balance and vestibular function in U.S. adults:  Data from the National Health and Nutrition Examination Survey, 2001–2004. </a:t>
            </a:r>
            <a:r>
              <a:rPr lang="en-US" sz="1400" i="1" dirty="0"/>
              <a:t>Archives of Internal Medicine, 169</a:t>
            </a:r>
            <a:r>
              <a:rPr lang="en-US" sz="1400" dirty="0"/>
              <a:t>(10), 938–944. https://</a:t>
            </a:r>
            <a:r>
              <a:rPr lang="en-US" sz="1400" dirty="0" err="1"/>
              <a:t>doi.org</a:t>
            </a:r>
            <a:r>
              <a:rPr lang="en-US" sz="1400" dirty="0"/>
              <a:t>/10.1001/</a:t>
            </a:r>
            <a:r>
              <a:rPr lang="en-US" sz="1400" dirty="0" err="1"/>
              <a:t>archint</a:t>
            </a:r>
            <a:endParaRPr lang="en-US" sz="1400" dirty="0"/>
          </a:p>
          <a:p>
            <a:endParaRPr lang="en-US" sz="1400" dirty="0"/>
          </a:p>
          <a:p>
            <a:r>
              <a:rPr lang="en-US" sz="1400" dirty="0"/>
              <a:t>2. Agrawal, Y., Ward, B. K., &amp; Minor, L. B. (2013).</a:t>
            </a:r>
            <a:br>
              <a:rPr lang="en-US" sz="1400" dirty="0"/>
            </a:br>
            <a:r>
              <a:rPr lang="en-US" sz="1400" i="1" dirty="0"/>
              <a:t>Vestibular dysfunction: Prevalence, impact and need for targeted treatment.</a:t>
            </a:r>
            <a:br>
              <a:rPr lang="en-US" sz="1400" dirty="0"/>
            </a:br>
            <a:r>
              <a:rPr lang="en-US" sz="1400" dirty="0"/>
              <a:t>Journal of Vestibular Research, 23(3), 113–117.</a:t>
            </a:r>
            <a:br>
              <a:rPr lang="en-US" sz="1400" dirty="0"/>
            </a:br>
            <a:r>
              <a:rPr lang="en-US" sz="1400" dirty="0"/>
              <a:t>DOI: 10.3233/VES-130498 </a:t>
            </a:r>
          </a:p>
          <a:p>
            <a:endParaRPr lang="en-US" sz="1400" dirty="0"/>
          </a:p>
          <a:p>
            <a:r>
              <a:rPr lang="en-US" sz="1400" dirty="0"/>
              <a:t>3. Associated Press. (2024, January 26). </a:t>
            </a:r>
            <a:r>
              <a:rPr lang="en-US" sz="1400" i="1" dirty="0"/>
              <a:t>Screen breaks and the right desk setup offer relief from work-related eye strain</a:t>
            </a:r>
            <a:r>
              <a:rPr lang="en-US" sz="1400" dirty="0"/>
              <a:t>. AP News.</a:t>
            </a:r>
          </a:p>
          <a:p>
            <a:endParaRPr lang="en-US" sz="1400" dirty="0"/>
          </a:p>
          <a:p>
            <a:r>
              <a:rPr lang="en-US" sz="1400" dirty="0"/>
              <a:t>4. Ayres, A. J. (1972). </a:t>
            </a:r>
            <a:r>
              <a:rPr lang="en-US" sz="1400" i="1" dirty="0"/>
              <a:t>Sensory integration and learning disorders</a:t>
            </a:r>
            <a:r>
              <a:rPr lang="en-US" sz="1400" dirty="0"/>
              <a:t>. Western Psychological Services.</a:t>
            </a:r>
          </a:p>
          <a:p>
            <a:endParaRPr lang="en-US" sz="1400" dirty="0"/>
          </a:p>
          <a:p>
            <a:r>
              <a:rPr lang="en-US" sz="1400" dirty="0"/>
              <a:t>5. Barsalou, L. W. (2008). </a:t>
            </a:r>
            <a:r>
              <a:rPr lang="en-US" sz="1400" i="1" dirty="0"/>
              <a:t>Grounded cognition</a:t>
            </a:r>
            <a:r>
              <a:rPr lang="en-US" sz="1400" dirty="0"/>
              <a:t>. </a:t>
            </a:r>
            <a:r>
              <a:rPr lang="en-US" sz="1400" i="1" dirty="0"/>
              <a:t>Annual Review of Psychology, 59</a:t>
            </a:r>
            <a:r>
              <a:rPr lang="en-US" sz="1400" dirty="0"/>
              <a:t>, 617–645. </a:t>
            </a:r>
            <a:r>
              <a:rPr lang="en-US" sz="1400" dirty="0">
                <a:hlinkClick r:id="rId2"/>
              </a:rPr>
              <a:t>https://doi.org/10.1146/annurev.psych.59.103006.093639</a:t>
            </a:r>
            <a:endParaRPr lang="en-US" sz="1400" dirty="0"/>
          </a:p>
          <a:p>
            <a:endParaRPr lang="en-US" sz="1400" dirty="0"/>
          </a:p>
          <a:p>
            <a:r>
              <a:rPr lang="en-US" sz="1400" dirty="0"/>
              <a:t>6. Bigelow, R. T., &amp; Agrawal, Y. (2015). </a:t>
            </a:r>
            <a:r>
              <a:rPr lang="en-US" sz="1400" i="1" dirty="0"/>
              <a:t>Vestibular involvement in cognition: Visuospatial ability, attention, executive function, and memory</a:t>
            </a:r>
            <a:r>
              <a:rPr lang="en-US" sz="1400" dirty="0"/>
              <a:t>. </a:t>
            </a:r>
            <a:r>
              <a:rPr lang="en-US" sz="1400" i="1" dirty="0"/>
              <a:t>Journal of Vestibular Research, 25</a:t>
            </a:r>
            <a:r>
              <a:rPr lang="en-US" sz="1400" dirty="0"/>
              <a:t>(2), 73–89. https://</a:t>
            </a:r>
            <a:r>
              <a:rPr lang="en-US" sz="1400" dirty="0" err="1"/>
              <a:t>doi.org</a:t>
            </a:r>
            <a:r>
              <a:rPr lang="en-US" sz="1400" dirty="0"/>
              <a:t>/10.3233/VES-150544</a:t>
            </a:r>
          </a:p>
          <a:p>
            <a:endParaRPr lang="en-US" sz="1400" dirty="0"/>
          </a:p>
          <a:p>
            <a:r>
              <a:rPr lang="en-US" sz="1400" dirty="0"/>
              <a:t>7. Božanić Urbančič, N., </a:t>
            </a:r>
            <a:r>
              <a:rPr lang="en-US" sz="1400" dirty="0" err="1"/>
              <a:t>Battelino</a:t>
            </a:r>
            <a:r>
              <a:rPr lang="en-US" sz="1400" dirty="0"/>
              <a:t>, S., &amp; Vozel, D. (2024). </a:t>
            </a:r>
            <a:r>
              <a:rPr lang="en-US" sz="1400" i="1" dirty="0"/>
              <a:t>Appropriate vestibular stimulation in children and adolescents—A prerequisite for normal cognitive, motor development and bodily homeostasis—A review</a:t>
            </a:r>
            <a:r>
              <a:rPr lang="en-US" sz="1400" dirty="0"/>
              <a:t>. Children, </a:t>
            </a:r>
            <a:r>
              <a:rPr lang="en-US" sz="1400" i="1" dirty="0"/>
              <a:t>11</a:t>
            </a:r>
            <a:r>
              <a:rPr lang="en-US" sz="1400" dirty="0"/>
              <a:t>(1), Article 2. https://</a:t>
            </a:r>
            <a:r>
              <a:rPr lang="en-US" sz="1400" dirty="0" err="1"/>
              <a:t>doi.org</a:t>
            </a:r>
            <a:r>
              <a:rPr lang="en-US" sz="1400" dirty="0"/>
              <a:t>/10.3390/children11010002</a:t>
            </a:r>
          </a:p>
          <a:p>
            <a:endParaRPr lang="en-US" sz="1400" dirty="0"/>
          </a:p>
          <a:p>
            <a:r>
              <a:rPr lang="en-US" sz="1400" dirty="0"/>
              <a:t>8.  Brandt, T., </a:t>
            </a:r>
            <a:r>
              <a:rPr lang="en-US" sz="1400" dirty="0" err="1"/>
              <a:t>Schautzer</a:t>
            </a:r>
            <a:r>
              <a:rPr lang="en-US" sz="1400" dirty="0"/>
              <a:t>, F., Hamilton, D. A., Brüning, R., </a:t>
            </a:r>
            <a:r>
              <a:rPr lang="en-US" sz="1400" dirty="0" err="1"/>
              <a:t>Markowitsch</a:t>
            </a:r>
            <a:r>
              <a:rPr lang="en-US" sz="1400" dirty="0"/>
              <a:t>, H. J., Kalla, R., Darlington, C., Smith, P., &amp; Strupp, M. (2005). </a:t>
            </a:r>
            <a:r>
              <a:rPr lang="en-US" sz="1400" i="1" dirty="0"/>
              <a:t>Vestibular loss causes hippocampal atrophy and impaired spatial memory in humans</a:t>
            </a:r>
            <a:r>
              <a:rPr lang="en-US" sz="1400" dirty="0"/>
              <a:t>. </a:t>
            </a:r>
            <a:r>
              <a:rPr lang="en-US" sz="1400" i="1" dirty="0"/>
              <a:t>Brain, 128</a:t>
            </a:r>
            <a:r>
              <a:rPr lang="en-US" sz="1400" dirty="0"/>
              <a:t>(11), 2732–2741. https://</a:t>
            </a:r>
            <a:r>
              <a:rPr lang="en-US" sz="1400" dirty="0" err="1"/>
              <a:t>doi.org</a:t>
            </a:r>
            <a:r>
              <a:rPr lang="en-US" sz="1400" dirty="0"/>
              <a:t>/10.1093/brain/awh617</a:t>
            </a:r>
          </a:p>
          <a:p>
            <a:pPr marL="342900" indent="-342900">
              <a:buAutoNum type="arabicPeriod" startAt="9"/>
            </a:pPr>
            <a:endParaRPr lang="en-US" sz="1400" dirty="0"/>
          </a:p>
          <a:p>
            <a:endParaRPr lang="en-US" sz="1400" b="1" dirty="0"/>
          </a:p>
          <a:p>
            <a:endParaRPr lang="en-US" dirty="0"/>
          </a:p>
        </p:txBody>
      </p:sp>
      <p:sp>
        <p:nvSpPr>
          <p:cNvPr id="5" name="Slide Number Placeholder 4">
            <a:extLst>
              <a:ext uri="{FF2B5EF4-FFF2-40B4-BE49-F238E27FC236}">
                <a16:creationId xmlns:a16="http://schemas.microsoft.com/office/drawing/2014/main" id="{F25D78B9-AD44-8372-3423-366EDA031DA1}"/>
              </a:ext>
            </a:extLst>
          </p:cNvPr>
          <p:cNvSpPr>
            <a:spLocks noGrp="1"/>
          </p:cNvSpPr>
          <p:nvPr>
            <p:ph type="sldNum" sz="quarter" idx="12"/>
          </p:nvPr>
        </p:nvSpPr>
        <p:spPr/>
        <p:txBody>
          <a:bodyPr/>
          <a:lstStyle/>
          <a:p>
            <a:fld id="{9543C4B4-CB2A-D649-BAAC-A2A1C208EA26}" type="slidenum">
              <a:rPr lang="en-US" smtClean="0"/>
              <a:t>14</a:t>
            </a:fld>
            <a:endParaRPr lang="en-US"/>
          </a:p>
        </p:txBody>
      </p:sp>
    </p:spTree>
    <p:extLst>
      <p:ext uri="{BB962C8B-B14F-4D97-AF65-F5344CB8AC3E}">
        <p14:creationId xmlns:p14="http://schemas.microsoft.com/office/powerpoint/2010/main" val="4277310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F0BC2AF-0EFA-7C21-AE22-CCB9AE9DE762}"/>
              </a:ext>
            </a:extLst>
          </p:cNvPr>
          <p:cNvSpPr txBox="1"/>
          <p:nvPr/>
        </p:nvSpPr>
        <p:spPr>
          <a:xfrm>
            <a:off x="563113" y="-136246"/>
            <a:ext cx="11715482" cy="13295948"/>
          </a:xfrm>
          <a:prstGeom prst="rect">
            <a:avLst/>
          </a:prstGeom>
          <a:noFill/>
        </p:spPr>
        <p:txBody>
          <a:bodyPr wrap="square" rtlCol="0">
            <a:spAutoFit/>
          </a:bodyPr>
          <a:lstStyle/>
          <a:p>
            <a:endParaRPr lang="en-US" sz="1400" dirty="0"/>
          </a:p>
          <a:p>
            <a:endParaRPr lang="en-US" sz="1400" dirty="0"/>
          </a:p>
          <a:p>
            <a:r>
              <a:rPr lang="en-US" sz="1400" dirty="0"/>
              <a:t>10. </a:t>
            </a:r>
            <a:r>
              <a:rPr lang="en-US" sz="1400" dirty="0" err="1"/>
              <a:t>Caldani</a:t>
            </a:r>
            <a:r>
              <a:rPr lang="en-US" sz="1400" dirty="0"/>
              <a:t>, S., </a:t>
            </a:r>
            <a:r>
              <a:rPr lang="en-US" sz="1400" dirty="0" err="1"/>
              <a:t>Moiroud</a:t>
            </a:r>
            <a:r>
              <a:rPr lang="en-US" sz="1400" dirty="0"/>
              <a:t>, L., Miquel, C., Peiffer, V., Florian, A., &amp; Bucci, M. P. (2021). Short vestibular and cognitive training improves oral reading fluency in children with dyslexia. </a:t>
            </a:r>
            <a:r>
              <a:rPr lang="en-US" sz="1400" i="1" dirty="0"/>
              <a:t>Brain Sciences, 11</a:t>
            </a:r>
            <a:r>
              <a:rPr lang="en-US" sz="1400" dirty="0"/>
              <a:t>(11), 1475. https://</a:t>
            </a:r>
            <a:r>
              <a:rPr lang="en-US" sz="1400" dirty="0" err="1"/>
              <a:t>doi.org</a:t>
            </a:r>
            <a:r>
              <a:rPr lang="en-US" sz="1400" dirty="0"/>
              <a:t>/10.3390/brainsci11111475</a:t>
            </a:r>
          </a:p>
          <a:p>
            <a:endParaRPr lang="en-US" sz="1400" dirty="0"/>
          </a:p>
          <a:p>
            <a:r>
              <a:rPr lang="en-US" sz="1400" dirty="0"/>
              <a:t>11. Gedik Toker, </a:t>
            </a:r>
            <a:r>
              <a:rPr lang="en-US" sz="1400" dirty="0" err="1"/>
              <a:t>Ö</a:t>
            </a:r>
            <a:r>
              <a:rPr lang="en-US" sz="1400" dirty="0"/>
              <a:t>., Tas Elibol, N., </a:t>
            </a:r>
            <a:r>
              <a:rPr lang="en-US" sz="1400" dirty="0" err="1"/>
              <a:t>Erentürk</a:t>
            </a:r>
            <a:r>
              <a:rPr lang="en-US" sz="1400" dirty="0"/>
              <a:t>, </a:t>
            </a:r>
            <a:r>
              <a:rPr lang="en-US" sz="1400" dirty="0" err="1"/>
              <a:t>Ö</a:t>
            </a:r>
            <a:r>
              <a:rPr lang="en-US" sz="1400" dirty="0"/>
              <a:t>., Erdem, S., </a:t>
            </a:r>
            <a:r>
              <a:rPr lang="en-US" sz="1400" dirty="0" err="1"/>
              <a:t>Başöz</a:t>
            </a:r>
            <a:r>
              <a:rPr lang="en-US" sz="1400" dirty="0"/>
              <a:t> Behmen, M., &amp; Bal, N. (2023). Effect of digital screen usage on the visual-vestibular system interaction. </a:t>
            </a:r>
            <a:r>
              <a:rPr lang="en-US" sz="1400" i="1" dirty="0"/>
              <a:t>Egyptian Journal of Otolaryngology, 39</a:t>
            </a:r>
            <a:r>
              <a:rPr lang="en-US" sz="1400" dirty="0"/>
              <a:t>, Article 140. https://</a:t>
            </a:r>
            <a:r>
              <a:rPr lang="en-US" sz="1400" dirty="0" err="1"/>
              <a:t>doi.org</a:t>
            </a:r>
            <a:r>
              <a:rPr lang="en-US" sz="1400" dirty="0"/>
              <a:t>/10.1186/s43163-023-00506-z</a:t>
            </a:r>
          </a:p>
          <a:p>
            <a:endParaRPr lang="en-US" sz="1400" dirty="0"/>
          </a:p>
          <a:p>
            <a:r>
              <a:rPr lang="en-US" sz="1400" dirty="0"/>
              <a:t>13. Guo, J., Wang, J., Liang, P., Tian, E., Liu, D., Guo, Z., Chen, J., Zhang, Y., Zhou, Z., Kong, W., Crans, D., Lu, Y., &amp; Zhang, S. (2024). </a:t>
            </a:r>
            <a:r>
              <a:rPr lang="en-US" sz="1400" i="1" dirty="0"/>
              <a:t>Vestibular dysfunction leads to cognitive impairments: State of knowledge in the field and clinical perspectives (Review)</a:t>
            </a:r>
            <a:r>
              <a:rPr lang="en-US" sz="1400" dirty="0"/>
              <a:t>. </a:t>
            </a:r>
            <a:r>
              <a:rPr lang="en-US" sz="1400" i="1" dirty="0"/>
              <a:t>International Journal of Molecular Medicine, 53</a:t>
            </a:r>
            <a:r>
              <a:rPr lang="en-US" sz="1400" dirty="0"/>
              <a:t>(4), Article 36. https://</a:t>
            </a:r>
            <a:r>
              <a:rPr lang="en-US" sz="1400" dirty="0" err="1"/>
              <a:t>doi.org</a:t>
            </a:r>
            <a:r>
              <a:rPr lang="en-US" sz="1400" dirty="0"/>
              <a:t>/10.3892/ijmm.2024.5360</a:t>
            </a:r>
          </a:p>
          <a:p>
            <a:endParaRPr lang="en-US" sz="1400" dirty="0"/>
          </a:p>
          <a:p>
            <a:r>
              <a:rPr lang="en-US" sz="1400" dirty="0"/>
              <a:t>14. Kamil, R. J., Jacob, A., </a:t>
            </a:r>
            <a:r>
              <a:rPr lang="en-US" sz="1400" dirty="0" err="1"/>
              <a:t>Ratnanather</a:t>
            </a:r>
            <a:r>
              <a:rPr lang="en-US" sz="1400" dirty="0"/>
              <a:t>, J. T., Resnick, S. M., &amp; Agrawal, Y. (2018). </a:t>
            </a:r>
            <a:r>
              <a:rPr lang="en-US" sz="1400" i="1" dirty="0"/>
              <a:t>Vestibular function and hippocampal volume in the Baltimore Longitudinal Study of Aging (BLSA).</a:t>
            </a:r>
            <a:r>
              <a:rPr lang="en-US" sz="1400" dirty="0"/>
              <a:t> </a:t>
            </a:r>
            <a:r>
              <a:rPr lang="en-US" sz="1400" i="1" dirty="0"/>
              <a:t>Otology &amp; Neurotology, 39</a:t>
            </a:r>
            <a:r>
              <a:rPr lang="en-US" sz="1400" dirty="0"/>
              <a:t>(6), 765–771. https://</a:t>
            </a:r>
            <a:r>
              <a:rPr lang="en-US" sz="1400" dirty="0" err="1"/>
              <a:t>doi.org</a:t>
            </a:r>
            <a:r>
              <a:rPr lang="en-US" sz="1400" dirty="0"/>
              <a:t>/10.1097/MAO.0000000000001838</a:t>
            </a:r>
          </a:p>
          <a:p>
            <a:endParaRPr lang="en-US" sz="1400" dirty="0"/>
          </a:p>
          <a:p>
            <a:r>
              <a:rPr lang="en-US" sz="1400" dirty="0"/>
              <a:t>15. Loh, K. K., &amp; Kanai, R. (2014). Higher media multi-tasking activity is associated with smaller gray-matter density in the anterior cingulate cortex. </a:t>
            </a:r>
            <a:r>
              <a:rPr lang="en-US" sz="1400" i="1" dirty="0"/>
              <a:t>PLOS ONE, 9</a:t>
            </a:r>
            <a:r>
              <a:rPr lang="en-US" sz="1400" dirty="0"/>
              <a:t>(9), e106698. </a:t>
            </a:r>
            <a:r>
              <a:rPr lang="en-US" sz="1400" dirty="0">
                <a:hlinkClick r:id="rId2"/>
              </a:rPr>
              <a:t>https://doi.org/10.1371/journal.pone.0106698</a:t>
            </a:r>
            <a:endParaRPr lang="en-US" sz="1400" dirty="0"/>
          </a:p>
          <a:p>
            <a:endParaRPr lang="en-US" sz="1400" dirty="0"/>
          </a:p>
          <a:p>
            <a:r>
              <a:rPr lang="en-US" sz="1400" dirty="0"/>
              <a:t>16. Lotfi, Y., </a:t>
            </a:r>
            <a:r>
              <a:rPr lang="en-US" sz="1400" dirty="0" err="1"/>
              <a:t>Rezazadeth</a:t>
            </a:r>
            <a:r>
              <a:rPr lang="en-US" sz="1400" dirty="0"/>
              <a:t>, N., </a:t>
            </a:r>
            <a:r>
              <a:rPr lang="en-US" sz="1400" dirty="0" err="1"/>
              <a:t>Moossavi</a:t>
            </a:r>
            <a:r>
              <a:rPr lang="en-US" sz="1400" dirty="0"/>
              <a:t>, A., </a:t>
            </a:r>
            <a:r>
              <a:rPr lang="en-US" sz="1400" dirty="0" err="1"/>
              <a:t>Haghgoo</a:t>
            </a:r>
            <a:r>
              <a:rPr lang="en-US" sz="1400" dirty="0"/>
              <a:t>, H. A., Rostami, R., Bakhshi, E., et al. (2017). Preliminary evidence of improved cognitive performance following vestibular rehabilitation in children with combined ADHD and current vestibular impairment. </a:t>
            </a:r>
            <a:r>
              <a:rPr lang="en-US" sz="1400" i="1" dirty="0"/>
              <a:t>Auris Nasus Larynx, 44</a:t>
            </a:r>
            <a:r>
              <a:rPr lang="en-US" sz="1400" dirty="0"/>
              <a:t>(6), 700–707. https://</a:t>
            </a:r>
            <a:r>
              <a:rPr lang="en-US" sz="1400" dirty="0" err="1"/>
              <a:t>doi.org</a:t>
            </a:r>
            <a:r>
              <a:rPr lang="en-US" sz="1400" dirty="0"/>
              <a:t>/10.1016/j.anl.2017.01.011</a:t>
            </a:r>
          </a:p>
          <a:p>
            <a:endParaRPr lang="en-US" sz="1400" dirty="0"/>
          </a:p>
          <a:p>
            <a:r>
              <a:rPr lang="en-US" sz="1400" dirty="0"/>
              <a:t>17. Moghadam, S. F. (2018). Vestibular therapy improved motor planning, attention, and academic performance in children with attention deficit hyperactivity disorders: A randomized controlled study. </a:t>
            </a:r>
            <a:r>
              <a:rPr lang="en-US" sz="1400" i="1" dirty="0"/>
              <a:t>Physical Medicine and Rehabilitation Research, 3</a:t>
            </a:r>
            <a:r>
              <a:rPr lang="en-US" sz="1400" dirty="0"/>
              <a:t>(2), 1–6. https://</a:t>
            </a:r>
            <a:r>
              <a:rPr lang="en-US" sz="1400" dirty="0" err="1"/>
              <a:t>doi.org</a:t>
            </a:r>
            <a:r>
              <a:rPr lang="en-US" sz="1400" dirty="0"/>
              <a:t>/10.15761/PMRR.1000171</a:t>
            </a:r>
          </a:p>
          <a:p>
            <a:endParaRPr lang="en-US" sz="1400" dirty="0"/>
          </a:p>
          <a:p>
            <a:r>
              <a:rPr lang="en-US" sz="1400" dirty="0"/>
              <a:t>18. Nagata, J. M., Kim, K. E., Huang, O. H., Sportsman, D., Hale, L., Baker, F. C., &amp; Christakis, D. A. (2026). Smartphone use during school hours by US youth in the Adolescent Brain Cognitive Development Study. JAMA, 335(5), 453–456. https://</a:t>
            </a:r>
            <a:r>
              <a:rPr lang="en-US" sz="1400" dirty="0" err="1"/>
              <a:t>doi.org</a:t>
            </a:r>
            <a:r>
              <a:rPr lang="en-US" sz="1400" dirty="0"/>
              <a:t>/10.1001/jama.2025.23235 18. Neophytou, E., Manwell, L. A., &amp; </a:t>
            </a:r>
            <a:r>
              <a:rPr lang="en-US" sz="1400" dirty="0" err="1"/>
              <a:t>Eikelboom</a:t>
            </a:r>
            <a:r>
              <a:rPr lang="en-US" sz="1400" dirty="0"/>
              <a:t>, R. (2021).</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pPr marL="342900" indent="-342900">
              <a:buAutoNum type="arabicPeriod" startAt="9"/>
            </a:pPr>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r>
              <a:rPr lang="en-US" sz="1400" dirty="0"/>
              <a:t>Rideout, V. J., Foehr, U. G., &amp; Roberts, D. F. (2010). </a:t>
            </a:r>
            <a:r>
              <a:rPr lang="en-US" sz="1400" i="1" dirty="0"/>
              <a:t>Generation M2: Media in the lives of 8- to 18-year-olds</a:t>
            </a:r>
            <a:r>
              <a:rPr lang="en-US" sz="1400" dirty="0"/>
              <a:t>. Henry J. </a:t>
            </a:r>
          </a:p>
          <a:p>
            <a:r>
              <a:rPr lang="en-US" sz="1400" dirty="0"/>
              <a:t>Kaiser Family Foundation.</a:t>
            </a:r>
          </a:p>
          <a:p>
            <a:endParaRPr lang="en-US" sz="1400" dirty="0"/>
          </a:p>
          <a:p>
            <a:r>
              <a:rPr lang="en-US" sz="1400" dirty="0"/>
              <a:t>Nagata, J. M., Kim, K. E., Huang, O. H., Sportsman, D., Hale, L., Baker, F. C., &amp; Christakis, D. A. (2026). Smartphone use during school hours by US youth in the Adolescent Brain Cognitive Development Study. JAMA, 335(5), 453–456. https://</a:t>
            </a:r>
            <a:r>
              <a:rPr lang="en-US" sz="1400" dirty="0" err="1"/>
              <a:t>doi.org</a:t>
            </a:r>
            <a:r>
              <a:rPr lang="en-US" sz="1400" dirty="0"/>
              <a:t>/10.1001/jama.2025.23235 18. Neophytou, E., Manwell, L. A., &amp; </a:t>
            </a:r>
            <a:r>
              <a:rPr lang="en-US" sz="1400" dirty="0" err="1"/>
              <a:t>Eikelboom</a:t>
            </a:r>
            <a:r>
              <a:rPr lang="en-US" sz="1400" dirty="0"/>
              <a:t>, R. (2021).</a:t>
            </a:r>
          </a:p>
          <a:p>
            <a:endParaRPr lang="en-US" sz="1400" dirty="0"/>
          </a:p>
          <a:p>
            <a:r>
              <a:rPr lang="en-US" sz="1400" dirty="0"/>
              <a:t>Smith, P. F., &amp; Zheng, Y. (2013). </a:t>
            </a:r>
            <a:r>
              <a:rPr lang="en-US" sz="1400" i="1" dirty="0"/>
              <a:t>From ear to uncertainty: Vestibular contributions to cognitive function</a:t>
            </a:r>
            <a:r>
              <a:rPr lang="en-US" sz="1400" dirty="0"/>
              <a:t>. </a:t>
            </a:r>
            <a:r>
              <a:rPr lang="en-US" sz="1400" i="1" dirty="0"/>
              <a:t>Frontiers in Integrative Neuroscience, 7</a:t>
            </a:r>
            <a:r>
              <a:rPr lang="en-US" sz="1400" dirty="0"/>
              <a:t>, Article 84. https://</a:t>
            </a:r>
            <a:r>
              <a:rPr lang="en-US" sz="1400" dirty="0" err="1"/>
              <a:t>doi.org</a:t>
            </a:r>
            <a:r>
              <a:rPr lang="en-US" sz="1400" dirty="0"/>
              <a:t>/10.3389/fnint.2013.00084</a:t>
            </a:r>
          </a:p>
          <a:p>
            <a:endParaRPr lang="en-US" sz="1400" dirty="0"/>
          </a:p>
          <a:p>
            <a:r>
              <a:rPr lang="en-US" sz="1400" dirty="0"/>
              <a:t>Leigh, R. J., &amp; Zee, D. S. (2015). </a:t>
            </a:r>
            <a:r>
              <a:rPr lang="en-US" sz="1400" i="1" dirty="0"/>
              <a:t>The neurology of eye movements</a:t>
            </a:r>
            <a:r>
              <a:rPr lang="en-US" sz="1400" dirty="0"/>
              <a:t> (5th ed.). Oxford University Press. https://</a:t>
            </a:r>
            <a:r>
              <a:rPr lang="en-US" sz="1400" dirty="0" err="1"/>
              <a:t>doi.org</a:t>
            </a:r>
            <a:r>
              <a:rPr lang="en-US" sz="1400" dirty="0"/>
              <a:t>/10.1093/med/9780199969289.001.0001</a:t>
            </a:r>
          </a:p>
          <a:p>
            <a:endParaRPr lang="en-US" dirty="0"/>
          </a:p>
        </p:txBody>
      </p:sp>
    </p:spTree>
    <p:extLst>
      <p:ext uri="{BB962C8B-B14F-4D97-AF65-F5344CB8AC3E}">
        <p14:creationId xmlns:p14="http://schemas.microsoft.com/office/powerpoint/2010/main" val="1140116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DEB5CCA-9083-75C1-8B6B-E928A898F637}"/>
              </a:ext>
            </a:extLst>
          </p:cNvPr>
          <p:cNvSpPr>
            <a:spLocks noGrp="1"/>
          </p:cNvSpPr>
          <p:nvPr>
            <p:ph type="sldNum" sz="quarter" idx="12"/>
          </p:nvPr>
        </p:nvSpPr>
        <p:spPr/>
        <p:txBody>
          <a:bodyPr/>
          <a:lstStyle/>
          <a:p>
            <a:fld id="{9543C4B4-CB2A-D649-BAAC-A2A1C208EA26}" type="slidenum">
              <a:rPr lang="en-US" smtClean="0"/>
              <a:t>16</a:t>
            </a:fld>
            <a:endParaRPr lang="en-US"/>
          </a:p>
        </p:txBody>
      </p:sp>
      <p:sp>
        <p:nvSpPr>
          <p:cNvPr id="4" name="TextBox 3">
            <a:extLst>
              <a:ext uri="{FF2B5EF4-FFF2-40B4-BE49-F238E27FC236}">
                <a16:creationId xmlns:a16="http://schemas.microsoft.com/office/drawing/2014/main" id="{E1911A0C-EC9A-5213-A705-09263CF539E1}"/>
              </a:ext>
            </a:extLst>
          </p:cNvPr>
          <p:cNvSpPr txBox="1"/>
          <p:nvPr/>
        </p:nvSpPr>
        <p:spPr>
          <a:xfrm>
            <a:off x="348916" y="433137"/>
            <a:ext cx="11843084" cy="5816977"/>
          </a:xfrm>
          <a:prstGeom prst="rect">
            <a:avLst/>
          </a:prstGeom>
          <a:noFill/>
        </p:spPr>
        <p:txBody>
          <a:bodyPr wrap="square" rtlCol="0">
            <a:spAutoFit/>
          </a:bodyPr>
          <a:lstStyle/>
          <a:p>
            <a:endParaRPr lang="en-US" dirty="0"/>
          </a:p>
          <a:p>
            <a:r>
              <a:rPr lang="en-US" sz="1400" dirty="0"/>
              <a:t>19. Ophir, E., Nass, C., &amp; Wagner, A. D. (2009). Cognitive control in media multitaskers. </a:t>
            </a:r>
            <a:r>
              <a:rPr lang="en-US" sz="1400" i="1" dirty="0"/>
              <a:t>Proceedings of the National Academy of Sciences, 106</a:t>
            </a:r>
            <a:r>
              <a:rPr lang="en-US" sz="1400" dirty="0"/>
              <a:t>(37), 15583–15587. </a:t>
            </a:r>
            <a:r>
              <a:rPr lang="en-US" sz="1400" dirty="0">
                <a:hlinkClick r:id="rId2"/>
              </a:rPr>
              <a:t>https://doi.org/10.1073/pnas.0903620106</a:t>
            </a:r>
            <a:endParaRPr lang="en-US" sz="1400" dirty="0"/>
          </a:p>
          <a:p>
            <a:endParaRPr lang="en-US" sz="1400" dirty="0"/>
          </a:p>
          <a:p>
            <a:r>
              <a:rPr lang="en-US" sz="1400" dirty="0"/>
              <a:t>21. Paulus, M. P., Squeglia, L. M., Bagot, K., Jacobus, J., </a:t>
            </a:r>
            <a:r>
              <a:rPr lang="en-US" sz="1400" dirty="0" err="1"/>
              <a:t>Kuplicki</a:t>
            </a:r>
            <a:r>
              <a:rPr lang="en-US" sz="1400" dirty="0"/>
              <a:t>, R., Breslin, F. J., </a:t>
            </a:r>
            <a:r>
              <a:rPr lang="en-US" sz="1400" dirty="0" err="1"/>
              <a:t>Bodurka</a:t>
            </a:r>
            <a:r>
              <a:rPr lang="en-US" sz="1400" dirty="0"/>
              <a:t>, J., Morris, A. S., Thompson, W. K., Bartsch, H., &amp; Tapert, S. F. (2019). </a:t>
            </a:r>
            <a:r>
              <a:rPr lang="en-US" sz="1400" i="1" dirty="0"/>
              <a:t>Screen media activity and brain structure in youth: Evidence for diverse structural correlation networks from the ABCD study</a:t>
            </a:r>
            <a:r>
              <a:rPr lang="en-US" sz="1400" dirty="0"/>
              <a:t>. </a:t>
            </a:r>
            <a:r>
              <a:rPr lang="en-US" sz="1400" i="1" dirty="0" err="1"/>
              <a:t>NeuroImage</a:t>
            </a:r>
            <a:r>
              <a:rPr lang="en-US" sz="1400" i="1" dirty="0"/>
              <a:t>, 185</a:t>
            </a:r>
            <a:r>
              <a:rPr lang="en-US" sz="1400" dirty="0"/>
              <a:t>, 140–153. https://</a:t>
            </a:r>
            <a:r>
              <a:rPr lang="en-US" sz="1400" dirty="0" err="1"/>
              <a:t>doi.org</a:t>
            </a:r>
            <a:r>
              <a:rPr lang="en-US" sz="1400" dirty="0"/>
              <a:t>/10.1016/j.neuroimage.2018.10.040</a:t>
            </a:r>
          </a:p>
          <a:p>
            <a:endParaRPr lang="en-US" sz="1400" dirty="0"/>
          </a:p>
          <a:p>
            <a:r>
              <a:rPr lang="en-US" sz="1400" dirty="0"/>
              <a:t>22. Rideout, V. J., Foehr, U. G., &amp; Roberts, D. F. (2010). </a:t>
            </a:r>
            <a:r>
              <a:rPr lang="en-US" sz="1400" i="1" dirty="0"/>
              <a:t>Generation M2: Media in the lives of 8- to 18-year-olds</a:t>
            </a:r>
            <a:r>
              <a:rPr lang="en-US" sz="1400" dirty="0"/>
              <a:t>. Henry J. Kaiser Family Foundation.</a:t>
            </a:r>
          </a:p>
          <a:p>
            <a:endParaRPr lang="en-US" sz="1400" dirty="0"/>
          </a:p>
          <a:p>
            <a:r>
              <a:rPr lang="en-US" sz="1400" dirty="0"/>
              <a:t>23. </a:t>
            </a:r>
            <a:r>
              <a:rPr lang="en-US" sz="1400" dirty="0" err="1"/>
              <a:t>Saniasiaya</a:t>
            </a:r>
            <a:r>
              <a:rPr lang="en-US" sz="1400" dirty="0"/>
              <a:t>, J., Islam, M. A., &amp; Salim, R. (2023). The global prevalence of vestibular dysfunction in children and adolescents: A systematic review and meta-analysis. </a:t>
            </a:r>
            <a:r>
              <a:rPr lang="en-US" sz="1400" i="1" dirty="0"/>
              <a:t>European Archives of Oto-Rhino-Laryngology, 280</a:t>
            </a:r>
            <a:r>
              <a:rPr lang="en-US" sz="1400" dirty="0"/>
              <a:t>(6), 2663–2674. https://</a:t>
            </a:r>
            <a:r>
              <a:rPr lang="en-US" sz="1400" dirty="0" err="1"/>
              <a:t>doi.org</a:t>
            </a:r>
            <a:r>
              <a:rPr lang="en-US" sz="1400" dirty="0"/>
              <a:t>/10.1007/s00405-023-07842-z</a:t>
            </a:r>
          </a:p>
          <a:p>
            <a:endParaRPr lang="en-US" sz="1400" dirty="0"/>
          </a:p>
          <a:p>
            <a:r>
              <a:rPr lang="en-US" sz="1400" dirty="0"/>
              <a:t>24. Sheya, A., &amp; Linda Smith (2018). Development weaves brains, bodies and environments into cognition. </a:t>
            </a:r>
            <a:r>
              <a:rPr lang="en-US" sz="1400" i="1" dirty="0"/>
              <a:t>Language, Cognition and Neuroscience, 34</a:t>
            </a:r>
            <a:r>
              <a:rPr lang="en-US" sz="1400" dirty="0"/>
              <a:t>(5), 590–601. https://</a:t>
            </a:r>
            <a:r>
              <a:rPr lang="en-US" sz="1400" dirty="0" err="1"/>
              <a:t>doi.org</a:t>
            </a:r>
            <a:r>
              <a:rPr lang="en-US" sz="1400" dirty="0"/>
              <a:t>/10.1080/23273798.2018.1489065</a:t>
            </a:r>
          </a:p>
          <a:p>
            <a:endParaRPr lang="en-US" sz="1400" dirty="0"/>
          </a:p>
          <a:p>
            <a:r>
              <a:rPr lang="en-US" sz="1400" dirty="0"/>
              <a:t>24. Smith, P. F., &amp; Zheng, Y. (2013). </a:t>
            </a:r>
            <a:r>
              <a:rPr lang="en-US" sz="1400" i="1" dirty="0"/>
              <a:t>From ear to uncertainty: Vestibular contributions to cognitive function</a:t>
            </a:r>
            <a:r>
              <a:rPr lang="en-US" sz="1400" dirty="0"/>
              <a:t>. </a:t>
            </a:r>
            <a:r>
              <a:rPr lang="en-US" sz="1400" i="1" dirty="0"/>
              <a:t>Frontiers in Integrative Neuroscience, 7</a:t>
            </a:r>
            <a:r>
              <a:rPr lang="en-US" sz="1400" dirty="0"/>
              <a:t>, Article 84. https://</a:t>
            </a:r>
            <a:r>
              <a:rPr lang="en-US" sz="1400" dirty="0" err="1"/>
              <a:t>doi.org</a:t>
            </a:r>
            <a:r>
              <a:rPr lang="en-US" sz="1400" dirty="0"/>
              <a:t>/10.3389/fnint.2013.00084</a:t>
            </a:r>
          </a:p>
          <a:p>
            <a:endParaRPr lang="en-US" sz="1400" dirty="0"/>
          </a:p>
          <a:p>
            <a:r>
              <a:rPr lang="en-US" sz="1400" dirty="0"/>
              <a:t>25. Yates, B. J. (2014).</a:t>
            </a:r>
            <a:br>
              <a:rPr lang="en-US" sz="1400" dirty="0"/>
            </a:br>
            <a:r>
              <a:rPr lang="en-US" sz="1400" dirty="0" err="1"/>
              <a:t>Vestibulo</a:t>
            </a:r>
            <a:r>
              <a:rPr lang="en-US" sz="1400" dirty="0"/>
              <a:t>-sympathetic responses</a:t>
            </a:r>
            <a:br>
              <a:rPr lang="en-US" sz="1400" dirty="0"/>
            </a:br>
            <a:r>
              <a:rPr lang="en-US" sz="1400" i="1" dirty="0"/>
              <a:t>Journal of Vestibular Research, 24(1), 1–21.</a:t>
            </a:r>
            <a:endParaRPr lang="en-US" sz="1400" dirty="0"/>
          </a:p>
          <a:p>
            <a:r>
              <a:rPr lang="en-US" sz="1400" dirty="0"/>
              <a:t> </a:t>
            </a:r>
          </a:p>
          <a:p>
            <a:endParaRPr lang="en-US" sz="1400" dirty="0"/>
          </a:p>
          <a:p>
            <a:endParaRPr lang="en-US" sz="1400" dirty="0"/>
          </a:p>
          <a:p>
            <a:endParaRPr lang="en-US" dirty="0"/>
          </a:p>
        </p:txBody>
      </p:sp>
    </p:spTree>
    <p:extLst>
      <p:ext uri="{BB962C8B-B14F-4D97-AF65-F5344CB8AC3E}">
        <p14:creationId xmlns:p14="http://schemas.microsoft.com/office/powerpoint/2010/main" val="3983401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1BE3FA7-0D70-4431-814F-D8C40576E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a:extLst>
              <a:ext uri="{FF2B5EF4-FFF2-40B4-BE49-F238E27FC236}">
                <a16:creationId xmlns:a16="http://schemas.microsoft.com/office/drawing/2014/main" id="{B2765879-90F4-0FEA-1F1E-C7396DB3DFAD}"/>
              </a:ext>
            </a:extLst>
          </p:cNvPr>
          <p:cNvPicPr>
            <a:picLocks noChangeAspect="1"/>
          </p:cNvPicPr>
          <p:nvPr/>
        </p:nvPicPr>
        <p:blipFill>
          <a:blip r:embed="rId3"/>
          <a:srcRect l="14578" r="11399" b="-2"/>
          <a:stretch>
            <a:fillRect/>
          </a:stretch>
        </p:blipFill>
        <p:spPr>
          <a:xfrm>
            <a:off x="5900047" y="845020"/>
            <a:ext cx="5997098" cy="5826390"/>
          </a:xfrm>
          <a:prstGeom prst="rect">
            <a:avLst/>
          </a:prstGeom>
        </p:spPr>
      </p:pic>
      <p:sp>
        <p:nvSpPr>
          <p:cNvPr id="2" name="Slide Number Placeholder 1">
            <a:extLst>
              <a:ext uri="{FF2B5EF4-FFF2-40B4-BE49-F238E27FC236}">
                <a16:creationId xmlns:a16="http://schemas.microsoft.com/office/drawing/2014/main" id="{7DD2ACAB-2FE4-3372-51E6-D48D882FD9B4}"/>
              </a:ext>
            </a:extLst>
          </p:cNvPr>
          <p:cNvSpPr>
            <a:spLocks noGrp="1"/>
          </p:cNvSpPr>
          <p:nvPr>
            <p:ph type="sldNum" sz="quarter" idx="12"/>
          </p:nvPr>
        </p:nvSpPr>
        <p:spPr>
          <a:xfrm>
            <a:off x="8610600" y="6356350"/>
            <a:ext cx="2743200" cy="365125"/>
          </a:xfrm>
        </p:spPr>
        <p:txBody>
          <a:bodyPr>
            <a:normAutofit/>
          </a:bodyPr>
          <a:lstStyle/>
          <a:p>
            <a:pPr>
              <a:spcAft>
                <a:spcPts val="600"/>
              </a:spcAft>
            </a:pPr>
            <a:fld id="{9543C4B4-CB2A-D649-BAAC-A2A1C208EA26}" type="slidenum">
              <a:rPr lang="en-US" smtClean="0"/>
              <a:pPr>
                <a:spcAft>
                  <a:spcPts val="600"/>
                </a:spcAft>
              </a:pPr>
              <a:t>2</a:t>
            </a:fld>
            <a:endParaRPr lang="en-US"/>
          </a:p>
        </p:txBody>
      </p:sp>
      <p:sp>
        <p:nvSpPr>
          <p:cNvPr id="15" name="TextBox 14">
            <a:extLst>
              <a:ext uri="{FF2B5EF4-FFF2-40B4-BE49-F238E27FC236}">
                <a16:creationId xmlns:a16="http://schemas.microsoft.com/office/drawing/2014/main" id="{A1D9C3CA-FD70-3E5F-F4C0-E9A09650CFCA}"/>
              </a:ext>
            </a:extLst>
          </p:cNvPr>
          <p:cNvSpPr txBox="1"/>
          <p:nvPr/>
        </p:nvSpPr>
        <p:spPr>
          <a:xfrm>
            <a:off x="7297234" y="-553999"/>
            <a:ext cx="7766303" cy="369332"/>
          </a:xfrm>
          <a:prstGeom prst="rect">
            <a:avLst/>
          </a:prstGeom>
          <a:noFill/>
        </p:spPr>
        <p:txBody>
          <a:bodyPr wrap="square" rtlCol="0">
            <a:spAutoFit/>
          </a:bodyPr>
          <a:lstStyle/>
          <a:p>
            <a:r>
              <a:rPr lang="en-US" dirty="0"/>
              <a:t>Research and </a:t>
            </a:r>
          </a:p>
        </p:txBody>
      </p:sp>
      <p:sp>
        <p:nvSpPr>
          <p:cNvPr id="16" name="TextBox 15">
            <a:extLst>
              <a:ext uri="{FF2B5EF4-FFF2-40B4-BE49-F238E27FC236}">
                <a16:creationId xmlns:a16="http://schemas.microsoft.com/office/drawing/2014/main" id="{93AB33F5-E162-4C1B-AAD8-F6BBE97AEFB7}"/>
              </a:ext>
            </a:extLst>
          </p:cNvPr>
          <p:cNvSpPr txBox="1"/>
          <p:nvPr/>
        </p:nvSpPr>
        <p:spPr>
          <a:xfrm>
            <a:off x="96253" y="180474"/>
            <a:ext cx="11800892" cy="646331"/>
          </a:xfrm>
          <a:prstGeom prst="rect">
            <a:avLst/>
          </a:prstGeom>
          <a:noFill/>
        </p:spPr>
        <p:txBody>
          <a:bodyPr wrap="square" rtlCol="0">
            <a:spAutoFit/>
          </a:bodyPr>
          <a:lstStyle/>
          <a:p>
            <a:r>
              <a:rPr lang="en-US" sz="3600" dirty="0"/>
              <a:t>Adult Learners 1978     Then and Now</a:t>
            </a:r>
          </a:p>
        </p:txBody>
      </p:sp>
      <p:pic>
        <p:nvPicPr>
          <p:cNvPr id="17" name="Picture 16">
            <a:extLst>
              <a:ext uri="{FF2B5EF4-FFF2-40B4-BE49-F238E27FC236}">
                <a16:creationId xmlns:a16="http://schemas.microsoft.com/office/drawing/2014/main" id="{605A8627-C009-D2DA-DDF2-E4B0BDD26DA1}"/>
              </a:ext>
            </a:extLst>
          </p:cNvPr>
          <p:cNvPicPr>
            <a:picLocks noChangeAspect="1"/>
          </p:cNvPicPr>
          <p:nvPr/>
        </p:nvPicPr>
        <p:blipFill>
          <a:blip r:embed="rId4"/>
          <a:srcRect l="5464" r="14260" b="2"/>
          <a:stretch>
            <a:fillRect/>
          </a:stretch>
        </p:blipFill>
        <p:spPr>
          <a:xfrm>
            <a:off x="294855" y="887958"/>
            <a:ext cx="5414682" cy="5783452"/>
          </a:xfrm>
          <a:prstGeom prst="rect">
            <a:avLst/>
          </a:prstGeom>
        </p:spPr>
      </p:pic>
    </p:spTree>
    <p:extLst>
      <p:ext uri="{BB962C8B-B14F-4D97-AF65-F5344CB8AC3E}">
        <p14:creationId xmlns:p14="http://schemas.microsoft.com/office/powerpoint/2010/main" val="1738317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group of people sitting on a bench looking at their phones&#10;&#10;Description automatically generated">
            <a:extLst>
              <a:ext uri="{FF2B5EF4-FFF2-40B4-BE49-F238E27FC236}">
                <a16:creationId xmlns:a16="http://schemas.microsoft.com/office/drawing/2014/main" id="{D597ECAD-4FE5-E422-E4D9-71DD726D29E3}"/>
              </a:ext>
            </a:extLst>
          </p:cNvPr>
          <p:cNvPicPr>
            <a:picLocks noChangeAspect="1"/>
          </p:cNvPicPr>
          <p:nvPr/>
        </p:nvPicPr>
        <p:blipFill>
          <a:blip r:embed="rId3"/>
          <a:srcRect t="13767" b="15963"/>
          <a:stretch>
            <a:fillRect/>
          </a:stretch>
        </p:blipFill>
        <p:spPr>
          <a:xfrm>
            <a:off x="1230489" y="3917244"/>
            <a:ext cx="9279467" cy="2627933"/>
          </a:xfrm>
          <a:prstGeom prst="rect">
            <a:avLst/>
          </a:prstGeom>
        </p:spPr>
      </p:pic>
      <p:sp>
        <p:nvSpPr>
          <p:cNvPr id="3" name="Slide Number Placeholder 2">
            <a:extLst>
              <a:ext uri="{FF2B5EF4-FFF2-40B4-BE49-F238E27FC236}">
                <a16:creationId xmlns:a16="http://schemas.microsoft.com/office/drawing/2014/main" id="{DDB853DE-E39B-0033-B5A0-D92F8C258471}"/>
              </a:ext>
            </a:extLst>
          </p:cNvPr>
          <p:cNvSpPr>
            <a:spLocks noGrp="1"/>
          </p:cNvSpPr>
          <p:nvPr>
            <p:ph type="sldNum" sz="quarter" idx="12"/>
          </p:nvPr>
        </p:nvSpPr>
        <p:spPr/>
        <p:txBody>
          <a:bodyPr/>
          <a:lstStyle/>
          <a:p>
            <a:fld id="{9543C4B4-CB2A-D649-BAAC-A2A1C208EA26}" type="slidenum">
              <a:rPr lang="en-US" smtClean="0"/>
              <a:t>3</a:t>
            </a:fld>
            <a:endParaRPr lang="en-US"/>
          </a:p>
        </p:txBody>
      </p:sp>
      <p:sp>
        <p:nvSpPr>
          <p:cNvPr id="6" name="TextBox 5">
            <a:extLst>
              <a:ext uri="{FF2B5EF4-FFF2-40B4-BE49-F238E27FC236}">
                <a16:creationId xmlns:a16="http://schemas.microsoft.com/office/drawing/2014/main" id="{BD4A6EC3-A01A-8E54-5DB8-715B30145E27}"/>
              </a:ext>
            </a:extLst>
          </p:cNvPr>
          <p:cNvSpPr txBox="1"/>
          <p:nvPr/>
        </p:nvSpPr>
        <p:spPr>
          <a:xfrm>
            <a:off x="209006" y="312823"/>
            <a:ext cx="11743508" cy="3231654"/>
          </a:xfrm>
          <a:prstGeom prst="rect">
            <a:avLst/>
          </a:prstGeom>
          <a:noFill/>
        </p:spPr>
        <p:txBody>
          <a:bodyPr wrap="square" rtlCol="0">
            <a:spAutoFit/>
          </a:bodyPr>
          <a:lstStyle/>
          <a:p>
            <a:r>
              <a:rPr lang="en-US" sz="3200" b="1" dirty="0">
                <a:solidFill>
                  <a:schemeClr val="bg1"/>
                </a:solidFill>
              </a:rPr>
              <a:t>Adult learners are engaging with changes in their environments</a:t>
            </a:r>
          </a:p>
          <a:p>
            <a:endParaRPr lang="en-US" sz="2000" b="1" dirty="0">
              <a:solidFill>
                <a:schemeClr val="bg1"/>
              </a:solidFill>
            </a:endParaRPr>
          </a:p>
          <a:p>
            <a:pPr marL="342900" indent="-342900">
              <a:buFont typeface="Arial" panose="020B0604020202020204" pitchFamily="34" charset="0"/>
              <a:buChar char="•"/>
            </a:pPr>
            <a:r>
              <a:rPr lang="en-US" sz="2000" b="1" dirty="0">
                <a:solidFill>
                  <a:schemeClr val="bg1"/>
                </a:solidFill>
              </a:rPr>
              <a:t>       Adult work and education are increasingly screen-based. </a:t>
            </a:r>
          </a:p>
          <a:p>
            <a:pPr marL="342900" indent="-342900">
              <a:buFont typeface="Arial" panose="020B0604020202020204" pitchFamily="34" charset="0"/>
              <a:buChar char="•"/>
            </a:pPr>
            <a:r>
              <a:rPr lang="en-US" sz="2000" b="1" dirty="0">
                <a:solidFill>
                  <a:schemeClr val="bg1"/>
                </a:solidFill>
              </a:rPr>
              <a:t>       Knowledge workers spend @7–10 hours daily interacting with screens [2], [18], [22], [1].  </a:t>
            </a:r>
          </a:p>
          <a:p>
            <a:pPr marL="342900" indent="-342900">
              <a:buFont typeface="Arial" panose="020B0604020202020204" pitchFamily="34" charset="0"/>
              <a:buChar char="•"/>
            </a:pPr>
            <a:r>
              <a:rPr lang="en-US" sz="2000" b="1" dirty="0">
                <a:solidFill>
                  <a:schemeClr val="bg1"/>
                </a:solidFill>
              </a:rPr>
              <a:t>       Multitasking media equivalent to 10h and 45min</a:t>
            </a:r>
            <a:r>
              <a:rPr lang="en-US" sz="2000" dirty="0"/>
              <a:t>.</a:t>
            </a:r>
            <a:r>
              <a:rPr lang="en-US" sz="2000" b="1" dirty="0">
                <a:solidFill>
                  <a:schemeClr val="bg1"/>
                </a:solidFill>
              </a:rPr>
              <a:t>[22], </a:t>
            </a:r>
            <a:endParaRPr lang="en-US" sz="2000" dirty="0"/>
          </a:p>
          <a:p>
            <a:endParaRPr lang="en-US" sz="2000" dirty="0">
              <a:solidFill>
                <a:schemeClr val="bg1"/>
              </a:solidFill>
            </a:endParaRPr>
          </a:p>
          <a:p>
            <a:r>
              <a:rPr lang="en-US" sz="2400" b="1" dirty="0">
                <a:solidFill>
                  <a:schemeClr val="bg1"/>
                </a:solidFill>
              </a:rPr>
              <a:t>                                Daily head movements have reduced significantly.</a:t>
            </a:r>
          </a:p>
          <a:p>
            <a:r>
              <a:rPr lang="en-US" sz="2400" b="1" dirty="0">
                <a:solidFill>
                  <a:schemeClr val="bg1"/>
                </a:solidFill>
              </a:rPr>
              <a:t>   Sensory conditions and learning environments receive little research coverage.</a:t>
            </a:r>
          </a:p>
          <a:p>
            <a:endParaRPr lang="en-US" sz="2400" b="1" dirty="0">
              <a:solidFill>
                <a:schemeClr val="bg1"/>
              </a:solidFill>
            </a:endParaRPr>
          </a:p>
        </p:txBody>
      </p:sp>
    </p:spTree>
    <p:extLst>
      <p:ext uri="{BB962C8B-B14F-4D97-AF65-F5344CB8AC3E}">
        <p14:creationId xmlns:p14="http://schemas.microsoft.com/office/powerpoint/2010/main" val="4201651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BD14E-CA50-0650-36C6-4B458334BA0F}"/>
              </a:ext>
            </a:extLst>
          </p:cNvPr>
          <p:cNvSpPr>
            <a:spLocks noGrp="1"/>
          </p:cNvSpPr>
          <p:nvPr>
            <p:ph type="title"/>
          </p:nvPr>
        </p:nvSpPr>
        <p:spPr>
          <a:xfrm>
            <a:off x="951706" y="274321"/>
            <a:ext cx="10402093" cy="1416368"/>
          </a:xfrm>
        </p:spPr>
        <p:txBody>
          <a:bodyPr>
            <a:normAutofit fontScale="90000"/>
          </a:bodyPr>
          <a:lstStyle/>
          <a:p>
            <a:r>
              <a:rPr lang="en-US" sz="3600" dirty="0"/>
              <a:t>                    </a:t>
            </a:r>
            <a:br>
              <a:rPr lang="en-US" sz="3600" dirty="0"/>
            </a:br>
            <a:r>
              <a:rPr lang="en-US" sz="3600" dirty="0"/>
              <a:t>                   </a:t>
            </a:r>
            <a:r>
              <a:rPr lang="en-US" sz="4000" dirty="0"/>
              <a:t>Reframing Adult Learning Through an </a:t>
            </a:r>
            <a:br>
              <a:rPr lang="en-US" sz="4000" dirty="0"/>
            </a:br>
            <a:r>
              <a:rPr lang="en-US" sz="4000" dirty="0"/>
              <a:t>                     Embodied and Physiological Lens </a:t>
            </a:r>
            <a:br>
              <a:rPr lang="en-US" sz="3600" dirty="0"/>
            </a:br>
            <a:r>
              <a:rPr lang="en-US" sz="3600" dirty="0"/>
              <a:t>                               </a:t>
            </a:r>
          </a:p>
        </p:txBody>
      </p:sp>
      <p:sp>
        <p:nvSpPr>
          <p:cNvPr id="3" name="TextBox 2">
            <a:extLst>
              <a:ext uri="{FF2B5EF4-FFF2-40B4-BE49-F238E27FC236}">
                <a16:creationId xmlns:a16="http://schemas.microsoft.com/office/drawing/2014/main" id="{5907AE34-E0E8-646F-ADE7-EDF10839365D}"/>
              </a:ext>
            </a:extLst>
          </p:cNvPr>
          <p:cNvSpPr txBox="1"/>
          <p:nvPr/>
        </p:nvSpPr>
        <p:spPr>
          <a:xfrm>
            <a:off x="589547" y="1588168"/>
            <a:ext cx="10650746" cy="4216539"/>
          </a:xfrm>
          <a:prstGeom prst="rect">
            <a:avLst/>
          </a:prstGeom>
          <a:noFill/>
        </p:spPr>
        <p:txBody>
          <a:bodyPr wrap="square" rtlCol="0">
            <a:spAutoFit/>
          </a:bodyPr>
          <a:lstStyle/>
          <a:p>
            <a:r>
              <a:rPr lang="en-US" sz="3200" b="1" dirty="0"/>
              <a:t>Embodied Cognition: </a:t>
            </a:r>
          </a:p>
          <a:p>
            <a:endParaRPr lang="en-US" sz="2800" b="1" dirty="0"/>
          </a:p>
          <a:p>
            <a:r>
              <a:rPr lang="en-US" sz="2800" b="1" dirty="0"/>
              <a:t>Learning emerges through interactions of the </a:t>
            </a:r>
          </a:p>
          <a:p>
            <a:r>
              <a:rPr lang="en-US" sz="2800" dirty="0"/>
              <a:t>• </a:t>
            </a:r>
            <a:r>
              <a:rPr lang="en-US" sz="2800" b="1" dirty="0"/>
              <a:t>Brain</a:t>
            </a:r>
          </a:p>
          <a:p>
            <a:r>
              <a:rPr lang="en-US" sz="2800" b="1" dirty="0"/>
              <a:t>• Body</a:t>
            </a:r>
          </a:p>
          <a:p>
            <a:r>
              <a:rPr lang="en-US" sz="2800" b="1" dirty="0"/>
              <a:t>• Environment</a:t>
            </a:r>
          </a:p>
          <a:p>
            <a:endParaRPr lang="en-US" sz="2800" b="1" dirty="0"/>
          </a:p>
          <a:p>
            <a:r>
              <a:rPr lang="en-US" sz="3200" b="1" dirty="0"/>
              <a:t>Physiological: Basic understanding is necessary</a:t>
            </a:r>
            <a:endParaRPr lang="en-US" sz="2800" dirty="0"/>
          </a:p>
          <a:p>
            <a:endParaRPr lang="en-US" dirty="0"/>
          </a:p>
          <a:p>
            <a:r>
              <a:rPr lang="en-US" dirty="0"/>
              <a:t> </a:t>
            </a:r>
            <a:r>
              <a:rPr lang="en-US" i="1" dirty="0"/>
              <a:t>(Barsalou, 2008; Sheya &amp; Smith, 2018)</a:t>
            </a:r>
          </a:p>
        </p:txBody>
      </p:sp>
      <p:sp>
        <p:nvSpPr>
          <p:cNvPr id="4" name="Slide Number Placeholder 3">
            <a:extLst>
              <a:ext uri="{FF2B5EF4-FFF2-40B4-BE49-F238E27FC236}">
                <a16:creationId xmlns:a16="http://schemas.microsoft.com/office/drawing/2014/main" id="{1BD57197-610B-866C-ADBD-A612E975D571}"/>
              </a:ext>
            </a:extLst>
          </p:cNvPr>
          <p:cNvSpPr>
            <a:spLocks noGrp="1"/>
          </p:cNvSpPr>
          <p:nvPr>
            <p:ph type="sldNum" sz="quarter" idx="12"/>
          </p:nvPr>
        </p:nvSpPr>
        <p:spPr/>
        <p:txBody>
          <a:bodyPr/>
          <a:lstStyle/>
          <a:p>
            <a:fld id="{9543C4B4-CB2A-D649-BAAC-A2A1C208EA26}" type="slidenum">
              <a:rPr lang="en-US" smtClean="0"/>
              <a:t>4</a:t>
            </a:fld>
            <a:endParaRPr lang="en-US"/>
          </a:p>
        </p:txBody>
      </p:sp>
    </p:spTree>
    <p:extLst>
      <p:ext uri="{BB962C8B-B14F-4D97-AF65-F5344CB8AC3E}">
        <p14:creationId xmlns:p14="http://schemas.microsoft.com/office/powerpoint/2010/main" val="568271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AECF311-D87C-3255-49F5-D57DD3BC33F1}"/>
              </a:ext>
            </a:extLst>
          </p:cNvPr>
          <p:cNvSpPr txBox="1"/>
          <p:nvPr/>
        </p:nvSpPr>
        <p:spPr>
          <a:xfrm>
            <a:off x="5732097" y="971762"/>
            <a:ext cx="5904347" cy="5293757"/>
          </a:xfrm>
          <a:prstGeom prst="rect">
            <a:avLst/>
          </a:prstGeom>
          <a:noFill/>
        </p:spPr>
        <p:txBody>
          <a:bodyPr wrap="square" rtlCol="0">
            <a:spAutoFit/>
          </a:bodyPr>
          <a:lstStyle/>
          <a:p>
            <a:endParaRPr lang="en-US" sz="2000" b="1" dirty="0"/>
          </a:p>
          <a:p>
            <a:r>
              <a:rPr lang="en-US" sz="2400" b="1" dirty="0"/>
              <a:t>Ancient organ located in the inner ear </a:t>
            </a:r>
          </a:p>
          <a:p>
            <a:endParaRPr lang="en-US" sz="2000" b="1" dirty="0"/>
          </a:p>
          <a:p>
            <a:r>
              <a:rPr lang="en-US" sz="2400" b="1" dirty="0"/>
              <a:t>Function: </a:t>
            </a:r>
          </a:p>
          <a:p>
            <a:pPr marL="285750" indent="-285750">
              <a:buFont typeface="Arial" panose="020B0604020202020204" pitchFamily="34" charset="0"/>
              <a:buChar char="•"/>
            </a:pPr>
            <a:r>
              <a:rPr lang="en-US" sz="2000" dirty="0"/>
              <a:t>Creates vestibular signals </a:t>
            </a:r>
          </a:p>
          <a:p>
            <a:pPr marL="285750" indent="-285750">
              <a:buFont typeface="Arial" panose="020B0604020202020204" pitchFamily="34" charset="0"/>
              <a:buChar char="•"/>
            </a:pPr>
            <a:r>
              <a:rPr lang="en-US" sz="2000" dirty="0"/>
              <a:t>Signals integrate information from all sense organs   </a:t>
            </a:r>
          </a:p>
          <a:p>
            <a:endParaRPr lang="en-US" sz="2000" b="1" dirty="0"/>
          </a:p>
          <a:p>
            <a:r>
              <a:rPr lang="en-US" sz="2400" b="1" dirty="0"/>
              <a:t>Components:</a:t>
            </a:r>
          </a:p>
          <a:p>
            <a:pPr marL="285750" indent="-285750">
              <a:buFont typeface="Arial" panose="020B0604020202020204" pitchFamily="34" charset="0"/>
              <a:buChar char="•"/>
            </a:pPr>
            <a:r>
              <a:rPr lang="en-US" dirty="0"/>
              <a:t>Otoliths – linear body movements: up and down, left and right and spinning</a:t>
            </a:r>
          </a:p>
          <a:p>
            <a:pPr marL="285750" indent="-285750">
              <a:buFont typeface="Arial" panose="020B0604020202020204" pitchFamily="34" charset="0"/>
              <a:buChar char="•"/>
            </a:pPr>
            <a:r>
              <a:rPr lang="en-US" dirty="0"/>
              <a:t>Semicircular canals – rotational head movements</a:t>
            </a:r>
          </a:p>
          <a:p>
            <a:pPr marL="742950" lvl="1" indent="-285750">
              <a:buFont typeface="Arial" panose="020B0604020202020204" pitchFamily="34" charset="0"/>
              <a:buChar char="•"/>
            </a:pPr>
            <a:r>
              <a:rPr lang="en-US" dirty="0"/>
              <a:t>Horizontal (no)</a:t>
            </a:r>
          </a:p>
          <a:p>
            <a:pPr marL="742950" lvl="1" indent="-285750">
              <a:buFont typeface="Arial" panose="020B0604020202020204" pitchFamily="34" charset="0"/>
              <a:buChar char="•"/>
            </a:pPr>
            <a:r>
              <a:rPr lang="en-US" dirty="0"/>
              <a:t>Anterior or Superior (yes) </a:t>
            </a:r>
          </a:p>
          <a:p>
            <a:pPr marL="742950" lvl="1" indent="-285750">
              <a:buFont typeface="Arial" panose="020B0604020202020204" pitchFamily="34" charset="0"/>
              <a:buChar char="•"/>
            </a:pPr>
            <a:r>
              <a:rPr lang="en-US" dirty="0"/>
              <a:t>Posterior (head to shoulder)</a:t>
            </a:r>
          </a:p>
          <a:p>
            <a:endParaRPr lang="en-US" sz="2000" b="1" dirty="0"/>
          </a:p>
          <a:p>
            <a:endParaRPr lang="en-US" dirty="0"/>
          </a:p>
        </p:txBody>
      </p:sp>
      <p:cxnSp>
        <p:nvCxnSpPr>
          <p:cNvPr id="11" name="Straight Connector 10">
            <a:extLst>
              <a:ext uri="{FF2B5EF4-FFF2-40B4-BE49-F238E27FC236}">
                <a16:creationId xmlns:a16="http://schemas.microsoft.com/office/drawing/2014/main" id="{A59A32B1-EE18-EED1-3B42-98B3E834E64B}"/>
              </a:ext>
            </a:extLst>
          </p:cNvPr>
          <p:cNvCxnSpPr/>
          <p:nvPr/>
        </p:nvCxnSpPr>
        <p:spPr>
          <a:xfrm>
            <a:off x="5143668" y="6158550"/>
            <a:ext cx="5914074" cy="0"/>
          </a:xfrm>
          <a:prstGeom prst="line">
            <a:avLst/>
          </a:prstGeom>
          <a:ln w="76200">
            <a:solidFill>
              <a:schemeClr val="accent1"/>
            </a:solidFill>
          </a:ln>
        </p:spPr>
        <p:style>
          <a:lnRef idx="2">
            <a:schemeClr val="accent1"/>
          </a:lnRef>
          <a:fillRef idx="0">
            <a:schemeClr val="accent1"/>
          </a:fillRef>
          <a:effectRef idx="1">
            <a:schemeClr val="accent1"/>
          </a:effectRef>
          <a:fontRef idx="minor">
            <a:schemeClr val="tx1"/>
          </a:fontRef>
        </p:style>
      </p:cxnSp>
      <p:sp>
        <p:nvSpPr>
          <p:cNvPr id="15" name="Slide Number Placeholder 14">
            <a:extLst>
              <a:ext uri="{FF2B5EF4-FFF2-40B4-BE49-F238E27FC236}">
                <a16:creationId xmlns:a16="http://schemas.microsoft.com/office/drawing/2014/main" id="{05CACA4C-7E44-2BBF-5B98-276B682E72A4}"/>
              </a:ext>
            </a:extLst>
          </p:cNvPr>
          <p:cNvSpPr>
            <a:spLocks noGrp="1"/>
          </p:cNvSpPr>
          <p:nvPr>
            <p:ph type="sldNum" sz="quarter" idx="12"/>
          </p:nvPr>
        </p:nvSpPr>
        <p:spPr/>
        <p:txBody>
          <a:bodyPr/>
          <a:lstStyle/>
          <a:p>
            <a:fld id="{9543C4B4-CB2A-D649-BAAC-A2A1C208EA26}" type="slidenum">
              <a:rPr lang="en-US" smtClean="0"/>
              <a:t>5</a:t>
            </a:fld>
            <a:endParaRPr lang="en-US"/>
          </a:p>
        </p:txBody>
      </p:sp>
      <mc:AlternateContent xmlns:mc="http://schemas.openxmlformats.org/markup-compatibility/2006" xmlns:p14="http://schemas.microsoft.com/office/powerpoint/2010/main">
        <mc:Choice Requires="p14">
          <p:contentPart p14:bwMode="auto" r:id="rId2">
            <p14:nvContentPartPr>
              <p14:cNvPr id="24" name="Ink 23">
                <a:extLst>
                  <a:ext uri="{FF2B5EF4-FFF2-40B4-BE49-F238E27FC236}">
                    <a16:creationId xmlns:a16="http://schemas.microsoft.com/office/drawing/2014/main" id="{3ECC7E7B-1AFE-CD99-70FD-E412BFD96636}"/>
                  </a:ext>
                </a:extLst>
              </p14:cNvPr>
              <p14:cNvContentPartPr/>
              <p14:nvPr/>
            </p14:nvContentPartPr>
            <p14:xfrm>
              <a:off x="8461654" y="1129359"/>
              <a:ext cx="360" cy="360"/>
            </p14:xfrm>
          </p:contentPart>
        </mc:Choice>
        <mc:Fallback xmlns="">
          <p:pic>
            <p:nvPicPr>
              <p:cNvPr id="24" name="Ink 23">
                <a:extLst>
                  <a:ext uri="{FF2B5EF4-FFF2-40B4-BE49-F238E27FC236}">
                    <a16:creationId xmlns:a16="http://schemas.microsoft.com/office/drawing/2014/main" id="{3ECC7E7B-1AFE-CD99-70FD-E412BFD96636}"/>
                  </a:ext>
                </a:extLst>
              </p:cNvPr>
              <p:cNvPicPr/>
              <p:nvPr/>
            </p:nvPicPr>
            <p:blipFill>
              <a:blip r:embed="rId3"/>
              <a:stretch>
                <a:fillRect/>
              </a:stretch>
            </p:blipFill>
            <p:spPr>
              <a:xfrm>
                <a:off x="8452654" y="112035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5" name="Ink 24">
                <a:extLst>
                  <a:ext uri="{FF2B5EF4-FFF2-40B4-BE49-F238E27FC236}">
                    <a16:creationId xmlns:a16="http://schemas.microsoft.com/office/drawing/2014/main" id="{D95C0675-527B-EB3E-6134-82916AA9E948}"/>
                  </a:ext>
                </a:extLst>
              </p14:cNvPr>
              <p14:cNvContentPartPr/>
              <p14:nvPr/>
            </p14:nvContentPartPr>
            <p14:xfrm>
              <a:off x="4954894" y="1267239"/>
              <a:ext cx="360" cy="360"/>
            </p14:xfrm>
          </p:contentPart>
        </mc:Choice>
        <mc:Fallback xmlns="">
          <p:pic>
            <p:nvPicPr>
              <p:cNvPr id="25" name="Ink 24">
                <a:extLst>
                  <a:ext uri="{FF2B5EF4-FFF2-40B4-BE49-F238E27FC236}">
                    <a16:creationId xmlns:a16="http://schemas.microsoft.com/office/drawing/2014/main" id="{D95C0675-527B-EB3E-6134-82916AA9E948}"/>
                  </a:ext>
                </a:extLst>
              </p:cNvPr>
              <p:cNvPicPr/>
              <p:nvPr/>
            </p:nvPicPr>
            <p:blipFill>
              <a:blip r:embed="rId3"/>
              <a:stretch>
                <a:fillRect/>
              </a:stretch>
            </p:blipFill>
            <p:spPr>
              <a:xfrm>
                <a:off x="4946254" y="1258239"/>
                <a:ext cx="18000" cy="18000"/>
              </a:xfrm>
              <a:prstGeom prst="rect">
                <a:avLst/>
              </a:prstGeom>
            </p:spPr>
          </p:pic>
        </mc:Fallback>
      </mc:AlternateContent>
      <p:sp>
        <p:nvSpPr>
          <p:cNvPr id="26" name="Rectangle 25">
            <a:extLst>
              <a:ext uri="{FF2B5EF4-FFF2-40B4-BE49-F238E27FC236}">
                <a16:creationId xmlns:a16="http://schemas.microsoft.com/office/drawing/2014/main" id="{22758E40-8E6D-D780-0CFE-200FCF4080AC}"/>
              </a:ext>
            </a:extLst>
          </p:cNvPr>
          <p:cNvSpPr/>
          <p:nvPr/>
        </p:nvSpPr>
        <p:spPr>
          <a:xfrm>
            <a:off x="601288" y="931560"/>
            <a:ext cx="10989424" cy="3143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46E7892-C607-934C-5E5B-A1899D6B40CB}"/>
              </a:ext>
            </a:extLst>
          </p:cNvPr>
          <p:cNvSpPr/>
          <p:nvPr/>
        </p:nvSpPr>
        <p:spPr>
          <a:xfrm flipH="1">
            <a:off x="601287" y="6139703"/>
            <a:ext cx="11264260" cy="33303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diagram of the inner ear&#10;&#10;Description automatically generated">
            <a:extLst>
              <a:ext uri="{FF2B5EF4-FFF2-40B4-BE49-F238E27FC236}">
                <a16:creationId xmlns:a16="http://schemas.microsoft.com/office/drawing/2014/main" id="{565A3FC8-5632-03CD-6922-793455B4A657}"/>
              </a:ext>
            </a:extLst>
          </p:cNvPr>
          <p:cNvPicPr>
            <a:picLocks noChangeAspect="1"/>
          </p:cNvPicPr>
          <p:nvPr/>
        </p:nvPicPr>
        <p:blipFill>
          <a:blip r:embed="rId5"/>
          <a:stretch>
            <a:fillRect/>
          </a:stretch>
        </p:blipFill>
        <p:spPr>
          <a:xfrm>
            <a:off x="1224213" y="1267239"/>
            <a:ext cx="3822505" cy="4544305"/>
          </a:xfrm>
          <a:prstGeom prst="rect">
            <a:avLst/>
          </a:prstGeom>
        </p:spPr>
      </p:pic>
      <p:sp>
        <p:nvSpPr>
          <p:cNvPr id="5" name="Title 4">
            <a:extLst>
              <a:ext uri="{FF2B5EF4-FFF2-40B4-BE49-F238E27FC236}">
                <a16:creationId xmlns:a16="http://schemas.microsoft.com/office/drawing/2014/main" id="{4DAF494C-2881-BE90-86E0-38027DCE6E64}"/>
              </a:ext>
            </a:extLst>
          </p:cNvPr>
          <p:cNvSpPr>
            <a:spLocks noGrp="1"/>
          </p:cNvSpPr>
          <p:nvPr>
            <p:ph type="title"/>
          </p:nvPr>
        </p:nvSpPr>
        <p:spPr>
          <a:xfrm>
            <a:off x="372182" y="0"/>
            <a:ext cx="11264262" cy="1325563"/>
          </a:xfrm>
        </p:spPr>
        <p:txBody>
          <a:bodyPr>
            <a:normAutofit/>
          </a:bodyPr>
          <a:lstStyle/>
          <a:p>
            <a:r>
              <a:rPr lang="en-US" sz="3600" dirty="0"/>
              <a:t>   Understanding Simple Vestibular Physiology</a:t>
            </a:r>
          </a:p>
        </p:txBody>
      </p:sp>
    </p:spTree>
    <p:extLst>
      <p:ext uri="{BB962C8B-B14F-4D97-AF65-F5344CB8AC3E}">
        <p14:creationId xmlns:p14="http://schemas.microsoft.com/office/powerpoint/2010/main" val="3397385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DF2231-A053-9FE8-2703-AC86A76A1E7E}"/>
              </a:ext>
            </a:extLst>
          </p:cNvPr>
          <p:cNvSpPr>
            <a:spLocks noGrp="1"/>
          </p:cNvSpPr>
          <p:nvPr>
            <p:ph type="title"/>
          </p:nvPr>
        </p:nvSpPr>
        <p:spPr>
          <a:xfrm>
            <a:off x="0" y="-587505"/>
            <a:ext cx="11270673" cy="2304299"/>
          </a:xfrm>
        </p:spPr>
        <p:txBody>
          <a:bodyPr>
            <a:normAutofit/>
          </a:bodyPr>
          <a:lstStyle/>
          <a:p>
            <a:r>
              <a:rPr lang="en-US" sz="3600" b="1" dirty="0"/>
              <a:t>Importance of the Vestibular System</a:t>
            </a:r>
            <a:br>
              <a:rPr lang="en-US" sz="4000" b="1" dirty="0"/>
            </a:br>
            <a:r>
              <a:rPr lang="en-US" sz="4000" b="1" dirty="0"/>
              <a:t>                         </a:t>
            </a:r>
          </a:p>
        </p:txBody>
      </p:sp>
      <p:sp>
        <p:nvSpPr>
          <p:cNvPr id="3" name="Slide Number Placeholder 2">
            <a:extLst>
              <a:ext uri="{FF2B5EF4-FFF2-40B4-BE49-F238E27FC236}">
                <a16:creationId xmlns:a16="http://schemas.microsoft.com/office/drawing/2014/main" id="{C2943A0B-1614-6727-0E7B-6BAC8FFF0475}"/>
              </a:ext>
            </a:extLst>
          </p:cNvPr>
          <p:cNvSpPr>
            <a:spLocks noGrp="1"/>
          </p:cNvSpPr>
          <p:nvPr>
            <p:ph type="sldNum" sz="quarter" idx="12"/>
          </p:nvPr>
        </p:nvSpPr>
        <p:spPr/>
        <p:txBody>
          <a:bodyPr/>
          <a:lstStyle/>
          <a:p>
            <a:fld id="{9543C4B4-CB2A-D649-BAAC-A2A1C208EA26}" type="slidenum">
              <a:rPr lang="en-US" smtClean="0"/>
              <a:t>6</a:t>
            </a:fld>
            <a:endParaRPr lang="en-US"/>
          </a:p>
        </p:txBody>
      </p:sp>
      <p:sp>
        <p:nvSpPr>
          <p:cNvPr id="6" name="TextBox 5">
            <a:extLst>
              <a:ext uri="{FF2B5EF4-FFF2-40B4-BE49-F238E27FC236}">
                <a16:creationId xmlns:a16="http://schemas.microsoft.com/office/drawing/2014/main" id="{C41DCBFB-02AC-3E6F-A6CE-1970B0998E40}"/>
              </a:ext>
            </a:extLst>
          </p:cNvPr>
          <p:cNvSpPr txBox="1"/>
          <p:nvPr/>
        </p:nvSpPr>
        <p:spPr>
          <a:xfrm>
            <a:off x="83128" y="822960"/>
            <a:ext cx="11696394" cy="5386090"/>
          </a:xfrm>
          <a:prstGeom prst="rect">
            <a:avLst/>
          </a:prstGeom>
          <a:noFill/>
        </p:spPr>
        <p:txBody>
          <a:bodyPr wrap="square" rtlCol="0">
            <a:spAutoFit/>
          </a:bodyPr>
          <a:lstStyle/>
          <a:p>
            <a:pPr marL="342900" indent="-342900">
              <a:buFont typeface="Arial" panose="020B0604020202020204" pitchFamily="34" charset="0"/>
              <a:buChar char="•"/>
            </a:pPr>
            <a:r>
              <a:rPr lang="en-US" sz="2400" b="1" dirty="0"/>
              <a:t>The system is activated by movement</a:t>
            </a:r>
          </a:p>
          <a:p>
            <a:pPr marL="342900" indent="-342900">
              <a:buFont typeface="Arial" panose="020B0604020202020204" pitchFamily="34" charset="0"/>
              <a:buChar char="•"/>
            </a:pPr>
            <a:r>
              <a:rPr lang="en-US" sz="2400" b="1" dirty="0"/>
              <a:t>Signals are continually available for the body</a:t>
            </a:r>
          </a:p>
          <a:p>
            <a:endParaRPr lang="en-US" sz="2400" b="1" dirty="0"/>
          </a:p>
          <a:p>
            <a:r>
              <a:rPr lang="en-US" sz="2400" b="1" dirty="0"/>
              <a:t>Vestibular Signals support:                  </a:t>
            </a:r>
          </a:p>
          <a:p>
            <a:pPr marL="285750" indent="-285750">
              <a:buFont typeface="Arial" panose="020B0604020202020204" pitchFamily="34" charset="0"/>
              <a:buChar char="•"/>
            </a:pPr>
            <a:r>
              <a:rPr lang="en-US" sz="1400" b="1" dirty="0"/>
              <a:t>Cognition  [7], [10], [13], [20], [24], [25].</a:t>
            </a:r>
          </a:p>
          <a:p>
            <a:pPr marL="285750" indent="-285750">
              <a:buFont typeface="Arial" panose="020B0604020202020204" pitchFamily="34" charset="0"/>
              <a:buChar char="•"/>
            </a:pPr>
            <a:r>
              <a:rPr lang="en-US" sz="1400" b="1" dirty="0"/>
              <a:t>Memory  [9], </a:t>
            </a:r>
          </a:p>
          <a:p>
            <a:pPr marL="285750" indent="-285750">
              <a:buFont typeface="Arial" panose="020B0604020202020204" pitchFamily="34" charset="0"/>
              <a:buChar char="•"/>
            </a:pPr>
            <a:r>
              <a:rPr lang="en-US" sz="1400" b="1" dirty="0"/>
              <a:t>Attention [17] </a:t>
            </a:r>
          </a:p>
          <a:p>
            <a:pPr marL="285750" indent="-285750">
              <a:buFont typeface="Arial" panose="020B0604020202020204" pitchFamily="34" charset="0"/>
              <a:buChar char="•"/>
            </a:pPr>
            <a:r>
              <a:rPr lang="en-US" sz="1400" b="1" dirty="0"/>
              <a:t>Spatial Awareness, Balance </a:t>
            </a:r>
          </a:p>
          <a:p>
            <a:pPr marL="285750" indent="-285750">
              <a:buFont typeface="Arial" panose="020B0604020202020204" pitchFamily="34" charset="0"/>
              <a:buChar char="•"/>
            </a:pPr>
            <a:r>
              <a:rPr lang="en-US" sz="1400" b="1" dirty="0"/>
              <a:t>Executive Functions, Reasoning, Problem Solving, Planning, Organizing , </a:t>
            </a:r>
          </a:p>
          <a:p>
            <a:r>
              <a:rPr lang="en-US" sz="1400" b="1" dirty="0"/>
              <a:t>                                                           Self Monitoring  and Emotional Regulation. </a:t>
            </a:r>
          </a:p>
          <a:p>
            <a:pPr marL="285750" indent="-285750">
              <a:buFont typeface="Arial" panose="020B0604020202020204" pitchFamily="34" charset="0"/>
              <a:buChar char="•"/>
            </a:pPr>
            <a:r>
              <a:rPr lang="en-US" sz="1400" b="1" dirty="0"/>
              <a:t>Stabile vision [7], [10], [11],</a:t>
            </a:r>
          </a:p>
          <a:p>
            <a:pPr marL="285750" indent="-285750">
              <a:buFont typeface="Arial" panose="020B0604020202020204" pitchFamily="34" charset="0"/>
              <a:buChar char="•"/>
            </a:pPr>
            <a:r>
              <a:rPr lang="en-US" sz="1400" b="1" dirty="0"/>
              <a:t>Maintains neural networks [8]</a:t>
            </a:r>
            <a:r>
              <a:rPr lang="en-US" sz="1400" i="1" dirty="0"/>
              <a:t> </a:t>
            </a:r>
          </a:p>
          <a:p>
            <a:pPr marL="285750" indent="-285750">
              <a:buFont typeface="Arial" panose="020B0604020202020204" pitchFamily="34" charset="0"/>
              <a:buChar char="•"/>
            </a:pPr>
            <a:r>
              <a:rPr lang="en-US" sz="1400" b="1" dirty="0"/>
              <a:t>integrates all senses [1], [8]</a:t>
            </a:r>
          </a:p>
          <a:p>
            <a:pPr marL="285750" indent="-285750">
              <a:buFont typeface="Arial" panose="020B0604020202020204" pitchFamily="34" charset="0"/>
              <a:buChar char="•"/>
            </a:pPr>
            <a:r>
              <a:rPr lang="en-US" sz="1400" b="1" dirty="0"/>
              <a:t>Autonomic systems: homeostasis [8], [25]</a:t>
            </a:r>
          </a:p>
          <a:p>
            <a:r>
              <a:rPr lang="en-US" sz="1400" b="1" dirty="0"/>
              <a:t>             Cardiac, Blood pressure, Respiration, Digestion, Endocrine system, hormones, </a:t>
            </a:r>
          </a:p>
          <a:p>
            <a:r>
              <a:rPr lang="en-US" sz="1400" b="1" dirty="0"/>
              <a:t>              Epigenetic changes,.</a:t>
            </a:r>
          </a:p>
          <a:p>
            <a:pPr marL="285750" indent="-285750">
              <a:buFont typeface="Arial" panose="020B0604020202020204" pitchFamily="34" charset="0"/>
              <a:buChar char="•"/>
            </a:pPr>
            <a:r>
              <a:rPr lang="en-US" sz="1400" b="1" dirty="0"/>
              <a:t>Helps maintain homeostasis [8], [25]</a:t>
            </a:r>
          </a:p>
          <a:p>
            <a:endParaRPr lang="en-US" sz="2400" b="1" dirty="0"/>
          </a:p>
          <a:p>
            <a:r>
              <a:rPr lang="en-US" sz="2400" b="1" dirty="0"/>
              <a:t>Incidence of dysfunction is high: 35% in adults age 40 </a:t>
            </a:r>
          </a:p>
          <a:p>
            <a:endParaRPr lang="en-US" dirty="0"/>
          </a:p>
        </p:txBody>
      </p:sp>
      <p:pic>
        <p:nvPicPr>
          <p:cNvPr id="13" name="Picture 12" descr="Scan of a human brain in a neurology clinic">
            <a:extLst>
              <a:ext uri="{FF2B5EF4-FFF2-40B4-BE49-F238E27FC236}">
                <a16:creationId xmlns:a16="http://schemas.microsoft.com/office/drawing/2014/main" id="{FDBB60C9-7768-1A08-A0C1-F36DFEC0764B}"/>
              </a:ext>
            </a:extLst>
          </p:cNvPr>
          <p:cNvPicPr>
            <a:picLocks noChangeAspect="1"/>
          </p:cNvPicPr>
          <p:nvPr/>
        </p:nvPicPr>
        <p:blipFill rotWithShape="1">
          <a:blip r:embed="rId3"/>
          <a:srcRect l="50607" r="928"/>
          <a:stretch/>
        </p:blipFill>
        <p:spPr>
          <a:xfrm>
            <a:off x="7615384" y="0"/>
            <a:ext cx="4733631" cy="6858000"/>
          </a:xfrm>
          <a:prstGeom prst="rect">
            <a:avLst/>
          </a:prstGeom>
        </p:spPr>
      </p:pic>
    </p:spTree>
    <p:extLst>
      <p:ext uri="{BB962C8B-B14F-4D97-AF65-F5344CB8AC3E}">
        <p14:creationId xmlns:p14="http://schemas.microsoft.com/office/powerpoint/2010/main" val="4288223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66E9E7-4285-C9D0-B8B0-DF1A4808B9CA}"/>
              </a:ext>
            </a:extLst>
          </p:cNvPr>
          <p:cNvSpPr>
            <a:spLocks noGrp="1"/>
          </p:cNvSpPr>
          <p:nvPr>
            <p:ph type="title"/>
          </p:nvPr>
        </p:nvSpPr>
        <p:spPr>
          <a:xfrm>
            <a:off x="466722" y="345989"/>
            <a:ext cx="3201366" cy="4436076"/>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Evidence Linking the Vestibular Function and Cognition</a:t>
            </a:r>
          </a:p>
        </p:txBody>
      </p:sp>
      <p:sp>
        <p:nvSpPr>
          <p:cNvPr id="4" name="TextBox 3">
            <a:extLst>
              <a:ext uri="{FF2B5EF4-FFF2-40B4-BE49-F238E27FC236}">
                <a16:creationId xmlns:a16="http://schemas.microsoft.com/office/drawing/2014/main" id="{8680BF1C-C86D-50D6-C553-A60F1C34B19E}"/>
              </a:ext>
            </a:extLst>
          </p:cNvPr>
          <p:cNvSpPr txBox="1"/>
          <p:nvPr/>
        </p:nvSpPr>
        <p:spPr>
          <a:xfrm>
            <a:off x="4141781" y="655975"/>
            <a:ext cx="7414810" cy="5546047"/>
          </a:xfrm>
          <a:prstGeom prst="rect">
            <a:avLst/>
          </a:prstGeom>
        </p:spPr>
        <p:txBody>
          <a:bodyPr vert="horz" lIns="91440" tIns="45720" rIns="91440" bIns="45720" rtlCol="0" anchor="ctr">
            <a:normAutofit/>
          </a:bodyPr>
          <a:lstStyle/>
          <a:p>
            <a:pPr>
              <a:lnSpc>
                <a:spcPct val="90000"/>
              </a:lnSpc>
              <a:spcAft>
                <a:spcPts val="600"/>
              </a:spcAft>
            </a:pPr>
            <a:endParaRPr lang="en-US" sz="2000" dirty="0"/>
          </a:p>
          <a:p>
            <a:pPr>
              <a:lnSpc>
                <a:spcPct val="90000"/>
              </a:lnSpc>
              <a:spcAft>
                <a:spcPts val="600"/>
              </a:spcAft>
            </a:pPr>
            <a:endParaRPr lang="en-US" sz="2000" dirty="0"/>
          </a:p>
          <a:p>
            <a:pPr marL="342900" indent="-342900">
              <a:lnSpc>
                <a:spcPct val="90000"/>
              </a:lnSpc>
              <a:spcAft>
                <a:spcPts val="600"/>
              </a:spcAft>
              <a:buFont typeface="Arial" panose="020B0604020202020204" pitchFamily="34" charset="0"/>
              <a:buChar char="•"/>
            </a:pPr>
            <a:endParaRPr lang="en-US" sz="1900" dirty="0"/>
          </a:p>
        </p:txBody>
      </p:sp>
      <p:sp>
        <p:nvSpPr>
          <p:cNvPr id="5" name="Slide Number Placeholder 4">
            <a:extLst>
              <a:ext uri="{FF2B5EF4-FFF2-40B4-BE49-F238E27FC236}">
                <a16:creationId xmlns:a16="http://schemas.microsoft.com/office/drawing/2014/main" id="{EB637572-F4D2-7456-D39D-9F3CC6B1A1E0}"/>
              </a:ext>
            </a:extLst>
          </p:cNvPr>
          <p:cNvSpPr>
            <a:spLocks noGrp="1"/>
          </p:cNvSpPr>
          <p:nvPr>
            <p:ph type="sldNum" sz="quarter" idx="12"/>
          </p:nvPr>
        </p:nvSpPr>
        <p:spPr/>
        <p:txBody>
          <a:bodyPr/>
          <a:lstStyle/>
          <a:p>
            <a:fld id="{9543C4B4-CB2A-D649-BAAC-A2A1C208EA26}" type="slidenum">
              <a:rPr lang="en-US" smtClean="0"/>
              <a:t>7</a:t>
            </a:fld>
            <a:endParaRPr lang="en-US"/>
          </a:p>
        </p:txBody>
      </p:sp>
      <p:sp>
        <p:nvSpPr>
          <p:cNvPr id="8" name="TextBox 7">
            <a:extLst>
              <a:ext uri="{FF2B5EF4-FFF2-40B4-BE49-F238E27FC236}">
                <a16:creationId xmlns:a16="http://schemas.microsoft.com/office/drawing/2014/main" id="{09BCA69F-D08A-3B15-F1B0-D7DF773F9BFD}"/>
              </a:ext>
            </a:extLst>
          </p:cNvPr>
          <p:cNvSpPr txBox="1"/>
          <p:nvPr/>
        </p:nvSpPr>
        <p:spPr>
          <a:xfrm>
            <a:off x="4183732" y="-90311"/>
            <a:ext cx="7895379" cy="8971687"/>
          </a:xfrm>
          <a:prstGeom prst="rect">
            <a:avLst/>
          </a:prstGeom>
          <a:noFill/>
        </p:spPr>
        <p:txBody>
          <a:bodyPr wrap="square" rtlCol="0">
            <a:spAutoFit/>
          </a:bodyPr>
          <a:lstStyle/>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r>
              <a:rPr lang="en-US" sz="2000" b="1" dirty="0"/>
              <a:t>Vestibular deficits reduced cognitive testing</a:t>
            </a:r>
            <a:r>
              <a:rPr lang="en-US" sz="2000" b="1" i="1" dirty="0"/>
              <a:t>: </a:t>
            </a:r>
            <a:r>
              <a:rPr lang="en-US" i="1" dirty="0"/>
              <a:t>atrophy and     </a:t>
            </a:r>
          </a:p>
          <a:p>
            <a:r>
              <a:rPr lang="en-US" i="1" dirty="0"/>
              <a:t>         impaired spatial memory in humans</a:t>
            </a:r>
            <a:r>
              <a:rPr lang="en-US" b="1" i="1" dirty="0"/>
              <a:t>  (</a:t>
            </a:r>
            <a:r>
              <a:rPr lang="en-US" b="1" dirty="0"/>
              <a:t>Brandt, 2005).</a:t>
            </a:r>
            <a:r>
              <a:rPr lang="en-US" b="1" i="1" dirty="0"/>
              <a:t> </a:t>
            </a:r>
          </a:p>
          <a:p>
            <a:pPr marL="342900" indent="-342900">
              <a:lnSpc>
                <a:spcPct val="90000"/>
              </a:lnSpc>
              <a:spcAft>
                <a:spcPts val="600"/>
              </a:spcAft>
              <a:buFont typeface="Arial" panose="020B0604020202020204" pitchFamily="34" charset="0"/>
              <a:buChar char="•"/>
            </a:pPr>
            <a:endParaRPr lang="en-US" sz="2000" b="1" dirty="0"/>
          </a:p>
          <a:p>
            <a:pPr marL="342900" indent="-342900">
              <a:lnSpc>
                <a:spcPct val="90000"/>
              </a:lnSpc>
              <a:spcAft>
                <a:spcPts val="600"/>
              </a:spcAft>
              <a:buFont typeface="Arial" panose="020B0604020202020204" pitchFamily="34" charset="0"/>
              <a:buChar char="•"/>
            </a:pPr>
            <a:r>
              <a:rPr lang="en-US" sz="2000" b="1" dirty="0"/>
              <a:t>Visuospatial ability, attention, executive function, and memory </a:t>
            </a:r>
            <a:r>
              <a:rPr lang="en-US" b="1" dirty="0"/>
              <a:t>(Bigelow and Agrawal 2015).</a:t>
            </a:r>
          </a:p>
          <a:p>
            <a:pPr marL="342900" indent="-342900">
              <a:lnSpc>
                <a:spcPct val="90000"/>
              </a:lnSpc>
              <a:spcAft>
                <a:spcPts val="600"/>
              </a:spcAft>
              <a:buFont typeface="Arial" panose="020B0604020202020204" pitchFamily="34" charset="0"/>
              <a:buChar char="•"/>
            </a:pPr>
            <a:endParaRPr lang="en-US" sz="2000" b="1" dirty="0"/>
          </a:p>
          <a:p>
            <a:pPr marL="342900" indent="-342900">
              <a:buFont typeface="Arial" panose="020B0604020202020204" pitchFamily="34" charset="0"/>
              <a:buChar char="•"/>
            </a:pPr>
            <a:r>
              <a:rPr lang="en-US" sz="2000" b="1" dirty="0"/>
              <a:t>Vestibular dysfunction leads to cognitive impairments</a:t>
            </a:r>
            <a:r>
              <a:rPr lang="en-US" sz="2000" dirty="0"/>
              <a:t>:</a:t>
            </a:r>
            <a:r>
              <a:rPr lang="en-US" sz="2000" i="1" dirty="0"/>
              <a:t>    </a:t>
            </a:r>
          </a:p>
          <a:p>
            <a:r>
              <a:rPr lang="en-US" sz="2000" i="1" dirty="0"/>
              <a:t>             </a:t>
            </a:r>
            <a:r>
              <a:rPr lang="en-US" i="1" dirty="0"/>
              <a:t>knowledge in the field </a:t>
            </a:r>
            <a:r>
              <a:rPr lang="en-US" b="1" dirty="0"/>
              <a:t>(Guo,  2024).</a:t>
            </a:r>
          </a:p>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r>
              <a:rPr lang="en-US" sz="2000" b="1" dirty="0"/>
              <a:t>Vestibular function and hippocampal volume:       </a:t>
            </a:r>
          </a:p>
          <a:p>
            <a:r>
              <a:rPr lang="en-US" sz="2400" i="1" dirty="0"/>
              <a:t>           </a:t>
            </a:r>
            <a:r>
              <a:rPr lang="en-US" i="1" dirty="0"/>
              <a:t>Baltimore Longitudinal Study of Aging </a:t>
            </a:r>
            <a:r>
              <a:rPr lang="en-US" b="1" dirty="0"/>
              <a:t>(Kamil, 2018).</a:t>
            </a:r>
          </a:p>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r>
              <a:rPr lang="en-US" sz="2000" b="1" dirty="0"/>
              <a:t>Development weaves brains, bodies and environments into cognition  </a:t>
            </a:r>
            <a:r>
              <a:rPr lang="en-US" b="1" dirty="0"/>
              <a:t>(Sheya, 2018). </a:t>
            </a:r>
          </a:p>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r>
              <a:rPr lang="en-US" sz="2000" b="1" dirty="0"/>
              <a:t>From ear to uncertainty: Vestibular contributions to cognitive function </a:t>
            </a:r>
            <a:r>
              <a:rPr lang="en-US" b="1" dirty="0"/>
              <a:t>(Smith, 2018).</a:t>
            </a:r>
          </a:p>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r>
              <a:rPr lang="en-US" sz="2000" b="1" dirty="0"/>
              <a:t>Cognitive control in media multitaskers </a:t>
            </a:r>
            <a:r>
              <a:rPr lang="en-US" b="1" dirty="0"/>
              <a:t>(Ophir, 2018).</a:t>
            </a:r>
            <a:endParaRPr lang="en-US" sz="2400" b="1" dirty="0"/>
          </a:p>
          <a:p>
            <a:endParaRPr lang="en-US" sz="2400" b="1" dirty="0"/>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endParaRPr lang="en-US" sz="2400" b="1" dirty="0"/>
          </a:p>
          <a:p>
            <a:endParaRPr lang="en-US" sz="2400" b="1" dirty="0"/>
          </a:p>
        </p:txBody>
      </p:sp>
    </p:spTree>
    <p:extLst>
      <p:ext uri="{BB962C8B-B14F-4D97-AF65-F5344CB8AC3E}">
        <p14:creationId xmlns:p14="http://schemas.microsoft.com/office/powerpoint/2010/main" val="3053342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D9954-AAC0-D137-ACF1-572BB3FB82A4}"/>
              </a:ext>
            </a:extLst>
          </p:cNvPr>
          <p:cNvSpPr>
            <a:spLocks noGrp="1"/>
          </p:cNvSpPr>
          <p:nvPr>
            <p:ph type="title"/>
          </p:nvPr>
        </p:nvSpPr>
        <p:spPr>
          <a:xfrm>
            <a:off x="620889" y="270933"/>
            <a:ext cx="10732911" cy="1419755"/>
          </a:xfrm>
        </p:spPr>
        <p:txBody>
          <a:bodyPr>
            <a:normAutofit fontScale="90000"/>
          </a:bodyPr>
          <a:lstStyle/>
          <a:p>
            <a:br>
              <a:rPr lang="en-US" dirty="0"/>
            </a:br>
            <a:r>
              <a:rPr lang="en-US" dirty="0"/>
              <a:t>The Good News:  </a:t>
            </a:r>
            <a:r>
              <a:rPr lang="en-US" sz="3600" dirty="0"/>
              <a:t>Vestibular Stimulating Exercises Improve    </a:t>
            </a:r>
            <a:br>
              <a:rPr lang="en-US" sz="3600" dirty="0"/>
            </a:br>
            <a:r>
              <a:rPr lang="en-US" sz="3600" dirty="0"/>
              <a:t>                                               Important Skills for Adults and Children</a:t>
            </a:r>
            <a:br>
              <a:rPr lang="en-US" sz="3100" b="1" dirty="0"/>
            </a:br>
            <a:endParaRPr lang="en-US" sz="3100" dirty="0"/>
          </a:p>
        </p:txBody>
      </p:sp>
      <p:sp>
        <p:nvSpPr>
          <p:cNvPr id="3" name="Slide Number Placeholder 2">
            <a:extLst>
              <a:ext uri="{FF2B5EF4-FFF2-40B4-BE49-F238E27FC236}">
                <a16:creationId xmlns:a16="http://schemas.microsoft.com/office/drawing/2014/main" id="{E50EF0C4-8BD5-E6DD-1036-6D4BADB1C120}"/>
              </a:ext>
            </a:extLst>
          </p:cNvPr>
          <p:cNvSpPr>
            <a:spLocks noGrp="1"/>
          </p:cNvSpPr>
          <p:nvPr>
            <p:ph type="sldNum" sz="quarter" idx="12"/>
          </p:nvPr>
        </p:nvSpPr>
        <p:spPr/>
        <p:txBody>
          <a:bodyPr/>
          <a:lstStyle/>
          <a:p>
            <a:fld id="{9543C4B4-CB2A-D649-BAAC-A2A1C208EA26}" type="slidenum">
              <a:rPr lang="en-US" smtClean="0"/>
              <a:t>8</a:t>
            </a:fld>
            <a:endParaRPr lang="en-US"/>
          </a:p>
        </p:txBody>
      </p:sp>
      <p:sp>
        <p:nvSpPr>
          <p:cNvPr id="5" name="TextBox 4">
            <a:extLst>
              <a:ext uri="{FF2B5EF4-FFF2-40B4-BE49-F238E27FC236}">
                <a16:creationId xmlns:a16="http://schemas.microsoft.com/office/drawing/2014/main" id="{B5959E94-0986-8F92-528C-966BC593D125}"/>
              </a:ext>
            </a:extLst>
          </p:cNvPr>
          <p:cNvSpPr txBox="1"/>
          <p:nvPr/>
        </p:nvSpPr>
        <p:spPr>
          <a:xfrm>
            <a:off x="620889" y="1501422"/>
            <a:ext cx="11266311" cy="4247317"/>
          </a:xfrm>
          <a:prstGeom prst="rect">
            <a:avLst/>
          </a:prstGeom>
          <a:noFill/>
        </p:spPr>
        <p:txBody>
          <a:bodyPr wrap="square" rtlCol="0">
            <a:spAutoFit/>
          </a:bodyPr>
          <a:lstStyle/>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r>
              <a:rPr lang="en-US" sz="2000" b="1" dirty="0"/>
              <a:t>Improved cognitive performance (children) vestibular rehabilitation combined ADHD and vestibular impairment </a:t>
            </a:r>
            <a:r>
              <a:rPr lang="en-US" b="1" dirty="0"/>
              <a:t>(Lofti, 2017). </a:t>
            </a:r>
          </a:p>
          <a:p>
            <a:endParaRPr lang="en-US" b="1" dirty="0"/>
          </a:p>
          <a:p>
            <a:pPr marL="285750" indent="-285750">
              <a:buFont typeface="Arial" panose="020B0604020202020204" pitchFamily="34" charset="0"/>
              <a:buChar char="•"/>
            </a:pPr>
            <a:r>
              <a:rPr lang="en-US" sz="2000" b="1" dirty="0"/>
              <a:t>Vestibular therapy improved motor planning, attention, and academic performance in children with attention deficit hyperactivity disorders:</a:t>
            </a:r>
            <a:r>
              <a:rPr lang="en-US" b="1" dirty="0"/>
              <a:t> (Moghadam, 2018).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2000" b="1" dirty="0"/>
              <a:t>Short vestibular and cognitive training improves oral reading fluency in children with dyslexia </a:t>
            </a:r>
            <a:r>
              <a:rPr lang="en-US" b="1" dirty="0"/>
              <a:t>(Caldani,2021).</a:t>
            </a:r>
          </a:p>
          <a:p>
            <a:pPr marL="285750" indent="-285750">
              <a:buFont typeface="Arial" panose="020B0604020202020204" pitchFamily="34" charset="0"/>
              <a:buChar char="•"/>
            </a:pPr>
            <a:endParaRPr lang="en-US" b="1" dirty="0"/>
          </a:p>
          <a:p>
            <a:endParaRPr lang="en-US" b="1" dirty="0"/>
          </a:p>
          <a:p>
            <a:r>
              <a:rPr lang="en-US" sz="2000" b="1" dirty="0"/>
              <a:t>Spinning, rolling, head movements need to be included. Targeted specific vestibular movements appear to be important in addition to generalized movement (Moghadam, 2018).. </a:t>
            </a:r>
          </a:p>
        </p:txBody>
      </p:sp>
    </p:spTree>
    <p:extLst>
      <p:ext uri="{BB962C8B-B14F-4D97-AF65-F5344CB8AC3E}">
        <p14:creationId xmlns:p14="http://schemas.microsoft.com/office/powerpoint/2010/main" val="835685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A29735-7C24-0F61-F07E-EFBF650A4E04}"/>
              </a:ext>
            </a:extLst>
          </p:cNvPr>
          <p:cNvSpPr>
            <a:spLocks noGrp="1"/>
          </p:cNvSpPr>
          <p:nvPr>
            <p:ph type="sldNum" sz="quarter" idx="12"/>
          </p:nvPr>
        </p:nvSpPr>
        <p:spPr/>
        <p:txBody>
          <a:bodyPr/>
          <a:lstStyle/>
          <a:p>
            <a:fld id="{9543C4B4-CB2A-D649-BAAC-A2A1C208EA26}" type="slidenum">
              <a:rPr lang="en-US" smtClean="0"/>
              <a:t>9</a:t>
            </a:fld>
            <a:endParaRPr lang="en-US"/>
          </a:p>
        </p:txBody>
      </p:sp>
      <p:pic>
        <p:nvPicPr>
          <p:cNvPr id="3" name="Picture 2">
            <a:extLst>
              <a:ext uri="{FF2B5EF4-FFF2-40B4-BE49-F238E27FC236}">
                <a16:creationId xmlns:a16="http://schemas.microsoft.com/office/drawing/2014/main" id="{ECA8761B-1CB2-9133-7D25-8CE04211FE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6673" y="1578649"/>
            <a:ext cx="3789063" cy="4329078"/>
          </a:xfrm>
          <a:prstGeom prst="rect">
            <a:avLst/>
          </a:prstGeom>
          <a:noFill/>
        </p:spPr>
      </p:pic>
      <p:sp>
        <p:nvSpPr>
          <p:cNvPr id="5" name="TextBox 4">
            <a:extLst>
              <a:ext uri="{FF2B5EF4-FFF2-40B4-BE49-F238E27FC236}">
                <a16:creationId xmlns:a16="http://schemas.microsoft.com/office/drawing/2014/main" id="{20731A60-1A8F-0848-AFC7-BB53ED7BB499}"/>
              </a:ext>
            </a:extLst>
          </p:cNvPr>
          <p:cNvSpPr txBox="1"/>
          <p:nvPr/>
        </p:nvSpPr>
        <p:spPr>
          <a:xfrm>
            <a:off x="4149025" y="1578649"/>
            <a:ext cx="2590442" cy="307777"/>
          </a:xfrm>
          <a:prstGeom prst="rect">
            <a:avLst/>
          </a:prstGeom>
          <a:noFill/>
        </p:spPr>
        <p:txBody>
          <a:bodyPr wrap="square">
            <a:spAutoFit/>
          </a:bodyPr>
          <a:lstStyle/>
          <a:p>
            <a:pPr lvl="1"/>
            <a:r>
              <a:rPr lang="en-US" sz="1400" dirty="0"/>
              <a:t>     </a:t>
            </a:r>
          </a:p>
        </p:txBody>
      </p:sp>
      <p:pic>
        <p:nvPicPr>
          <p:cNvPr id="6" name="Picture 5">
            <a:extLst>
              <a:ext uri="{FF2B5EF4-FFF2-40B4-BE49-F238E27FC236}">
                <a16:creationId xmlns:a16="http://schemas.microsoft.com/office/drawing/2014/main" id="{AE573212-1F82-CF5A-0DCB-A085063F6FF2}"/>
              </a:ext>
            </a:extLst>
          </p:cNvPr>
          <p:cNvPicPr>
            <a:picLocks noChangeAspect="1"/>
          </p:cNvPicPr>
          <p:nvPr/>
        </p:nvPicPr>
        <p:blipFill>
          <a:blip r:embed="rId5"/>
          <a:srcRect l="5654" r="12421" b="-2"/>
          <a:stretch>
            <a:fillRect/>
          </a:stretch>
        </p:blipFill>
        <p:spPr>
          <a:xfrm>
            <a:off x="4363061" y="1642762"/>
            <a:ext cx="2730070" cy="1718696"/>
          </a:xfrm>
          <a:prstGeom prst="rect">
            <a:avLst/>
          </a:prstGeom>
        </p:spPr>
      </p:pic>
      <p:pic>
        <p:nvPicPr>
          <p:cNvPr id="7" name="Picture 6" descr="A person swimming in a pool&#10;&#10;Description automatically generated">
            <a:extLst>
              <a:ext uri="{FF2B5EF4-FFF2-40B4-BE49-F238E27FC236}">
                <a16:creationId xmlns:a16="http://schemas.microsoft.com/office/drawing/2014/main" id="{0C50DFC5-D2B4-BB2F-5FC5-CA7BBB137F27}"/>
              </a:ext>
            </a:extLst>
          </p:cNvPr>
          <p:cNvPicPr>
            <a:picLocks noChangeAspect="1"/>
          </p:cNvPicPr>
          <p:nvPr/>
        </p:nvPicPr>
        <p:blipFill>
          <a:blip r:embed="rId6"/>
          <a:srcRect r="1" b="2779"/>
          <a:stretch>
            <a:fillRect/>
          </a:stretch>
        </p:blipFill>
        <p:spPr>
          <a:xfrm>
            <a:off x="8166265" y="1685528"/>
            <a:ext cx="2558339" cy="1762887"/>
          </a:xfrm>
          <a:prstGeom prst="rect">
            <a:avLst/>
          </a:prstGeom>
        </p:spPr>
      </p:pic>
      <p:pic>
        <p:nvPicPr>
          <p:cNvPr id="8" name="2 kids on a round swing">
            <a:hlinkClick r:id="" action="ppaction://media"/>
            <a:extLst>
              <a:ext uri="{FF2B5EF4-FFF2-40B4-BE49-F238E27FC236}">
                <a16:creationId xmlns:a16="http://schemas.microsoft.com/office/drawing/2014/main" id="{B3F5A884-4141-ECC1-BE59-B07A379913B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flipH="1">
            <a:off x="4363060" y="3779457"/>
            <a:ext cx="2730069" cy="1779625"/>
          </a:xfrm>
          <a:prstGeom prst="rect">
            <a:avLst/>
          </a:prstGeom>
        </p:spPr>
      </p:pic>
      <p:pic>
        <p:nvPicPr>
          <p:cNvPr id="9" name="Picture 8" descr="A group of children in a classroom&#10;&#10;AI-generated content may be incorrect.">
            <a:extLst>
              <a:ext uri="{FF2B5EF4-FFF2-40B4-BE49-F238E27FC236}">
                <a16:creationId xmlns:a16="http://schemas.microsoft.com/office/drawing/2014/main" id="{DC17BE21-1D64-435E-B997-C83BC79164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66265" y="3788395"/>
            <a:ext cx="2730069" cy="1779624"/>
          </a:xfrm>
          <a:prstGeom prst="rect">
            <a:avLst/>
          </a:prstGeom>
        </p:spPr>
      </p:pic>
      <p:sp>
        <p:nvSpPr>
          <p:cNvPr id="11" name="TextBox 10">
            <a:extLst>
              <a:ext uri="{FF2B5EF4-FFF2-40B4-BE49-F238E27FC236}">
                <a16:creationId xmlns:a16="http://schemas.microsoft.com/office/drawing/2014/main" id="{9C568F11-2848-6233-D583-EC9080B6E6BD}"/>
              </a:ext>
            </a:extLst>
          </p:cNvPr>
          <p:cNvSpPr txBox="1"/>
          <p:nvPr/>
        </p:nvSpPr>
        <p:spPr>
          <a:xfrm>
            <a:off x="391885" y="327379"/>
            <a:ext cx="7758693" cy="584775"/>
          </a:xfrm>
          <a:prstGeom prst="rect">
            <a:avLst/>
          </a:prstGeom>
          <a:noFill/>
        </p:spPr>
        <p:txBody>
          <a:bodyPr wrap="square">
            <a:spAutoFit/>
          </a:bodyPr>
          <a:lstStyle/>
          <a:p>
            <a:r>
              <a:rPr lang="en-US" sz="3200" b="1" dirty="0"/>
              <a:t>The Vestibular System:   The Good News</a:t>
            </a:r>
          </a:p>
        </p:txBody>
      </p:sp>
      <p:sp>
        <p:nvSpPr>
          <p:cNvPr id="12" name="Rectangle 11">
            <a:extLst>
              <a:ext uri="{FF2B5EF4-FFF2-40B4-BE49-F238E27FC236}">
                <a16:creationId xmlns:a16="http://schemas.microsoft.com/office/drawing/2014/main" id="{F3F6B30A-35D2-6E14-D328-EF2F12534CCE}"/>
              </a:ext>
            </a:extLst>
          </p:cNvPr>
          <p:cNvSpPr/>
          <p:nvPr/>
        </p:nvSpPr>
        <p:spPr>
          <a:xfrm>
            <a:off x="364376" y="1040113"/>
            <a:ext cx="10989424" cy="3143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0C3AF8-4F34-5100-19F6-EECCC0A16114}"/>
              </a:ext>
            </a:extLst>
          </p:cNvPr>
          <p:cNvSpPr/>
          <p:nvPr/>
        </p:nvSpPr>
        <p:spPr>
          <a:xfrm flipH="1">
            <a:off x="236673" y="5994956"/>
            <a:ext cx="11341190" cy="33303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810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p:cTn id="12" fill="hold" display="0">
                  <p:stCondLst>
                    <p:cond delay="indefinite"/>
                  </p:stCondLst>
                </p:cTn>
                <p:tgtEl>
                  <p:spTgt spid="8"/>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5740</TotalTime>
  <Words>2805</Words>
  <Application>Microsoft Macintosh PowerPoint</Application>
  <PresentationFormat>Widescreen</PresentationFormat>
  <Paragraphs>284</Paragraphs>
  <Slides>16</Slides>
  <Notes>6</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Calibri</vt:lpstr>
      <vt:lpstr>Office Theme</vt:lpstr>
      <vt:lpstr>PowerPoint Presentation</vt:lpstr>
      <vt:lpstr>PowerPoint Presentation</vt:lpstr>
      <vt:lpstr>PowerPoint Presentation</vt:lpstr>
      <vt:lpstr>                                        Reframing Adult Learning Through an                       Embodied and Physiological Lens                                 </vt:lpstr>
      <vt:lpstr>   Understanding Simple Vestibular Physiology</vt:lpstr>
      <vt:lpstr>Importance of the Vestibular System                          </vt:lpstr>
      <vt:lpstr>Evidence Linking the Vestibular Function and Cognition</vt:lpstr>
      <vt:lpstr> The Good News:  Vestibular Stimulating Exercises Improve                                                    Important Skills for Adults and Children </vt:lpstr>
      <vt:lpstr>PowerPoint Presentation</vt:lpstr>
      <vt:lpstr>Implications for Adult Learning</vt:lpstr>
      <vt:lpstr>Vestibular Research: A Puzzle</vt:lpstr>
      <vt:lpstr>   Summary</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Hamner, Constance E.</dc:creator>
  <cp:lastModifiedBy>Hamner, Constance E.</cp:lastModifiedBy>
  <cp:revision>7</cp:revision>
  <dcterms:created xsi:type="dcterms:W3CDTF">2026-06-03T22:56:23Z</dcterms:created>
  <dcterms:modified xsi:type="dcterms:W3CDTF">2026-07-07T03:43:59Z</dcterms:modified>
</cp:coreProperties>
</file>