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2" r:id="rId3"/>
    <p:sldId id="281" r:id="rId4"/>
    <p:sldId id="283" r:id="rId5"/>
    <p:sldId id="265" r:id="rId6"/>
    <p:sldId id="284" r:id="rId7"/>
    <p:sldId id="258" r:id="rId8"/>
    <p:sldId id="260" r:id="rId9"/>
    <p:sldId id="261" r:id="rId10"/>
    <p:sldId id="285" r:id="rId11"/>
    <p:sldId id="262" r:id="rId12"/>
    <p:sldId id="267" r:id="rId13"/>
    <p:sldId id="268" r:id="rId14"/>
    <p:sldId id="269" r:id="rId15"/>
    <p:sldId id="270" r:id="rId16"/>
    <p:sldId id="286" r:id="rId17"/>
    <p:sldId id="271" r:id="rId18"/>
    <p:sldId id="273" r:id="rId19"/>
    <p:sldId id="288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40" autoAdjust="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41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DE7E9-9E57-4D3E-B568-099EFEA5F28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59D0468-D199-4573-9B3B-896C65E36932}">
      <dgm:prSet phldrT="[Text]" phldr="1"/>
      <dgm:spPr/>
      <dgm:t>
        <a:bodyPr/>
        <a:lstStyle/>
        <a:p>
          <a:endParaRPr lang="de-DE" dirty="0">
            <a:noFill/>
          </a:endParaRPr>
        </a:p>
      </dgm:t>
    </dgm:pt>
    <dgm:pt modelId="{F88BEE3B-CAE8-45D0-9A95-422D857DDDCC}" type="parTrans" cxnId="{9677D6F8-5DE2-4F7D-B7FE-B8EAB50E4010}">
      <dgm:prSet/>
      <dgm:spPr/>
      <dgm:t>
        <a:bodyPr/>
        <a:lstStyle/>
        <a:p>
          <a:endParaRPr lang="de-DE"/>
        </a:p>
      </dgm:t>
    </dgm:pt>
    <dgm:pt modelId="{DD7B131A-534A-46B4-BAAF-6FBE00B814D2}" type="sibTrans" cxnId="{9677D6F8-5DE2-4F7D-B7FE-B8EAB50E401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 lIns="72000" tIns="36000" bIns="36000"/>
        <a:lstStyle/>
        <a:p>
          <a:endParaRPr lang="de-DE"/>
        </a:p>
      </dgm:t>
    </dgm:pt>
    <dgm:pt modelId="{D8511281-F4ED-4177-8CD2-DB1E5101EFE4}">
      <dgm:prSet phldrT="[Text]" phldr="1"/>
      <dgm:spPr/>
      <dgm:t>
        <a:bodyPr/>
        <a:lstStyle/>
        <a:p>
          <a:endParaRPr lang="de-DE" dirty="0"/>
        </a:p>
      </dgm:t>
    </dgm:pt>
    <dgm:pt modelId="{CAFFC295-9836-47E2-8168-F1C10846895A}" type="parTrans" cxnId="{43389145-38C0-424C-B775-536B8E4B786F}">
      <dgm:prSet/>
      <dgm:spPr/>
      <dgm:t>
        <a:bodyPr/>
        <a:lstStyle/>
        <a:p>
          <a:endParaRPr lang="de-DE"/>
        </a:p>
      </dgm:t>
    </dgm:pt>
    <dgm:pt modelId="{9CA6E6C3-895F-4167-9ADF-9BE21FDA1F45}" type="sibTrans" cxnId="{43389145-38C0-424C-B775-536B8E4B786F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490" t="-19490" r="-7490" b="-4510"/>
          </a:stretch>
        </a:blipFill>
      </dgm:spPr>
      <dgm:t>
        <a:bodyPr lIns="72000" tIns="36000" bIns="36000"/>
        <a:lstStyle/>
        <a:p>
          <a:endParaRPr lang="de-DE"/>
        </a:p>
      </dgm:t>
    </dgm:pt>
    <dgm:pt modelId="{CABC2126-7246-4399-AA08-4F2F61A471D2}">
      <dgm:prSet/>
      <dgm:spPr/>
      <dgm:t>
        <a:bodyPr/>
        <a:lstStyle/>
        <a:p>
          <a:endParaRPr lang="de-DE" dirty="0"/>
        </a:p>
      </dgm:t>
    </dgm:pt>
    <dgm:pt modelId="{49FD0E1E-FFDA-4DAF-8A7E-3F0F53CBCBDF}" type="parTrans" cxnId="{D4B0B6B0-38CD-4A81-AC5F-CA8B01E9C86A}">
      <dgm:prSet/>
      <dgm:spPr/>
      <dgm:t>
        <a:bodyPr/>
        <a:lstStyle/>
        <a:p>
          <a:endParaRPr lang="de-DE"/>
        </a:p>
      </dgm:t>
    </dgm:pt>
    <dgm:pt modelId="{B1198401-57CC-4E3A-B423-76A279E670E5}" type="sibTrans" cxnId="{D4B0B6B0-38CD-4A81-AC5F-CA8B01E9C86A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16" t="5061" r="1316" b="5061"/>
          </a:stretch>
        </a:blipFill>
      </dgm:spPr>
      <dgm:t>
        <a:bodyPr lIns="72000" tIns="36000" bIns="36000"/>
        <a:lstStyle/>
        <a:p>
          <a:endParaRPr lang="de-DE"/>
        </a:p>
      </dgm:t>
    </dgm:pt>
    <dgm:pt modelId="{D92429F3-6ECE-4D02-9616-472FD8E3EAC8}">
      <dgm:prSet/>
      <dgm:spPr/>
      <dgm:t>
        <a:bodyPr/>
        <a:lstStyle/>
        <a:p>
          <a:endParaRPr lang="de-DE" dirty="0"/>
        </a:p>
      </dgm:t>
    </dgm:pt>
    <dgm:pt modelId="{AA559594-30A7-4B76-96B2-2A32E38FD627}" type="sibTrans" cxnId="{2BCF3986-6151-4100-A991-B64A96D9026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de-DE"/>
        </a:p>
      </dgm:t>
    </dgm:pt>
    <dgm:pt modelId="{CA018841-738F-4C83-B7AD-58E6D741AF40}" type="parTrans" cxnId="{2BCF3986-6151-4100-A991-B64A96D90263}">
      <dgm:prSet/>
      <dgm:spPr/>
      <dgm:t>
        <a:bodyPr/>
        <a:lstStyle/>
        <a:p>
          <a:endParaRPr lang="de-DE"/>
        </a:p>
      </dgm:t>
    </dgm:pt>
    <dgm:pt modelId="{84FAFC59-5EE5-4143-8EF9-3CCF24D85818}">
      <dgm:prSet/>
      <dgm:spPr/>
      <dgm:t>
        <a:bodyPr/>
        <a:lstStyle/>
        <a:p>
          <a:endParaRPr lang="de-DE" dirty="0"/>
        </a:p>
      </dgm:t>
    </dgm:pt>
    <dgm:pt modelId="{4B348E18-34C5-438F-9D95-9F15CB2B3F9D}" type="sibTrans" cxnId="{F8F2C9E5-8A74-431F-9504-E67FAA9AEDF4}">
      <dgm:prSet/>
      <dgm:spPr>
        <a:blipFill dpi="0"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89" t="-23151" r="989" b="-23151"/>
          </a:stretch>
        </a:blipFill>
      </dgm:spPr>
      <dgm:t>
        <a:bodyPr lIns="72000" tIns="36000" bIns="36000"/>
        <a:lstStyle/>
        <a:p>
          <a:endParaRPr lang="de-DE"/>
        </a:p>
      </dgm:t>
    </dgm:pt>
    <dgm:pt modelId="{978ED9C8-65D7-43DA-8408-5B97C59AFC02}" type="parTrans" cxnId="{F8F2C9E5-8A74-431F-9504-E67FAA9AEDF4}">
      <dgm:prSet/>
      <dgm:spPr/>
      <dgm:t>
        <a:bodyPr/>
        <a:lstStyle/>
        <a:p>
          <a:endParaRPr lang="de-DE"/>
        </a:p>
      </dgm:t>
    </dgm:pt>
    <dgm:pt modelId="{A1F52484-E9D2-4BB5-8021-F02952202568}">
      <dgm:prSet phldrT="[Text]" phldr="1"/>
      <dgm:spPr/>
      <dgm:t>
        <a:bodyPr/>
        <a:lstStyle/>
        <a:p>
          <a:endParaRPr lang="de-DE" dirty="0">
            <a:noFill/>
          </a:endParaRPr>
        </a:p>
      </dgm:t>
    </dgm:pt>
    <dgm:pt modelId="{3163C619-E02C-4F40-8B72-C005FAF58444}" type="sibTrans" cxnId="{332ADB6F-1000-49DB-B819-62A023048467}">
      <dgm:prSet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28" t="1317" r="-126022" b="-13663"/>
          </a:stretch>
        </a:blipFill>
      </dgm:spPr>
      <dgm:t>
        <a:bodyPr lIns="72000" tIns="36000" bIns="36000"/>
        <a:lstStyle/>
        <a:p>
          <a:endParaRPr lang="de-DE"/>
        </a:p>
      </dgm:t>
    </dgm:pt>
    <dgm:pt modelId="{C873724A-9F09-4195-995B-8E447F0AD166}" type="parTrans" cxnId="{332ADB6F-1000-49DB-B819-62A023048467}">
      <dgm:prSet/>
      <dgm:spPr/>
      <dgm:t>
        <a:bodyPr/>
        <a:lstStyle/>
        <a:p>
          <a:endParaRPr lang="de-DE"/>
        </a:p>
      </dgm:t>
    </dgm:pt>
    <dgm:pt modelId="{FAAFB7A2-CCE5-45E8-890C-5CD17D2A3CCA}" type="pres">
      <dgm:prSet presAssocID="{295DE7E9-9E57-4D3E-B568-099EFEA5F289}" presName="Name0" presStyleCnt="0">
        <dgm:presLayoutVars>
          <dgm:chMax val="7"/>
          <dgm:chPref val="7"/>
          <dgm:dir/>
        </dgm:presLayoutVars>
      </dgm:prSet>
      <dgm:spPr/>
    </dgm:pt>
    <dgm:pt modelId="{AA7F8DAF-2780-4AE5-B802-7F6EC9843449}" type="pres">
      <dgm:prSet presAssocID="{295DE7E9-9E57-4D3E-B568-099EFEA5F289}" presName="Name1" presStyleCnt="0"/>
      <dgm:spPr/>
    </dgm:pt>
    <dgm:pt modelId="{8DF49BF0-ECD0-4726-B091-DCB5DD8CB013}" type="pres">
      <dgm:prSet presAssocID="{AA559594-30A7-4B76-96B2-2A32E38FD627}" presName="picture_1" presStyleCnt="0"/>
      <dgm:spPr/>
    </dgm:pt>
    <dgm:pt modelId="{0616EEB9-62FB-4931-AC26-18BC7F17E44E}" type="pres">
      <dgm:prSet presAssocID="{AA559594-30A7-4B76-96B2-2A32E38FD627}" presName="pictureRepeatNode" presStyleLbl="alignImgPlace1" presStyleIdx="0" presStyleCnt="6"/>
      <dgm:spPr/>
    </dgm:pt>
    <dgm:pt modelId="{031E59BD-4BDB-48D9-B088-7A27760E3F0D}" type="pres">
      <dgm:prSet presAssocID="{D92429F3-6ECE-4D02-9616-472FD8E3EAC8}" presName="text_1" presStyleLbl="node1" presStyleIdx="0" presStyleCnt="0">
        <dgm:presLayoutVars>
          <dgm:bulletEnabled val="1"/>
        </dgm:presLayoutVars>
      </dgm:prSet>
      <dgm:spPr/>
    </dgm:pt>
    <dgm:pt modelId="{D19F5A61-0531-4B22-A8AB-F427751F4A02}" type="pres">
      <dgm:prSet presAssocID="{4B348E18-34C5-438F-9D95-9F15CB2B3F9D}" presName="picture_2" presStyleCnt="0"/>
      <dgm:spPr/>
    </dgm:pt>
    <dgm:pt modelId="{5041E5B0-209A-4890-8D3B-CDE0F4CF6746}" type="pres">
      <dgm:prSet presAssocID="{4B348E18-34C5-438F-9D95-9F15CB2B3F9D}" presName="pictureRepeatNode" presStyleLbl="alignImgPlace1" presStyleIdx="1" presStyleCnt="6" custScaleX="133718" custScaleY="115186"/>
      <dgm:spPr/>
    </dgm:pt>
    <dgm:pt modelId="{89D5E3DB-C60B-44D4-BC7E-A4EA952DA423}" type="pres">
      <dgm:prSet presAssocID="{84FAFC59-5EE5-4143-8EF9-3CCF24D85818}" presName="line_2" presStyleLbl="parChTrans1D1" presStyleIdx="0" presStyleCnt="5"/>
      <dgm:spPr/>
    </dgm:pt>
    <dgm:pt modelId="{6C753EF4-5B9F-4495-AF43-CDCB395E5980}" type="pres">
      <dgm:prSet presAssocID="{84FAFC59-5EE5-4143-8EF9-3CCF24D85818}" presName="textparent_2" presStyleLbl="node1" presStyleIdx="0" presStyleCnt="0"/>
      <dgm:spPr/>
    </dgm:pt>
    <dgm:pt modelId="{552A90D1-6A6B-4D43-B5E0-E7529050779D}" type="pres">
      <dgm:prSet presAssocID="{84FAFC59-5EE5-4143-8EF9-3CCF24D85818}" presName="text_2" presStyleLbl="revTx" presStyleIdx="0" presStyleCnt="5">
        <dgm:presLayoutVars>
          <dgm:bulletEnabled val="1"/>
        </dgm:presLayoutVars>
      </dgm:prSet>
      <dgm:spPr/>
    </dgm:pt>
    <dgm:pt modelId="{7B608CFE-DF24-487E-A949-00551BD34E7E}" type="pres">
      <dgm:prSet presAssocID="{B1198401-57CC-4E3A-B423-76A279E670E5}" presName="picture_3" presStyleCnt="0"/>
      <dgm:spPr/>
    </dgm:pt>
    <dgm:pt modelId="{4C61797C-25B8-45FE-AC5E-F30BF3A98D87}" type="pres">
      <dgm:prSet presAssocID="{B1198401-57CC-4E3A-B423-76A279E670E5}" presName="pictureRepeatNode" presStyleLbl="alignImgPlace1" presStyleIdx="2" presStyleCnt="6" custScaleX="145005" custScaleY="136755"/>
      <dgm:spPr/>
    </dgm:pt>
    <dgm:pt modelId="{9A88679C-28C3-4C37-AE40-68A8D28B9A07}" type="pres">
      <dgm:prSet presAssocID="{CABC2126-7246-4399-AA08-4F2F61A471D2}" presName="line_3" presStyleLbl="parChTrans1D1" presStyleIdx="1" presStyleCnt="5"/>
      <dgm:spPr/>
    </dgm:pt>
    <dgm:pt modelId="{5311FC1B-5934-45FA-BEF6-3703ABCF05EA}" type="pres">
      <dgm:prSet presAssocID="{CABC2126-7246-4399-AA08-4F2F61A471D2}" presName="textparent_3" presStyleLbl="node1" presStyleIdx="0" presStyleCnt="0"/>
      <dgm:spPr/>
    </dgm:pt>
    <dgm:pt modelId="{A7386F0C-7569-40BB-A1D8-C1B994AC2224}" type="pres">
      <dgm:prSet presAssocID="{CABC2126-7246-4399-AA08-4F2F61A471D2}" presName="text_3" presStyleLbl="revTx" presStyleIdx="1" presStyleCnt="5">
        <dgm:presLayoutVars>
          <dgm:bulletEnabled val="1"/>
        </dgm:presLayoutVars>
      </dgm:prSet>
      <dgm:spPr/>
    </dgm:pt>
    <dgm:pt modelId="{4054AB8D-AD13-44E3-80DA-7C64273C91AE}" type="pres">
      <dgm:prSet presAssocID="{3163C619-E02C-4F40-8B72-C005FAF58444}" presName="picture_4" presStyleCnt="0"/>
      <dgm:spPr/>
    </dgm:pt>
    <dgm:pt modelId="{D5044EDC-4570-4760-A283-6DEBF0C350A0}" type="pres">
      <dgm:prSet presAssocID="{3163C619-E02C-4F40-8B72-C005FAF58444}" presName="pictureRepeatNode" presStyleLbl="alignImgPlace1" presStyleIdx="3" presStyleCnt="6" custScaleX="141556" custScaleY="115186"/>
      <dgm:spPr/>
    </dgm:pt>
    <dgm:pt modelId="{F60414AC-60D8-4E9C-B789-59A1D6D1DAF1}" type="pres">
      <dgm:prSet presAssocID="{A1F52484-E9D2-4BB5-8021-F02952202568}" presName="line_4" presStyleLbl="parChTrans1D1" presStyleIdx="2" presStyleCnt="5"/>
      <dgm:spPr/>
    </dgm:pt>
    <dgm:pt modelId="{F88CD2E5-C2F1-49F4-B7B5-21021FEEC23D}" type="pres">
      <dgm:prSet presAssocID="{A1F52484-E9D2-4BB5-8021-F02952202568}" presName="textparent_4" presStyleLbl="node1" presStyleIdx="0" presStyleCnt="0"/>
      <dgm:spPr/>
    </dgm:pt>
    <dgm:pt modelId="{FE181AF2-AB39-4598-B7B3-AA831850E628}" type="pres">
      <dgm:prSet presAssocID="{A1F52484-E9D2-4BB5-8021-F02952202568}" presName="text_4" presStyleLbl="revTx" presStyleIdx="2" presStyleCnt="5">
        <dgm:presLayoutVars>
          <dgm:bulletEnabled val="1"/>
        </dgm:presLayoutVars>
      </dgm:prSet>
      <dgm:spPr/>
    </dgm:pt>
    <dgm:pt modelId="{54B29E71-D27E-4C9A-9007-5AF4EB909C4A}" type="pres">
      <dgm:prSet presAssocID="{DD7B131A-534A-46B4-BAAF-6FBE00B814D2}" presName="picture_5" presStyleCnt="0"/>
      <dgm:spPr/>
    </dgm:pt>
    <dgm:pt modelId="{F49AAB31-0A5E-4003-AF84-90A5331BF83A}" type="pres">
      <dgm:prSet presAssocID="{DD7B131A-534A-46B4-BAAF-6FBE00B814D2}" presName="pictureRepeatNode" presStyleLbl="alignImgPlace1" presStyleIdx="4" presStyleCnt="6" custScaleX="133718" custScaleY="115186"/>
      <dgm:spPr/>
    </dgm:pt>
    <dgm:pt modelId="{F14B72D2-8131-4C3D-926C-2B24CA251300}" type="pres">
      <dgm:prSet presAssocID="{B59D0468-D199-4573-9B3B-896C65E36932}" presName="line_5" presStyleLbl="parChTrans1D1" presStyleIdx="3" presStyleCnt="5"/>
      <dgm:spPr/>
    </dgm:pt>
    <dgm:pt modelId="{D9E044D1-6FAB-4B0B-BAD4-36BFE9071511}" type="pres">
      <dgm:prSet presAssocID="{B59D0468-D199-4573-9B3B-896C65E36932}" presName="textparent_5" presStyleLbl="node1" presStyleIdx="0" presStyleCnt="0"/>
      <dgm:spPr/>
    </dgm:pt>
    <dgm:pt modelId="{4F1D3F68-1A03-45C7-AC06-175143725152}" type="pres">
      <dgm:prSet presAssocID="{B59D0468-D199-4573-9B3B-896C65E36932}" presName="text_5" presStyleLbl="revTx" presStyleIdx="3" presStyleCnt="5">
        <dgm:presLayoutVars>
          <dgm:bulletEnabled val="1"/>
        </dgm:presLayoutVars>
      </dgm:prSet>
      <dgm:spPr/>
    </dgm:pt>
    <dgm:pt modelId="{49CDA132-B663-4FE5-8A5C-804ECF8FF38B}" type="pres">
      <dgm:prSet presAssocID="{9CA6E6C3-895F-4167-9ADF-9BE21FDA1F45}" presName="picture_6" presStyleCnt="0"/>
      <dgm:spPr/>
    </dgm:pt>
    <dgm:pt modelId="{4DB27883-4091-45AB-B91D-E540F73EF95C}" type="pres">
      <dgm:prSet presAssocID="{9CA6E6C3-895F-4167-9ADF-9BE21FDA1F45}" presName="pictureRepeatNode" presStyleLbl="alignImgPlace1" presStyleIdx="5" presStyleCnt="6" custScaleX="133718" custScaleY="115186"/>
      <dgm:spPr/>
    </dgm:pt>
    <dgm:pt modelId="{81C1E72F-6156-464C-B1D3-58E59EAFE6C3}" type="pres">
      <dgm:prSet presAssocID="{D8511281-F4ED-4177-8CD2-DB1E5101EFE4}" presName="line_6" presStyleLbl="parChTrans1D1" presStyleIdx="4" presStyleCnt="5"/>
      <dgm:spPr/>
    </dgm:pt>
    <dgm:pt modelId="{DCF57AEC-7601-4A4B-8FB4-554A5298E250}" type="pres">
      <dgm:prSet presAssocID="{D8511281-F4ED-4177-8CD2-DB1E5101EFE4}" presName="textparent_6" presStyleLbl="node1" presStyleIdx="0" presStyleCnt="0"/>
      <dgm:spPr/>
    </dgm:pt>
    <dgm:pt modelId="{403B4AEC-07C1-4F8B-96B0-570FB5BFCA4E}" type="pres">
      <dgm:prSet presAssocID="{D8511281-F4ED-4177-8CD2-DB1E5101EFE4}" presName="text_6" presStyleLbl="revTx" presStyleIdx="4" presStyleCnt="5">
        <dgm:presLayoutVars>
          <dgm:bulletEnabled val="1"/>
        </dgm:presLayoutVars>
      </dgm:prSet>
      <dgm:spPr/>
    </dgm:pt>
  </dgm:ptLst>
  <dgm:cxnLst>
    <dgm:cxn modelId="{982AEB06-E58E-49AD-9C0A-510585BF355B}" type="presOf" srcId="{B59D0468-D199-4573-9B3B-896C65E36932}" destId="{4F1D3F68-1A03-45C7-AC06-175143725152}" srcOrd="0" destOrd="0" presId="urn:microsoft.com/office/officeart/2008/layout/CircularPictureCallout"/>
    <dgm:cxn modelId="{DF569008-2985-4644-906F-1CDCDC5A019D}" type="presOf" srcId="{9CA6E6C3-895F-4167-9ADF-9BE21FDA1F45}" destId="{4DB27883-4091-45AB-B91D-E540F73EF95C}" srcOrd="0" destOrd="0" presId="urn:microsoft.com/office/officeart/2008/layout/CircularPictureCallout"/>
    <dgm:cxn modelId="{E821D031-7311-4EF8-9C10-A94AF3BC095B}" type="presOf" srcId="{AA559594-30A7-4B76-96B2-2A32E38FD627}" destId="{0616EEB9-62FB-4931-AC26-18BC7F17E44E}" srcOrd="0" destOrd="0" presId="urn:microsoft.com/office/officeart/2008/layout/CircularPictureCallout"/>
    <dgm:cxn modelId="{820FA560-85E0-483F-B47B-98783555E8D8}" type="presOf" srcId="{D92429F3-6ECE-4D02-9616-472FD8E3EAC8}" destId="{031E59BD-4BDB-48D9-B088-7A27760E3F0D}" srcOrd="0" destOrd="0" presId="urn:microsoft.com/office/officeart/2008/layout/CircularPictureCallout"/>
    <dgm:cxn modelId="{43389145-38C0-424C-B775-536B8E4B786F}" srcId="{295DE7E9-9E57-4D3E-B568-099EFEA5F289}" destId="{D8511281-F4ED-4177-8CD2-DB1E5101EFE4}" srcOrd="5" destOrd="0" parTransId="{CAFFC295-9836-47E2-8168-F1C10846895A}" sibTransId="{9CA6E6C3-895F-4167-9ADF-9BE21FDA1F45}"/>
    <dgm:cxn modelId="{2B7F804C-D9AA-47E9-82CF-E6DDBA3484F0}" type="presOf" srcId="{295DE7E9-9E57-4D3E-B568-099EFEA5F289}" destId="{FAAFB7A2-CCE5-45E8-890C-5CD17D2A3CCA}" srcOrd="0" destOrd="0" presId="urn:microsoft.com/office/officeart/2008/layout/CircularPictureCallout"/>
    <dgm:cxn modelId="{332ADB6F-1000-49DB-B819-62A023048467}" srcId="{295DE7E9-9E57-4D3E-B568-099EFEA5F289}" destId="{A1F52484-E9D2-4BB5-8021-F02952202568}" srcOrd="3" destOrd="0" parTransId="{C873724A-9F09-4195-995B-8E447F0AD166}" sibTransId="{3163C619-E02C-4F40-8B72-C005FAF58444}"/>
    <dgm:cxn modelId="{1BB4DC4F-5A46-4ED4-B291-50CDD749369A}" type="presOf" srcId="{CABC2126-7246-4399-AA08-4F2F61A471D2}" destId="{A7386F0C-7569-40BB-A1D8-C1B994AC2224}" srcOrd="0" destOrd="0" presId="urn:microsoft.com/office/officeart/2008/layout/CircularPictureCallout"/>
    <dgm:cxn modelId="{97713272-80DD-4F39-8FC2-F1D53841E433}" type="presOf" srcId="{A1F52484-E9D2-4BB5-8021-F02952202568}" destId="{FE181AF2-AB39-4598-B7B3-AA831850E628}" srcOrd="0" destOrd="0" presId="urn:microsoft.com/office/officeart/2008/layout/CircularPictureCallout"/>
    <dgm:cxn modelId="{F413C356-C1A9-407E-B749-828E0F78F0D5}" type="presOf" srcId="{3163C619-E02C-4F40-8B72-C005FAF58444}" destId="{D5044EDC-4570-4760-A283-6DEBF0C350A0}" srcOrd="0" destOrd="0" presId="urn:microsoft.com/office/officeart/2008/layout/CircularPictureCallout"/>
    <dgm:cxn modelId="{2BCF3986-6151-4100-A991-B64A96D90263}" srcId="{295DE7E9-9E57-4D3E-B568-099EFEA5F289}" destId="{D92429F3-6ECE-4D02-9616-472FD8E3EAC8}" srcOrd="0" destOrd="0" parTransId="{CA018841-738F-4C83-B7AD-58E6D741AF40}" sibTransId="{AA559594-30A7-4B76-96B2-2A32E38FD627}"/>
    <dgm:cxn modelId="{54C2468D-85B2-4634-9694-81425CCE1ECD}" type="presOf" srcId="{D8511281-F4ED-4177-8CD2-DB1E5101EFE4}" destId="{403B4AEC-07C1-4F8B-96B0-570FB5BFCA4E}" srcOrd="0" destOrd="0" presId="urn:microsoft.com/office/officeart/2008/layout/CircularPictureCallout"/>
    <dgm:cxn modelId="{E22FFEA9-3EB5-4691-9EE0-127F08464B51}" type="presOf" srcId="{B1198401-57CC-4E3A-B423-76A279E670E5}" destId="{4C61797C-25B8-45FE-AC5E-F30BF3A98D87}" srcOrd="0" destOrd="0" presId="urn:microsoft.com/office/officeart/2008/layout/CircularPictureCallout"/>
    <dgm:cxn modelId="{D4B0B6B0-38CD-4A81-AC5F-CA8B01E9C86A}" srcId="{295DE7E9-9E57-4D3E-B568-099EFEA5F289}" destId="{CABC2126-7246-4399-AA08-4F2F61A471D2}" srcOrd="2" destOrd="0" parTransId="{49FD0E1E-FFDA-4DAF-8A7E-3F0F53CBCBDF}" sibTransId="{B1198401-57CC-4E3A-B423-76A279E670E5}"/>
    <dgm:cxn modelId="{2D4E8FB6-BAC9-4B42-95AE-A629163617A5}" type="presOf" srcId="{4B348E18-34C5-438F-9D95-9F15CB2B3F9D}" destId="{5041E5B0-209A-4890-8D3B-CDE0F4CF6746}" srcOrd="0" destOrd="0" presId="urn:microsoft.com/office/officeart/2008/layout/CircularPictureCallout"/>
    <dgm:cxn modelId="{43FA04C7-76BA-4CD8-BF0D-24BFBADF9CE2}" type="presOf" srcId="{DD7B131A-534A-46B4-BAAF-6FBE00B814D2}" destId="{F49AAB31-0A5E-4003-AF84-90A5331BF83A}" srcOrd="0" destOrd="0" presId="urn:microsoft.com/office/officeart/2008/layout/CircularPictureCallout"/>
    <dgm:cxn modelId="{89AA2CD5-F2EA-4BB1-B256-E3881C35B310}" type="presOf" srcId="{84FAFC59-5EE5-4143-8EF9-3CCF24D85818}" destId="{552A90D1-6A6B-4D43-B5E0-E7529050779D}" srcOrd="0" destOrd="0" presId="urn:microsoft.com/office/officeart/2008/layout/CircularPictureCallout"/>
    <dgm:cxn modelId="{F8F2C9E5-8A74-431F-9504-E67FAA9AEDF4}" srcId="{295DE7E9-9E57-4D3E-B568-099EFEA5F289}" destId="{84FAFC59-5EE5-4143-8EF9-3CCF24D85818}" srcOrd="1" destOrd="0" parTransId="{978ED9C8-65D7-43DA-8408-5B97C59AFC02}" sibTransId="{4B348E18-34C5-438F-9D95-9F15CB2B3F9D}"/>
    <dgm:cxn modelId="{9677D6F8-5DE2-4F7D-B7FE-B8EAB50E4010}" srcId="{295DE7E9-9E57-4D3E-B568-099EFEA5F289}" destId="{B59D0468-D199-4573-9B3B-896C65E36932}" srcOrd="4" destOrd="0" parTransId="{F88BEE3B-CAE8-45D0-9A95-422D857DDDCC}" sibTransId="{DD7B131A-534A-46B4-BAAF-6FBE00B814D2}"/>
    <dgm:cxn modelId="{4FFE6046-88F5-4BCF-A223-5D27E1FBD1F5}" type="presParOf" srcId="{FAAFB7A2-CCE5-45E8-890C-5CD17D2A3CCA}" destId="{AA7F8DAF-2780-4AE5-B802-7F6EC9843449}" srcOrd="0" destOrd="0" presId="urn:microsoft.com/office/officeart/2008/layout/CircularPictureCallout"/>
    <dgm:cxn modelId="{57FD3FA0-6E33-4D49-9BD8-52FADE809B8E}" type="presParOf" srcId="{AA7F8DAF-2780-4AE5-B802-7F6EC9843449}" destId="{8DF49BF0-ECD0-4726-B091-DCB5DD8CB013}" srcOrd="0" destOrd="0" presId="urn:microsoft.com/office/officeart/2008/layout/CircularPictureCallout"/>
    <dgm:cxn modelId="{A1B7D252-260A-424C-B5FE-9A2C6241D5BE}" type="presParOf" srcId="{8DF49BF0-ECD0-4726-B091-DCB5DD8CB013}" destId="{0616EEB9-62FB-4931-AC26-18BC7F17E44E}" srcOrd="0" destOrd="0" presId="urn:microsoft.com/office/officeart/2008/layout/CircularPictureCallout"/>
    <dgm:cxn modelId="{F80F920D-750A-42A6-A38D-9E5E3CB47939}" type="presParOf" srcId="{AA7F8DAF-2780-4AE5-B802-7F6EC9843449}" destId="{031E59BD-4BDB-48D9-B088-7A27760E3F0D}" srcOrd="1" destOrd="0" presId="urn:microsoft.com/office/officeart/2008/layout/CircularPictureCallout"/>
    <dgm:cxn modelId="{C4726681-7719-488E-BC4A-BD5225CFBBB4}" type="presParOf" srcId="{AA7F8DAF-2780-4AE5-B802-7F6EC9843449}" destId="{D19F5A61-0531-4B22-A8AB-F427751F4A02}" srcOrd="2" destOrd="0" presId="urn:microsoft.com/office/officeart/2008/layout/CircularPictureCallout"/>
    <dgm:cxn modelId="{6157638C-05A5-41DD-A0A4-EAA9DE0D72C8}" type="presParOf" srcId="{D19F5A61-0531-4B22-A8AB-F427751F4A02}" destId="{5041E5B0-209A-4890-8D3B-CDE0F4CF6746}" srcOrd="0" destOrd="0" presId="urn:microsoft.com/office/officeart/2008/layout/CircularPictureCallout"/>
    <dgm:cxn modelId="{5BA87B9D-A5D0-417D-B335-AADFD66B2EAA}" type="presParOf" srcId="{AA7F8DAF-2780-4AE5-B802-7F6EC9843449}" destId="{89D5E3DB-C60B-44D4-BC7E-A4EA952DA423}" srcOrd="3" destOrd="0" presId="urn:microsoft.com/office/officeart/2008/layout/CircularPictureCallout"/>
    <dgm:cxn modelId="{FAE6FEFE-F075-4EBB-94EB-6C33BABE15C0}" type="presParOf" srcId="{AA7F8DAF-2780-4AE5-B802-7F6EC9843449}" destId="{6C753EF4-5B9F-4495-AF43-CDCB395E5980}" srcOrd="4" destOrd="0" presId="urn:microsoft.com/office/officeart/2008/layout/CircularPictureCallout"/>
    <dgm:cxn modelId="{3861AC80-F7FC-44D0-8C1A-4FCEDAACBF3A}" type="presParOf" srcId="{6C753EF4-5B9F-4495-AF43-CDCB395E5980}" destId="{552A90D1-6A6B-4D43-B5E0-E7529050779D}" srcOrd="0" destOrd="0" presId="urn:microsoft.com/office/officeart/2008/layout/CircularPictureCallout"/>
    <dgm:cxn modelId="{6415D1CA-63C0-466A-B241-03C3E969EABE}" type="presParOf" srcId="{AA7F8DAF-2780-4AE5-B802-7F6EC9843449}" destId="{7B608CFE-DF24-487E-A949-00551BD34E7E}" srcOrd="5" destOrd="0" presId="urn:microsoft.com/office/officeart/2008/layout/CircularPictureCallout"/>
    <dgm:cxn modelId="{B6D3BEFC-C050-4A0A-ACEE-FD05445603A4}" type="presParOf" srcId="{7B608CFE-DF24-487E-A949-00551BD34E7E}" destId="{4C61797C-25B8-45FE-AC5E-F30BF3A98D87}" srcOrd="0" destOrd="0" presId="urn:microsoft.com/office/officeart/2008/layout/CircularPictureCallout"/>
    <dgm:cxn modelId="{3664BADF-3C2A-4D48-A570-B92B7BD70F4F}" type="presParOf" srcId="{AA7F8DAF-2780-4AE5-B802-7F6EC9843449}" destId="{9A88679C-28C3-4C37-AE40-68A8D28B9A07}" srcOrd="6" destOrd="0" presId="urn:microsoft.com/office/officeart/2008/layout/CircularPictureCallout"/>
    <dgm:cxn modelId="{A32B8F97-E98B-413B-BCA7-7218D08B308D}" type="presParOf" srcId="{AA7F8DAF-2780-4AE5-B802-7F6EC9843449}" destId="{5311FC1B-5934-45FA-BEF6-3703ABCF05EA}" srcOrd="7" destOrd="0" presId="urn:microsoft.com/office/officeart/2008/layout/CircularPictureCallout"/>
    <dgm:cxn modelId="{797FE0F4-A436-428D-B6B7-C91CAD8DC152}" type="presParOf" srcId="{5311FC1B-5934-45FA-BEF6-3703ABCF05EA}" destId="{A7386F0C-7569-40BB-A1D8-C1B994AC2224}" srcOrd="0" destOrd="0" presId="urn:microsoft.com/office/officeart/2008/layout/CircularPictureCallout"/>
    <dgm:cxn modelId="{85F67337-FC61-436C-BF4C-870FEAB7376E}" type="presParOf" srcId="{AA7F8DAF-2780-4AE5-B802-7F6EC9843449}" destId="{4054AB8D-AD13-44E3-80DA-7C64273C91AE}" srcOrd="8" destOrd="0" presId="urn:microsoft.com/office/officeart/2008/layout/CircularPictureCallout"/>
    <dgm:cxn modelId="{6120221A-9F4C-4499-BBBD-D4803450CB2A}" type="presParOf" srcId="{4054AB8D-AD13-44E3-80DA-7C64273C91AE}" destId="{D5044EDC-4570-4760-A283-6DEBF0C350A0}" srcOrd="0" destOrd="0" presId="urn:microsoft.com/office/officeart/2008/layout/CircularPictureCallout"/>
    <dgm:cxn modelId="{721693C9-22F3-4DFB-AC23-9B1F5A8A43BF}" type="presParOf" srcId="{AA7F8DAF-2780-4AE5-B802-7F6EC9843449}" destId="{F60414AC-60D8-4E9C-B789-59A1D6D1DAF1}" srcOrd="9" destOrd="0" presId="urn:microsoft.com/office/officeart/2008/layout/CircularPictureCallout"/>
    <dgm:cxn modelId="{4C5DB66F-A1D2-4657-A11F-1C66822C8B13}" type="presParOf" srcId="{AA7F8DAF-2780-4AE5-B802-7F6EC9843449}" destId="{F88CD2E5-C2F1-49F4-B7B5-21021FEEC23D}" srcOrd="10" destOrd="0" presId="urn:microsoft.com/office/officeart/2008/layout/CircularPictureCallout"/>
    <dgm:cxn modelId="{724AA741-7C1D-4179-8D86-99626D6C521D}" type="presParOf" srcId="{F88CD2E5-C2F1-49F4-B7B5-21021FEEC23D}" destId="{FE181AF2-AB39-4598-B7B3-AA831850E628}" srcOrd="0" destOrd="0" presId="urn:microsoft.com/office/officeart/2008/layout/CircularPictureCallout"/>
    <dgm:cxn modelId="{1710C1D9-10D2-4732-BCD7-72B9528F84B6}" type="presParOf" srcId="{AA7F8DAF-2780-4AE5-B802-7F6EC9843449}" destId="{54B29E71-D27E-4C9A-9007-5AF4EB909C4A}" srcOrd="11" destOrd="0" presId="urn:microsoft.com/office/officeart/2008/layout/CircularPictureCallout"/>
    <dgm:cxn modelId="{0A272060-20BD-4AF7-9A10-2F561EA5BD3E}" type="presParOf" srcId="{54B29E71-D27E-4C9A-9007-5AF4EB909C4A}" destId="{F49AAB31-0A5E-4003-AF84-90A5331BF83A}" srcOrd="0" destOrd="0" presId="urn:microsoft.com/office/officeart/2008/layout/CircularPictureCallout"/>
    <dgm:cxn modelId="{851244AF-A58E-460E-98EA-5D3614AC5101}" type="presParOf" srcId="{AA7F8DAF-2780-4AE5-B802-7F6EC9843449}" destId="{F14B72D2-8131-4C3D-926C-2B24CA251300}" srcOrd="12" destOrd="0" presId="urn:microsoft.com/office/officeart/2008/layout/CircularPictureCallout"/>
    <dgm:cxn modelId="{137345FC-AA72-4DCE-9155-5DAC9144F119}" type="presParOf" srcId="{AA7F8DAF-2780-4AE5-B802-7F6EC9843449}" destId="{D9E044D1-6FAB-4B0B-BAD4-36BFE9071511}" srcOrd="13" destOrd="0" presId="urn:microsoft.com/office/officeart/2008/layout/CircularPictureCallout"/>
    <dgm:cxn modelId="{224F5B73-D46B-445B-AD5E-AB0138DDF0DE}" type="presParOf" srcId="{D9E044D1-6FAB-4B0B-BAD4-36BFE9071511}" destId="{4F1D3F68-1A03-45C7-AC06-175143725152}" srcOrd="0" destOrd="0" presId="urn:microsoft.com/office/officeart/2008/layout/CircularPictureCallout"/>
    <dgm:cxn modelId="{E4A625FF-9FB6-41F6-A616-11B79A5E87B5}" type="presParOf" srcId="{AA7F8DAF-2780-4AE5-B802-7F6EC9843449}" destId="{49CDA132-B663-4FE5-8A5C-804ECF8FF38B}" srcOrd="14" destOrd="0" presId="urn:microsoft.com/office/officeart/2008/layout/CircularPictureCallout"/>
    <dgm:cxn modelId="{1E0E3FFA-5125-4821-833F-CB5FD48E5C59}" type="presParOf" srcId="{49CDA132-B663-4FE5-8A5C-804ECF8FF38B}" destId="{4DB27883-4091-45AB-B91D-E540F73EF95C}" srcOrd="0" destOrd="0" presId="urn:microsoft.com/office/officeart/2008/layout/CircularPictureCallout"/>
    <dgm:cxn modelId="{ABD8918C-D181-41CB-BCD6-6C8FA37751FD}" type="presParOf" srcId="{AA7F8DAF-2780-4AE5-B802-7F6EC9843449}" destId="{81C1E72F-6156-464C-B1D3-58E59EAFE6C3}" srcOrd="15" destOrd="0" presId="urn:microsoft.com/office/officeart/2008/layout/CircularPictureCallout"/>
    <dgm:cxn modelId="{2443C723-EE0B-426C-8D87-333776AD9D56}" type="presParOf" srcId="{AA7F8DAF-2780-4AE5-B802-7F6EC9843449}" destId="{DCF57AEC-7601-4A4B-8FB4-554A5298E250}" srcOrd="16" destOrd="0" presId="urn:microsoft.com/office/officeart/2008/layout/CircularPictureCallout"/>
    <dgm:cxn modelId="{4FBD424A-5C88-4A68-9D3B-2F0F41A004A4}" type="presParOf" srcId="{DCF57AEC-7601-4A4B-8FB4-554A5298E250}" destId="{403B4AEC-07C1-4F8B-96B0-570FB5BFCA4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1E72F-6156-464C-B1D3-58E59EAFE6C3}">
      <dsp:nvSpPr>
        <dsp:cNvPr id="0" name=""/>
        <dsp:cNvSpPr/>
      </dsp:nvSpPr>
      <dsp:spPr>
        <a:xfrm>
          <a:off x="2173482" y="3275510"/>
          <a:ext cx="3248576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B72D2-8131-4C3D-926C-2B24CA251300}">
      <dsp:nvSpPr>
        <dsp:cNvPr id="0" name=""/>
        <dsp:cNvSpPr/>
      </dsp:nvSpPr>
      <dsp:spPr>
        <a:xfrm>
          <a:off x="2173482" y="2727565"/>
          <a:ext cx="2745171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414AC-60D8-4E9C-B789-59A1D6D1DAF1}">
      <dsp:nvSpPr>
        <dsp:cNvPr id="0" name=""/>
        <dsp:cNvSpPr/>
      </dsp:nvSpPr>
      <dsp:spPr>
        <a:xfrm>
          <a:off x="2173482" y="1961724"/>
          <a:ext cx="2563484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8679C-28C3-4C37-AE40-68A8D28B9A07}">
      <dsp:nvSpPr>
        <dsp:cNvPr id="0" name=""/>
        <dsp:cNvSpPr/>
      </dsp:nvSpPr>
      <dsp:spPr>
        <a:xfrm>
          <a:off x="2173482" y="1195883"/>
          <a:ext cx="2745171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5E3DB-C60B-44D4-BC7E-A4EA952DA423}">
      <dsp:nvSpPr>
        <dsp:cNvPr id="0" name=""/>
        <dsp:cNvSpPr/>
      </dsp:nvSpPr>
      <dsp:spPr>
        <a:xfrm>
          <a:off x="2173482" y="647938"/>
          <a:ext cx="3248576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6EEB9-62FB-4931-AC26-18BC7F17E44E}">
      <dsp:nvSpPr>
        <dsp:cNvPr id="0" name=""/>
        <dsp:cNvSpPr/>
      </dsp:nvSpPr>
      <dsp:spPr>
        <a:xfrm>
          <a:off x="571304" y="359546"/>
          <a:ext cx="3204356" cy="32043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E59BD-4BDB-48D9-B088-7A27760E3F0D}">
      <dsp:nvSpPr>
        <dsp:cNvPr id="0" name=""/>
        <dsp:cNvSpPr/>
      </dsp:nvSpPr>
      <dsp:spPr>
        <a:xfrm>
          <a:off x="1148088" y="2061059"/>
          <a:ext cx="2050787" cy="105743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500" kern="1200" dirty="0"/>
        </a:p>
      </dsp:txBody>
      <dsp:txXfrm>
        <a:off x="1148088" y="2061059"/>
        <a:ext cx="2050787" cy="1057437"/>
      </dsp:txXfrm>
    </dsp:sp>
    <dsp:sp modelId="{5041E5B0-209A-4890-8D3B-CDE0F4CF6746}">
      <dsp:nvSpPr>
        <dsp:cNvPr id="0" name=""/>
        <dsp:cNvSpPr/>
      </dsp:nvSpPr>
      <dsp:spPr>
        <a:xfrm>
          <a:off x="5036426" y="315751"/>
          <a:ext cx="771264" cy="664374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89" t="-23151" r="989" b="-23151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A90D1-6A6B-4D43-B5E0-E7529050779D}">
      <dsp:nvSpPr>
        <dsp:cNvPr id="0" name=""/>
        <dsp:cNvSpPr/>
      </dsp:nvSpPr>
      <dsp:spPr>
        <a:xfrm>
          <a:off x="5710450" y="359546"/>
          <a:ext cx="126956" cy="576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0" rIns="156210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100" kern="1200" dirty="0"/>
        </a:p>
      </dsp:txBody>
      <dsp:txXfrm>
        <a:off x="5710450" y="359546"/>
        <a:ext cx="126956" cy="576784"/>
      </dsp:txXfrm>
    </dsp:sp>
    <dsp:sp modelId="{4C61797C-25B8-45FE-AC5E-F30BF3A98D87}">
      <dsp:nvSpPr>
        <dsp:cNvPr id="0" name=""/>
        <dsp:cNvSpPr/>
      </dsp:nvSpPr>
      <dsp:spPr>
        <a:xfrm>
          <a:off x="4500471" y="801492"/>
          <a:ext cx="836365" cy="788781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16" t="5061" r="1316" b="5061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86F0C-7569-40BB-A1D8-C1B994AC2224}">
      <dsp:nvSpPr>
        <dsp:cNvPr id="0" name=""/>
        <dsp:cNvSpPr/>
      </dsp:nvSpPr>
      <dsp:spPr>
        <a:xfrm>
          <a:off x="5207046" y="907491"/>
          <a:ext cx="177297" cy="576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0" rIns="156210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100" kern="1200" dirty="0"/>
        </a:p>
      </dsp:txBody>
      <dsp:txXfrm>
        <a:off x="5207046" y="907491"/>
        <a:ext cx="177297" cy="576784"/>
      </dsp:txXfrm>
    </dsp:sp>
    <dsp:sp modelId="{D5044EDC-4570-4760-A283-6DEBF0C350A0}">
      <dsp:nvSpPr>
        <dsp:cNvPr id="0" name=""/>
        <dsp:cNvSpPr/>
      </dsp:nvSpPr>
      <dsp:spPr>
        <a:xfrm>
          <a:off x="4328731" y="1629537"/>
          <a:ext cx="816472" cy="664374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28" t="1317" r="-126022" b="-13663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81AF2-AB39-4598-B7B3-AA831850E628}">
      <dsp:nvSpPr>
        <dsp:cNvPr id="0" name=""/>
        <dsp:cNvSpPr/>
      </dsp:nvSpPr>
      <dsp:spPr>
        <a:xfrm>
          <a:off x="5025359" y="1673332"/>
          <a:ext cx="195465" cy="576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>
            <a:noFill/>
          </a:endParaRPr>
        </a:p>
      </dsp:txBody>
      <dsp:txXfrm>
        <a:off x="5025359" y="1673332"/>
        <a:ext cx="195465" cy="576784"/>
      </dsp:txXfrm>
    </dsp:sp>
    <dsp:sp modelId="{F49AAB31-0A5E-4003-AF84-90A5331BF83A}">
      <dsp:nvSpPr>
        <dsp:cNvPr id="0" name=""/>
        <dsp:cNvSpPr/>
      </dsp:nvSpPr>
      <dsp:spPr>
        <a:xfrm>
          <a:off x="4533022" y="2395378"/>
          <a:ext cx="771264" cy="66437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D3F68-1A03-45C7-AC06-175143725152}">
      <dsp:nvSpPr>
        <dsp:cNvPr id="0" name=""/>
        <dsp:cNvSpPr/>
      </dsp:nvSpPr>
      <dsp:spPr>
        <a:xfrm>
          <a:off x="5207046" y="2439173"/>
          <a:ext cx="177297" cy="576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>
            <a:noFill/>
          </a:endParaRPr>
        </a:p>
      </dsp:txBody>
      <dsp:txXfrm>
        <a:off x="5207046" y="2439173"/>
        <a:ext cx="177297" cy="576784"/>
      </dsp:txXfrm>
    </dsp:sp>
    <dsp:sp modelId="{4DB27883-4091-45AB-B91D-E540F73EF95C}">
      <dsp:nvSpPr>
        <dsp:cNvPr id="0" name=""/>
        <dsp:cNvSpPr/>
      </dsp:nvSpPr>
      <dsp:spPr>
        <a:xfrm>
          <a:off x="5036426" y="2943323"/>
          <a:ext cx="771264" cy="664374"/>
        </a:xfrm>
        <a:prstGeom prst="ellipse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490" t="-19490" r="-7490" b="-451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B4AEC-07C1-4F8B-96B0-570FB5BFCA4E}">
      <dsp:nvSpPr>
        <dsp:cNvPr id="0" name=""/>
        <dsp:cNvSpPr/>
      </dsp:nvSpPr>
      <dsp:spPr>
        <a:xfrm>
          <a:off x="5710450" y="2987118"/>
          <a:ext cx="126956" cy="576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5710450" y="2987118"/>
        <a:ext cx="126956" cy="576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EBD2A7-32D5-0848-B910-31CE37A129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86B69-14A2-F63E-B013-A0616CB7DE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38EDA-4BFD-412D-A31F-7451B767A9AD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6D66C-1E10-FDF6-9D11-FF4246E6A4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49664-C046-7CC2-090E-2F3BD6109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F7831-BD15-4C97-A5C1-BBB64A41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4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90CA1-EA88-4469-86CB-751A4635E33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3CBD-86B5-4F7B-959E-9E627EF0B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5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94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9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36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1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2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40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5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2E71-65DF-D49A-D595-AE74FBCD3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EEAD3-D0CE-8CEF-3DEC-195C8C56B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ACB94-93D7-72C0-9461-C9081E8BD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10414-FAB9-B07B-9C52-3FDF3D1EB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67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98FFB-0348-59E8-A567-D81A451F1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76E24-EBCA-03EF-CF4C-343EB3874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A9EB4B-7726-8425-8659-BEA72B59D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A316F-4792-DC45-60D5-E167CD055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42B6E-D93F-E646-8F3C-A85C4D231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82BCE6-3359-A252-F847-FCE37C39E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1E5A12-C0B9-04D1-FD15-FA2DDD1D5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61B06-6CC4-D351-89F7-54A904F7E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4A3FD-D6F3-5AC0-40E0-46BA3C78C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92B86-27D8-1C8C-7ABA-616AE7F0C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8B25E-9C38-E38F-57A1-BE17AC40C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0C28D-F56D-B723-B8A7-EF3148A4F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8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6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8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3CBD-86B5-4F7B-959E-9E627EF0BB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7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0AA5-9FE9-2BB2-77F3-73FF550AF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C4591-DA48-FE67-2EB3-A300FAAFB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B0510-350C-D128-228A-01F89067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0D78-BA35-4A90-9ED0-A69B29FF1E21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A2A1-02AE-D301-1EDC-F01E08F0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9F0A7-5DC8-BF77-06E7-96C618D2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D74A-79AD-7AAB-4753-B0793674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C7EAE-0E52-5C00-7247-32F5A0E03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49F84-D8BB-4C3B-A558-9E894E41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BC9F-760F-4B91-9BF7-A1C87FC08556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3A8CA-06B7-2E33-1606-C45CCC3A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0E37-5710-74C3-B9AD-2091671C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944328-0BB5-6F30-7AC3-77CB951E8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39C44-3609-00E8-C3DA-2B5F0B623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78FC6-6AFA-433A-7EF8-81FFEB90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42D5-2E23-4F96-BE9A-54BD9024CE19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2609F-CBDC-BFEC-4CCC-23743A05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62CF9-4FDB-B589-D13A-D2271B6F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E1E7-3B96-878A-AF20-44541ED3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A8C1-9F7A-E35F-4BA9-FD003CF8A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A62B-DF05-AC01-BCE8-C9381938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372B-6D40-4743-A882-BB3A312F8FF0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B1307-2DF5-FBD2-1076-4DC7D598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4B25D-E467-FC3E-B5E7-353DEE1C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01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F752-C4B4-9837-ABE4-7BA46FF5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ED303-A904-71E3-62FF-9C92B249B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9A6F-4419-5934-6BDD-5D74F56D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3AA3-F26B-4016-ACA3-72EE91950489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EC3FE-5594-DCA9-F7CE-539EAF89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B78CF-2E2C-AE44-A872-A121BC25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B5DD-B53A-C597-2352-80806575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1D6E-C574-6E6D-D3C5-C073E947F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5C3EF-0718-266F-843C-A4DF481FE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0870B-3FFD-3895-3FBE-5F9C54E5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B1E5-DB45-46C7-942B-CACD92CC7FBD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523DD-BFDE-2479-AEAA-CF8B6CEB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66397-F098-E727-A010-FE1A57A7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2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ABF2-2CF5-E9E8-1374-ED9FEA88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0D5B6-E798-36D7-8DD3-C0F8C1A74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1F025-3D7F-7A82-6449-2E7F6812E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CC882-64A2-C53D-806E-1A77F8821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08DEE-BE79-4223-E948-5438EBD39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CE0471-7CFC-33C8-07E2-C3B73EF4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B20B-569E-4692-A668-F9B9F386543C}" type="datetime1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886C0-47A0-6132-9A57-66D3F282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2E3A0-7B43-E84A-041E-DED27CF3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2E95-858B-68A0-E04E-F2AA720D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3C53A-C5FE-9E8A-1BDC-80CC8754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3B10-39EC-4BE7-9A39-A581C1E77688}" type="datetime1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558B3-796F-016B-078A-DCF2D050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3BB50-0FE0-30A1-2F90-856379D3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78A59-97CA-CB6C-A650-935A9256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60AD-DD08-463D-B0AE-85F0A4B58535}" type="datetime1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7BDA8-8D34-8BC6-4D92-B863B394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4BE92-55A9-1FAF-9D9F-8C8970C8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8441-4BA7-C6D4-B641-0A6CD1C7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A5EB-DCC7-28B9-7509-5D5A10E3D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02A65-E8FD-8C20-FA7B-7E21F9032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269AF-BF33-9FA4-3C86-233C7B4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B5CD-F543-4F7A-93F4-0CC559AE4A23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078F2-2DDB-9C2F-AC54-E46B0785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DE551-1D44-EE96-D9F8-84163CE1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FC92-B071-2B3D-2FDA-283B5C63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DB3E1-64D2-7F50-0C63-44E22F505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2F0AE-1F0D-6607-26B1-EB69E0564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EF0A7-0AD2-2665-09DB-AC362F30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9878-FF42-419B-B9C3-144D964764C2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112B2-0B16-955D-51B9-A806405D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Learning Ideas Conference – TH Köln – USA Dr. Turhan Civelek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174CC-FEAA-2C1C-387C-5301C603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C0EA6-1F85-80EC-911C-289AB000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9AB92-53A2-65DF-111A-14172335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AAD54-2B62-63CC-C616-5DB1832B2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BFEF07-8B13-433B-B628-44EA4A90BAD8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B90B1-29CB-8DED-1279-DFC1EB934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The Learning Ideas Conference – TH Köln – USA Dr. Turhan Civelek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50A9B-20F2-734D-F829-597AD4B69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F8D67B-094B-4F1D-99E2-BE50163DD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8C6AABDB-F5D6-3404-DA26-035DC4F91B54}"/>
              </a:ext>
            </a:extLst>
          </p:cNvPr>
          <p:cNvSpPr txBox="1">
            <a:spLocks/>
          </p:cNvSpPr>
          <p:nvPr/>
        </p:nvSpPr>
        <p:spPr>
          <a:xfrm>
            <a:off x="551663" y="1538116"/>
            <a:ext cx="11108826" cy="107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  <a:endParaRPr lang="de-DE" sz="18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34B844A-F79D-F3AC-96DC-E32EBD4A4649}"/>
              </a:ext>
            </a:extLst>
          </p:cNvPr>
          <p:cNvSpPr txBox="1">
            <a:spLocks/>
          </p:cNvSpPr>
          <p:nvPr/>
        </p:nvSpPr>
        <p:spPr>
          <a:xfrm>
            <a:off x="551663" y="3193919"/>
            <a:ext cx="10965243" cy="803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Turhan Civelek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Prof. Dr. </a:t>
            </a: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Arnulph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Fuhrmann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FBAAEA7-B404-ED05-41E2-FE5CBC27444C}"/>
              </a:ext>
            </a:extLst>
          </p:cNvPr>
          <p:cNvSpPr txBox="1">
            <a:spLocks/>
          </p:cNvSpPr>
          <p:nvPr/>
        </p:nvSpPr>
        <p:spPr>
          <a:xfrm>
            <a:off x="551663" y="4227821"/>
            <a:ext cx="10965243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Institute for Media and Photo Technology, Technology Arts Sciences TH Köln / Germany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turhan.civelek@th-koeln.de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8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E8E45-B343-4937-521B-61711D1DF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7133-7448-F777-DC3D-130F2D8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79" y="365125"/>
            <a:ext cx="11118901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54F41-D7E0-DF44-AD62-58C10998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20" y="1615218"/>
            <a:ext cx="4806268" cy="4561745"/>
          </a:xfrm>
          <a:ln w="1270">
            <a:noFill/>
          </a:ln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Interaction Modes in the VRLE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Active Haptic Mode: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Activated when force feedback is on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Users grasp objects with virtual hands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SenseGlove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transmits Force feedback to fingers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Simulates physical interaction with virtual tools and parts.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96069-E751-D021-CF48-47285EFB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BB26-F67D-4CF3-A797-D1110029E77C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89599-A78A-5E67-2474-BA9440FF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D3F903-7059-91E4-1468-A3B36D3B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69B90-DE64-7A7E-BAEB-31E0A59E2290}"/>
              </a:ext>
            </a:extLst>
          </p:cNvPr>
          <p:cNvSpPr txBox="1"/>
          <p:nvPr/>
        </p:nvSpPr>
        <p:spPr>
          <a:xfrm>
            <a:off x="6243992" y="1870075"/>
            <a:ext cx="533588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Passive Haptic Mode: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Used when force feedback is off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Objects can still be grasped and manipulated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Vibration replaces Force feedback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Delivers tactile cues without physical force</a:t>
            </a:r>
          </a:p>
        </p:txBody>
      </p:sp>
    </p:spTree>
    <p:extLst>
      <p:ext uri="{BB962C8B-B14F-4D97-AF65-F5344CB8AC3E}">
        <p14:creationId xmlns:p14="http://schemas.microsoft.com/office/powerpoint/2010/main" val="317137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C6A74-6F77-6304-895B-60F24FDDB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B79A-F596-A685-05BE-5B581F74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79" y="365125"/>
            <a:ext cx="1112394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87EE6-8FD4-A5F0-9DBF-28AD28B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BB26-F67D-4CF3-A797-D1110029E77C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EF8F79-0A0D-0006-8F9F-9E9F892D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93ABE-5F8E-B3D5-3B02-17C9C9E7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74DDB3-7072-DD81-079A-903F988FFBEE}"/>
              </a:ext>
            </a:extLst>
          </p:cNvPr>
          <p:cNvSpPr txBox="1">
            <a:spLocks/>
          </p:cNvSpPr>
          <p:nvPr/>
        </p:nvSpPr>
        <p:spPr>
          <a:xfrm>
            <a:off x="604563" y="1608543"/>
            <a:ext cx="4103463" cy="1436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 Process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Study Focus: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Investigated how active vs. passive haptics affect learning and attitudes in the VR car repair workshop</a:t>
            </a:r>
          </a:p>
          <a:p>
            <a:pPr marL="57150" lvl="2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553BB-3385-CB52-E534-A4DF935A9531}"/>
              </a:ext>
            </a:extLst>
          </p:cNvPr>
          <p:cNvSpPr txBox="1"/>
          <p:nvPr/>
        </p:nvSpPr>
        <p:spPr>
          <a:xfrm>
            <a:off x="4398192" y="1911143"/>
            <a:ext cx="4103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Technology Used: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Immersive VRLE with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SenseGlove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integration</a:t>
            </a:r>
          </a:p>
          <a:p>
            <a:pPr marL="16573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force feedback = active </a:t>
            </a:r>
          </a:p>
          <a:p>
            <a:pPr marL="16573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vibration only = passive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6CBE4-AB53-605E-C30F-5823CDE810DF}"/>
              </a:ext>
            </a:extLst>
          </p:cNvPr>
          <p:cNvSpPr txBox="1"/>
          <p:nvPr/>
        </p:nvSpPr>
        <p:spPr>
          <a:xfrm>
            <a:off x="8305170" y="1959743"/>
            <a:ext cx="37860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Instrument: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21-item attitude questionnaire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66D70-16F0-D70D-FB1D-052A46F70FA8}"/>
              </a:ext>
            </a:extLst>
          </p:cNvPr>
          <p:cNvSpPr txBox="1"/>
          <p:nvPr/>
        </p:nvSpPr>
        <p:spPr>
          <a:xfrm>
            <a:off x="604563" y="3762814"/>
            <a:ext cx="1044947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Procedure: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 students from TH Köln were randomly selected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First, each student used the passive haptic VR workshop → completed the survey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Then, the same students used the active haptic version → completed the survey again</a:t>
            </a:r>
          </a:p>
        </p:txBody>
      </p:sp>
    </p:spTree>
    <p:extLst>
      <p:ext uri="{BB962C8B-B14F-4D97-AF65-F5344CB8AC3E}">
        <p14:creationId xmlns:p14="http://schemas.microsoft.com/office/powerpoint/2010/main" val="237209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DDE0-AD92-9D13-82A0-6B6B37613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FF37-FA5C-8522-34BC-0D70964D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93" y="365125"/>
            <a:ext cx="11111345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28405-207F-E343-CADF-8D571215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62" y="1595194"/>
            <a:ext cx="4821382" cy="4581769"/>
          </a:xfrm>
          <a:ln w="1270">
            <a:noFill/>
          </a:ln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Software Used: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IBM SPSS Statistics 30.0.0.0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23067-3B4A-8472-043F-2BD9AA4B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51FB-7168-4DAF-BF28-D13FAE912199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68031-94DB-9E4C-95A9-543FFCA5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7D1C7-A884-18FE-4C6C-98B1E638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03FA2-6F44-6BC6-E51E-474C93BE3C06}"/>
              </a:ext>
            </a:extLst>
          </p:cNvPr>
          <p:cNvSpPr txBox="1"/>
          <p:nvPr/>
        </p:nvSpPr>
        <p:spPr>
          <a:xfrm>
            <a:off x="5563230" y="1870075"/>
            <a:ext cx="609474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Statistical Method: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Paired-Sample T-Test applied to compare: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Students’ attitudes after passive haptic experience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Same students’ attitudes after active haptic experience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C18D2-4B19-413D-66F5-E089CFE6C551}"/>
              </a:ext>
            </a:extLst>
          </p:cNvPr>
          <p:cNvSpPr txBox="1"/>
          <p:nvPr/>
        </p:nvSpPr>
        <p:spPr>
          <a:xfrm>
            <a:off x="604562" y="3684965"/>
            <a:ext cx="103090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Purpose of the Test: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assess performance attitude differences between two related conditions </a:t>
            </a:r>
          </a:p>
        </p:txBody>
      </p:sp>
    </p:spTree>
    <p:extLst>
      <p:ext uri="{BB962C8B-B14F-4D97-AF65-F5344CB8AC3E}">
        <p14:creationId xmlns:p14="http://schemas.microsoft.com/office/powerpoint/2010/main" val="383277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DBDCC-92E9-37FA-DEF7-F8CBB916D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2A08-ADF1-CFFA-F4B3-AEABE672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63" y="365125"/>
            <a:ext cx="11161009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B9628-51C8-03C8-9796-A56945CB5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27" y="1579405"/>
            <a:ext cx="5510873" cy="4083728"/>
          </a:xfrm>
          <a:ln w="1270">
            <a:noFill/>
          </a:ln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Analysis Focus: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Compared Active vs. Passive Haptic Learning in students’ attitudes toward car maintenance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Survey Scope (6 categories)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Reliability: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Cronbach’s Alpha = 0.954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Findings: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AHL scored higher than PHL across all factors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Most notable differences: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Interaction: 3.53 (AHL) vs. 2.72 (PHL)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Motivation: 3.78 (AHL) vs. 3.38 (PHL)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1B58F-3719-E82F-0E34-4B376866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4411-7C38-4174-8FB7-F97879B7C0EE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DBFD9-797C-C32A-61CB-79544CAF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77F09-4FCD-2C69-09FE-4AB4D9F6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CC2D1-F413-C53B-3DE9-764E7108FF05}"/>
              </a:ext>
            </a:extLst>
          </p:cNvPr>
          <p:cNvSpPr txBox="1"/>
          <p:nvPr/>
        </p:nvSpPr>
        <p:spPr>
          <a:xfrm>
            <a:off x="6650526" y="1590312"/>
            <a:ext cx="49563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Table 1. Paired samples statistics for active and passive haptic groups of factors.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DE64A97-6129-67FF-4FAB-65AA4D77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32810"/>
              </p:ext>
            </p:extLst>
          </p:nvPr>
        </p:nvGraphicFramePr>
        <p:xfrm>
          <a:off x="6312776" y="1993184"/>
          <a:ext cx="5581099" cy="2752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718">
                  <a:extLst>
                    <a:ext uri="{9D8B030D-6E8A-4147-A177-3AD203B41FA5}">
                      <a16:colId xmlns:a16="http://schemas.microsoft.com/office/drawing/2014/main" val="1495961527"/>
                    </a:ext>
                  </a:extLst>
                </a:gridCol>
                <a:gridCol w="814759">
                  <a:extLst>
                    <a:ext uri="{9D8B030D-6E8A-4147-A177-3AD203B41FA5}">
                      <a16:colId xmlns:a16="http://schemas.microsoft.com/office/drawing/2014/main" val="3907113679"/>
                    </a:ext>
                  </a:extLst>
                </a:gridCol>
                <a:gridCol w="746862">
                  <a:extLst>
                    <a:ext uri="{9D8B030D-6E8A-4147-A177-3AD203B41FA5}">
                      <a16:colId xmlns:a16="http://schemas.microsoft.com/office/drawing/2014/main" val="4243197937"/>
                    </a:ext>
                  </a:extLst>
                </a:gridCol>
                <a:gridCol w="882656">
                  <a:extLst>
                    <a:ext uri="{9D8B030D-6E8A-4147-A177-3AD203B41FA5}">
                      <a16:colId xmlns:a16="http://schemas.microsoft.com/office/drawing/2014/main" val="2293091503"/>
                    </a:ext>
                  </a:extLst>
                </a:gridCol>
                <a:gridCol w="950552">
                  <a:extLst>
                    <a:ext uri="{9D8B030D-6E8A-4147-A177-3AD203B41FA5}">
                      <a16:colId xmlns:a16="http://schemas.microsoft.com/office/drawing/2014/main" val="2609197599"/>
                    </a:ext>
                  </a:extLst>
                </a:gridCol>
                <a:gridCol w="950552">
                  <a:extLst>
                    <a:ext uri="{9D8B030D-6E8A-4147-A177-3AD203B41FA5}">
                      <a16:colId xmlns:a16="http://schemas.microsoft.com/office/drawing/2014/main" val="577595760"/>
                    </a:ext>
                  </a:extLst>
                </a:gridCol>
              </a:tblGrid>
              <a:tr h="210873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Factors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Groups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SD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SE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2879962"/>
                  </a:ext>
                </a:extLst>
              </a:tr>
              <a:tr h="210873">
                <a:tc rowSpan="2"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Interaction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3.53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727763"/>
                  </a:ext>
                </a:extLst>
              </a:tr>
              <a:tr h="210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2.72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0.80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714954"/>
                  </a:ext>
                </a:extLst>
              </a:tr>
              <a:tr h="210873">
                <a:tc rowSpan="2"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Assembly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3.56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0.85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069882"/>
                  </a:ext>
                </a:extLst>
              </a:tr>
              <a:tr h="210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0.98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06894"/>
                  </a:ext>
                </a:extLst>
              </a:tr>
              <a:tr h="210873">
                <a:tc rowSpan="2"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Motivation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3.78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1.08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956357"/>
                  </a:ext>
                </a:extLst>
              </a:tr>
              <a:tr h="210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 dirty="0">
                          <a:effectLst/>
                        </a:rPr>
                        <a:t>20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 dirty="0">
                          <a:effectLst/>
                        </a:rPr>
                        <a:t>3.38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975987"/>
                  </a:ext>
                </a:extLst>
              </a:tr>
              <a:tr h="210873">
                <a:tc rowSpan="2"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Material richness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3.65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0.76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106849"/>
                  </a:ext>
                </a:extLst>
              </a:tr>
              <a:tr h="221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3.46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0.80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 dirty="0">
                          <a:effectLst/>
                        </a:rPr>
                        <a:t>0.19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173404"/>
                  </a:ext>
                </a:extLst>
              </a:tr>
              <a:tr h="210873">
                <a:tc rowSpan="2"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Improvement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3.81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0.90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456062"/>
                  </a:ext>
                </a:extLst>
              </a:tr>
              <a:tr h="210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3.52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0.85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210049"/>
                  </a:ext>
                </a:extLst>
              </a:tr>
              <a:tr h="210873">
                <a:tc rowSpan="2"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Usage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3.72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1.09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544672"/>
                  </a:ext>
                </a:extLst>
              </a:tr>
              <a:tr h="210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3.35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 dirty="0">
                          <a:effectLst/>
                        </a:rPr>
                        <a:t>0.23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58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4124D9-4153-723F-F3C9-31BA6461351F}"/>
              </a:ext>
            </a:extLst>
          </p:cNvPr>
          <p:cNvSpPr txBox="1"/>
          <p:nvPr/>
        </p:nvSpPr>
        <p:spPr>
          <a:xfrm>
            <a:off x="5731461" y="5106150"/>
            <a:ext cx="628636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Variability &amp; Consistency: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PHL showed higher SD → More varied participant responses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AHL showed lower SE → More consistent evaluations</a:t>
            </a:r>
          </a:p>
        </p:txBody>
      </p:sp>
    </p:spTree>
    <p:extLst>
      <p:ext uri="{BB962C8B-B14F-4D97-AF65-F5344CB8AC3E}">
        <p14:creationId xmlns:p14="http://schemas.microsoft.com/office/powerpoint/2010/main" val="270332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9A2DA-B4A7-F31D-9AF8-F8D0CE6D1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CB4F-54D0-1789-0F6F-877C29C3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07" y="365125"/>
            <a:ext cx="11156689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A95A0-0451-87E2-8BAF-2CCFF0564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04" y="1608543"/>
            <a:ext cx="5498995" cy="2376104"/>
          </a:xfrm>
          <a:ln w="1270">
            <a:noFill/>
          </a:ln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Results – Correlation Analysis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Analyzed variable relationships under AHL vs. PHL using correlation (r) and p-values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Interpretation Guide: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r: -1 to +1 → closer to +1 = stronger positive link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 &lt; 0.05 → statistically significant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E9EED4-E9EB-E0DF-11D2-55305172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0A0E-165C-4457-84BF-E8A08DDA6508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4FF05-CBE7-D3B1-D81C-01C7B57F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5CFBF-EDD5-87DF-EEB1-88C644F5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8D8BF-A23B-1F5E-5E03-912FED81EA36}"/>
              </a:ext>
            </a:extLst>
          </p:cNvPr>
          <p:cNvSpPr txBox="1"/>
          <p:nvPr/>
        </p:nvSpPr>
        <p:spPr>
          <a:xfrm>
            <a:off x="6432857" y="1617269"/>
            <a:ext cx="49209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Table 2. Paired samples correlations for active and passive haptic groups of factors.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E6E5B1-42C5-808C-C62C-F449E80CE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96747"/>
              </p:ext>
            </p:extLst>
          </p:nvPr>
        </p:nvGraphicFramePr>
        <p:xfrm>
          <a:off x="6230390" y="1972516"/>
          <a:ext cx="5756925" cy="2012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385">
                  <a:extLst>
                    <a:ext uri="{9D8B030D-6E8A-4147-A177-3AD203B41FA5}">
                      <a16:colId xmlns:a16="http://schemas.microsoft.com/office/drawing/2014/main" val="396269852"/>
                    </a:ext>
                  </a:extLst>
                </a:gridCol>
                <a:gridCol w="1151385">
                  <a:extLst>
                    <a:ext uri="{9D8B030D-6E8A-4147-A177-3AD203B41FA5}">
                      <a16:colId xmlns:a16="http://schemas.microsoft.com/office/drawing/2014/main" val="1261690552"/>
                    </a:ext>
                  </a:extLst>
                </a:gridCol>
                <a:gridCol w="1151385">
                  <a:extLst>
                    <a:ext uri="{9D8B030D-6E8A-4147-A177-3AD203B41FA5}">
                      <a16:colId xmlns:a16="http://schemas.microsoft.com/office/drawing/2014/main" val="2619945509"/>
                    </a:ext>
                  </a:extLst>
                </a:gridCol>
                <a:gridCol w="1151385">
                  <a:extLst>
                    <a:ext uri="{9D8B030D-6E8A-4147-A177-3AD203B41FA5}">
                      <a16:colId xmlns:a16="http://schemas.microsoft.com/office/drawing/2014/main" val="3133298297"/>
                    </a:ext>
                  </a:extLst>
                </a:gridCol>
                <a:gridCol w="1151385">
                  <a:extLst>
                    <a:ext uri="{9D8B030D-6E8A-4147-A177-3AD203B41FA5}">
                      <a16:colId xmlns:a16="http://schemas.microsoft.com/office/drawing/2014/main" val="3219368649"/>
                    </a:ext>
                  </a:extLst>
                </a:gridCol>
              </a:tblGrid>
              <a:tr h="287736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Factors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Groups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Correlation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048377"/>
                  </a:ext>
                </a:extLst>
              </a:tr>
              <a:tr h="277639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Interaction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0.253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442897"/>
                  </a:ext>
                </a:extLst>
              </a:tr>
              <a:tr h="295812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Assembly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0.79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&lt;0.001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729670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Motivation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0.61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0.004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0221312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Richness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 dirty="0">
                          <a:effectLst/>
                        </a:rPr>
                        <a:t>AHL - PHL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0.81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&lt;0.001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451492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Improvement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0.63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0.003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352873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Usage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0.65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 dirty="0">
                          <a:effectLst/>
                        </a:rPr>
                        <a:t>0.002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0380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F41191A-B45E-6B9F-0192-4AFB5CB54F11}"/>
              </a:ext>
            </a:extLst>
          </p:cNvPr>
          <p:cNvSpPr txBox="1"/>
          <p:nvPr/>
        </p:nvSpPr>
        <p:spPr>
          <a:xfrm>
            <a:off x="597003" y="4062391"/>
            <a:ext cx="1139031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Correlation Findings: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Strong &amp; Significant Correlations (r &gt; 0.60, p &lt; 0.05) in:</a:t>
            </a:r>
          </a:p>
          <a:p>
            <a:pPr marL="16573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Assembly of vehicle parts, User motivation, Material richness, Maintenance process improvement, Usage in the car workshop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Weak/Non-significant Correlation: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Interaction with virtual objects → r = 0.27, p &gt; 0.05</a:t>
            </a:r>
          </a:p>
        </p:txBody>
      </p:sp>
    </p:spTree>
    <p:extLst>
      <p:ext uri="{BB962C8B-B14F-4D97-AF65-F5344CB8AC3E}">
        <p14:creationId xmlns:p14="http://schemas.microsoft.com/office/powerpoint/2010/main" val="414146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B395F-61B9-94FD-63E5-179B896C8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E7D9-B591-A7CF-7EFB-04183AD4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50" y="365125"/>
            <a:ext cx="11156688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21C2-9F96-4A20-BFF6-4FDCADA2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62" y="1435836"/>
            <a:ext cx="5491438" cy="4464178"/>
          </a:xfrm>
          <a:ln w="1270">
            <a:noFill/>
          </a:ln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Results – Comparative Performance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Statistical Test: Paired-Sample T-Test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Focus: Comparison of AHL and PHL groups across survey factors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Statistically Significant Differences: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Interaction with Virtual Objects (AHL significantly higher):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Mean Difference = 0.82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t(19) = 3.228, p = 0.004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Assembly of Virtual Objects (AHL significantly higher):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Mean Difference = 0.31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t(19) = 2.298, p = 0.033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4D0B7-35DC-DB1D-E8EB-0126E3D7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FD2-7DF0-4C32-B169-DF00B6CE3403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23DA9-AA0D-8B73-A966-FB99E60A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20FAE-D7D5-21B7-EF9E-CC8DD838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4D526-2A2E-B721-C8CF-57ADD2C88BB4}"/>
              </a:ext>
            </a:extLst>
          </p:cNvPr>
          <p:cNvSpPr txBox="1"/>
          <p:nvPr/>
        </p:nvSpPr>
        <p:spPr>
          <a:xfrm>
            <a:off x="6673911" y="1588694"/>
            <a:ext cx="45391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Table 3. Paired Samples Test for active and passive haptic groups of factors.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00D90C-E511-3302-10C0-75CD304BF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17509"/>
              </p:ext>
            </p:extLst>
          </p:nvPr>
        </p:nvGraphicFramePr>
        <p:xfrm>
          <a:off x="6158296" y="2047719"/>
          <a:ext cx="5829021" cy="2083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409">
                  <a:extLst>
                    <a:ext uri="{9D8B030D-6E8A-4147-A177-3AD203B41FA5}">
                      <a16:colId xmlns:a16="http://schemas.microsoft.com/office/drawing/2014/main" val="1086481253"/>
                    </a:ext>
                  </a:extLst>
                </a:gridCol>
                <a:gridCol w="884471">
                  <a:extLst>
                    <a:ext uri="{9D8B030D-6E8A-4147-A177-3AD203B41FA5}">
                      <a16:colId xmlns:a16="http://schemas.microsoft.com/office/drawing/2014/main" val="2109907735"/>
                    </a:ext>
                  </a:extLst>
                </a:gridCol>
                <a:gridCol w="614634">
                  <a:extLst>
                    <a:ext uri="{9D8B030D-6E8A-4147-A177-3AD203B41FA5}">
                      <a16:colId xmlns:a16="http://schemas.microsoft.com/office/drawing/2014/main" val="3344213706"/>
                    </a:ext>
                  </a:extLst>
                </a:gridCol>
                <a:gridCol w="674598">
                  <a:extLst>
                    <a:ext uri="{9D8B030D-6E8A-4147-A177-3AD203B41FA5}">
                      <a16:colId xmlns:a16="http://schemas.microsoft.com/office/drawing/2014/main" val="2427208318"/>
                    </a:ext>
                  </a:extLst>
                </a:gridCol>
                <a:gridCol w="479714">
                  <a:extLst>
                    <a:ext uri="{9D8B030D-6E8A-4147-A177-3AD203B41FA5}">
                      <a16:colId xmlns:a16="http://schemas.microsoft.com/office/drawing/2014/main" val="1572279746"/>
                    </a:ext>
                  </a:extLst>
                </a:gridCol>
                <a:gridCol w="728731">
                  <a:extLst>
                    <a:ext uri="{9D8B030D-6E8A-4147-A177-3AD203B41FA5}">
                      <a16:colId xmlns:a16="http://schemas.microsoft.com/office/drawing/2014/main" val="2779502494"/>
                    </a:ext>
                  </a:extLst>
                </a:gridCol>
                <a:gridCol w="515526">
                  <a:extLst>
                    <a:ext uri="{9D8B030D-6E8A-4147-A177-3AD203B41FA5}">
                      <a16:colId xmlns:a16="http://schemas.microsoft.com/office/drawing/2014/main" val="705969106"/>
                    </a:ext>
                  </a:extLst>
                </a:gridCol>
                <a:gridCol w="941938">
                  <a:extLst>
                    <a:ext uri="{9D8B030D-6E8A-4147-A177-3AD203B41FA5}">
                      <a16:colId xmlns:a16="http://schemas.microsoft.com/office/drawing/2014/main" val="402158091"/>
                    </a:ext>
                  </a:extLst>
                </a:gridCol>
              </a:tblGrid>
              <a:tr h="207554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Factors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Groups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SD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SE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df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631837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Interaction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0.82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3.228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0.004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462630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Assembly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2.298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0.033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548505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Motivation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0.40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1.06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1.690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0.107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882907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Richness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 dirty="0">
                          <a:effectLst/>
                        </a:rPr>
                        <a:t>0.18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0.51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1.599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0.126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030214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Improvement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0.76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1.711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0.103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932386"/>
                  </a:ext>
                </a:extLst>
              </a:tr>
              <a:tr h="312702"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Usage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AHL - PHL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 dirty="0">
                          <a:effectLst/>
                        </a:rPr>
                        <a:t>0.37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0.90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0.20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1.827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hangingPunct="0">
                        <a:lnSpc>
                          <a:spcPts val="1200"/>
                        </a:lnSpc>
                        <a:buNone/>
                      </a:pPr>
                      <a:r>
                        <a:rPr lang="en-US" sz="900" dirty="0">
                          <a:effectLst/>
                        </a:rPr>
                        <a:t>0.084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9901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3FBA41F-A3DB-281A-14BD-B927400A3C83}"/>
              </a:ext>
            </a:extLst>
          </p:cNvPr>
          <p:cNvSpPr txBox="1"/>
          <p:nvPr/>
        </p:nvSpPr>
        <p:spPr>
          <a:xfrm>
            <a:off x="5616758" y="4344289"/>
            <a:ext cx="637055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Significant Differences Found: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Motivation, Material richness, Maintenance improvement, Workshop usage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 &gt; 0.05</a:t>
            </a:r>
          </a:p>
        </p:txBody>
      </p:sp>
    </p:spTree>
    <p:extLst>
      <p:ext uri="{BB962C8B-B14F-4D97-AF65-F5344CB8AC3E}">
        <p14:creationId xmlns:p14="http://schemas.microsoft.com/office/powerpoint/2010/main" val="217468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762B7-90AD-713B-94BE-0EC0053F2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0718-8252-3FA4-99AF-E9F70C48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50" y="365125"/>
            <a:ext cx="11161726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0AC0-28B2-AAF7-DE4C-990B9713E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20" y="1601869"/>
            <a:ext cx="4806268" cy="2138858"/>
          </a:xfrm>
          <a:ln w="1270">
            <a:noFill/>
          </a:ln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AHL vs. PHL Experience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AHL Outperforms PHL: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Statistically significant improvements in: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Interaction with virtual objects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Assembly of virtual components (p &lt; 0.05)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9CFEB-6ADE-EC97-8920-FE865AC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9FD2-2BD4-4A31-AB9C-5198AA2DE2E5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A7BE4-1387-A6B9-6309-351B4255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EFC23-62E4-FDA1-97EA-6FBE6EE1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B7D8D-557E-4621-6FFC-FDD44ECE64AB}"/>
              </a:ext>
            </a:extLst>
          </p:cNvPr>
          <p:cNvSpPr txBox="1"/>
          <p:nvPr/>
        </p:nvSpPr>
        <p:spPr>
          <a:xfrm>
            <a:off x="6213764" y="1870075"/>
            <a:ext cx="53661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Higher Averages in AHL: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Indicates enhanced user interaction and task performance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Suggests active force feedback adds educational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FB35B-6DAE-DE39-ACEB-CAC8DE407F54}"/>
              </a:ext>
            </a:extLst>
          </p:cNvPr>
          <p:cNvSpPr txBox="1"/>
          <p:nvPr/>
        </p:nvSpPr>
        <p:spPr>
          <a:xfrm>
            <a:off x="3166394" y="4107739"/>
            <a:ext cx="609474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Greater Variability in PHL: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More inconsistent participant experiences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Less reliable in supporting uniform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9418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44B5E-84DD-E70D-5642-C8920613E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D826-4B80-A4E5-46BA-B6F34BF8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43" y="365125"/>
            <a:ext cx="11211476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F994C-7470-805A-B865-9A2E8FB4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9FD2-2BD4-4A31-AB9C-5198AA2DE2E5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874F4-F644-5986-F46A-EE25CCF8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36708-C1F2-CA7F-6F96-E92A3D0E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804B91-4BA7-0AEA-C543-74898BCB3FD8}"/>
              </a:ext>
            </a:extLst>
          </p:cNvPr>
          <p:cNvSpPr txBox="1">
            <a:spLocks/>
          </p:cNvSpPr>
          <p:nvPr/>
        </p:nvSpPr>
        <p:spPr>
          <a:xfrm>
            <a:off x="604562" y="1588520"/>
            <a:ext cx="4828939" cy="2707381"/>
          </a:xfrm>
          <a:prstGeom prst="rect">
            <a:avLst/>
          </a:prstGeom>
          <a:ln w="127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AHL vs. PHL Comparison: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AHL performed better across all 6 factors, especially in: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Interaction with virtual objects</a:t>
            </a:r>
          </a:p>
          <a:p>
            <a:pPr lvl="4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t(19) = 3.228, p = 0.004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Assembly of parts</a:t>
            </a:r>
          </a:p>
          <a:p>
            <a:pPr lvl="4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t(19) = 2.298, p = 0.033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55E4B-CA92-EEA0-0CC3-C85C64018E8D}"/>
              </a:ext>
            </a:extLst>
          </p:cNvPr>
          <p:cNvSpPr txBox="1"/>
          <p:nvPr/>
        </p:nvSpPr>
        <p:spPr>
          <a:xfrm>
            <a:off x="5563230" y="1870075"/>
            <a:ext cx="609474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Correlation Insights: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Strong, significant correlations (r &gt; 0.60, p &lt; 0.05):</a:t>
            </a:r>
          </a:p>
          <a:p>
            <a:pPr marL="16573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Assembly, Motivation, Material Richness, Maintenance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Weak/no correlation (r = 0.27, p &gt; 0.05):</a:t>
            </a:r>
          </a:p>
          <a:p>
            <a:pPr marL="16573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Workshop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F7EB6-B0FE-DD72-B7A5-B12A00B36F66}"/>
              </a:ext>
            </a:extLst>
          </p:cNvPr>
          <p:cNvSpPr txBox="1"/>
          <p:nvPr/>
        </p:nvSpPr>
        <p:spPr>
          <a:xfrm>
            <a:off x="3581400" y="4450779"/>
            <a:ext cx="609474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Variability in Experience: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PHL: More inconsistent (↑ SD)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AHL: More consistent (↓ SE)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D813A-CB5F-844B-E824-F9C299416A1E}"/>
              </a:ext>
            </a:extLst>
          </p:cNvPr>
          <p:cNvSpPr txBox="1"/>
          <p:nvPr/>
        </p:nvSpPr>
        <p:spPr>
          <a:xfrm>
            <a:off x="151141" y="5652097"/>
            <a:ext cx="114337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AHL enhances interaction quality and task performance, but has limited impact on motivation and overall perception.</a:t>
            </a:r>
          </a:p>
        </p:txBody>
      </p:sp>
    </p:spTree>
    <p:extLst>
      <p:ext uri="{BB962C8B-B14F-4D97-AF65-F5344CB8AC3E}">
        <p14:creationId xmlns:p14="http://schemas.microsoft.com/office/powerpoint/2010/main" val="217529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14798-0D46-FDFF-D9E9-CC1289D2C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58D0-A5AD-9D4A-CD80-E11C0963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93" y="365125"/>
            <a:ext cx="11126459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E146-DA8E-E4C0-E1B5-55B8EDF8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48" y="1595194"/>
            <a:ext cx="4821382" cy="2410029"/>
          </a:xfrm>
          <a:ln w="1270">
            <a:noFill/>
          </a:ln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Insight: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AHL significantly improves interaction and assembly performance in VR settings.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Impact: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Suggests increased user engagement and task efficiency with active haptics.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E58B6-6744-63C7-5BED-431E9C0A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9913-9707-495B-B9B7-A966A50A9172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7678C-A1FF-FE81-FFFD-9FB8DA9C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7BC53C-C3A1-72D8-54A3-C922AE8C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5C66D-F0D6-7DC8-DA74-B2D3A83E7AD5}"/>
              </a:ext>
            </a:extLst>
          </p:cNvPr>
          <p:cNvSpPr txBox="1"/>
          <p:nvPr/>
        </p:nvSpPr>
        <p:spPr>
          <a:xfrm>
            <a:off x="5563230" y="1859340"/>
            <a:ext cx="609474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significant difference found in:</a:t>
            </a:r>
          </a:p>
          <a:p>
            <a:pPr marL="16573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16573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Material richness</a:t>
            </a:r>
          </a:p>
          <a:p>
            <a:pPr marL="16573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Maintenance improvement</a:t>
            </a:r>
          </a:p>
          <a:p>
            <a:pPr marL="16573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Workshop usage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2927A-C6D8-0827-0009-9B1EDC917AF1}"/>
              </a:ext>
            </a:extLst>
          </p:cNvPr>
          <p:cNvSpPr txBox="1"/>
          <p:nvPr/>
        </p:nvSpPr>
        <p:spPr>
          <a:xfrm>
            <a:off x="589448" y="4033262"/>
            <a:ext cx="938582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Future Recommendations: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 sample size for stronger statistical validity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Explore different haptic applications and configurations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Include qualitative methods for deeper insight into user perception</a:t>
            </a:r>
          </a:p>
        </p:txBody>
      </p:sp>
    </p:spTree>
    <p:extLst>
      <p:ext uri="{BB962C8B-B14F-4D97-AF65-F5344CB8AC3E}">
        <p14:creationId xmlns:p14="http://schemas.microsoft.com/office/powerpoint/2010/main" val="157943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14798-0D46-FDFF-D9E9-CC1289D2C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58D0-A5AD-9D4A-CD80-E11C0963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93" y="365125"/>
            <a:ext cx="11126459" cy="132556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Research Project: VIRTOSHA - Authoring Tool for Virtual Reality Training Simulations of Osteosynthesis with Haptic Feedback and Tissue Simulation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E58B6-6744-63C7-5BED-431E9C0A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9913-9707-495B-B9B7-A966A50A9172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7678C-A1FF-FE81-FFFD-9FB8DA9C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7BC53C-C3A1-72D8-54A3-C922AE8C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">
            <a:extLst>
              <a:ext uri="{FF2B5EF4-FFF2-40B4-BE49-F238E27FC236}">
                <a16:creationId xmlns:a16="http://schemas.microsoft.com/office/drawing/2014/main" id="{D05BA6DC-F057-4EE6-BC2B-139CC0169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0" y="2370065"/>
            <a:ext cx="1050560" cy="1405518"/>
          </a:xfrm>
          <a:prstGeom prst="rect">
            <a:avLst/>
          </a:prstGeom>
        </p:spPr>
      </p:pic>
      <p:sp>
        <p:nvSpPr>
          <p:cNvPr id="12" name="Dreieck 3">
            <a:extLst>
              <a:ext uri="{FF2B5EF4-FFF2-40B4-BE49-F238E27FC236}">
                <a16:creationId xmlns:a16="http://schemas.microsoft.com/office/drawing/2014/main" id="{B26322D2-AE6F-4667-B88B-5A68049EB3DD}"/>
              </a:ext>
            </a:extLst>
          </p:cNvPr>
          <p:cNvSpPr/>
          <p:nvPr/>
        </p:nvSpPr>
        <p:spPr>
          <a:xfrm rot="5400000">
            <a:off x="1241429" y="2945459"/>
            <a:ext cx="1339484" cy="254731"/>
          </a:xfrm>
          <a:prstGeom prst="triangl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pic>
        <p:nvPicPr>
          <p:cNvPr id="13" name="Grafik 5">
            <a:extLst>
              <a:ext uri="{FF2B5EF4-FFF2-40B4-BE49-F238E27FC236}">
                <a16:creationId xmlns:a16="http://schemas.microsoft.com/office/drawing/2014/main" id="{64966A7A-DBCE-4F50-BF80-F2E07F3A7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56" t="20823" r="26963" b="25541"/>
          <a:stretch/>
        </p:blipFill>
        <p:spPr>
          <a:xfrm>
            <a:off x="2125500" y="1711173"/>
            <a:ext cx="4098829" cy="272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Dreieck 4">
            <a:extLst>
              <a:ext uri="{FF2B5EF4-FFF2-40B4-BE49-F238E27FC236}">
                <a16:creationId xmlns:a16="http://schemas.microsoft.com/office/drawing/2014/main" id="{FEE3D20D-2105-4529-ACF2-7DAC3635D95F}"/>
              </a:ext>
            </a:extLst>
          </p:cNvPr>
          <p:cNvSpPr/>
          <p:nvPr/>
        </p:nvSpPr>
        <p:spPr>
          <a:xfrm rot="5400000">
            <a:off x="5777560" y="2946558"/>
            <a:ext cx="1405519" cy="252531"/>
          </a:xfrm>
          <a:prstGeom prst="triangl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pic>
        <p:nvPicPr>
          <p:cNvPr id="15" name="Grafik 36">
            <a:extLst>
              <a:ext uri="{FF2B5EF4-FFF2-40B4-BE49-F238E27FC236}">
                <a16:creationId xmlns:a16="http://schemas.microsoft.com/office/drawing/2014/main" id="{CCF6F16A-B10F-476B-9B9C-C0F718E27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1" t="31576" r="21534" b="7895"/>
          <a:stretch/>
        </p:blipFill>
        <p:spPr>
          <a:xfrm>
            <a:off x="6692542" y="2257629"/>
            <a:ext cx="1066622" cy="163280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21AAFB9-C290-40E5-A7E1-DD066B8845E0}"/>
              </a:ext>
            </a:extLst>
          </p:cNvPr>
          <p:cNvSpPr txBox="1">
            <a:spLocks/>
          </p:cNvSpPr>
          <p:nvPr/>
        </p:nvSpPr>
        <p:spPr>
          <a:xfrm>
            <a:off x="7998263" y="1706901"/>
            <a:ext cx="3590217" cy="27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0479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/>
            <a:r>
              <a:rPr lang="en-U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Key Components of VITOSHA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Measurement of the mechanical properties of soft and hard tissues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Integration of measurement data into simulations for realistic interactions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Simulation of soft and hard tissues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Haptic interaction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Hand tracking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Digital data hub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0E3E96-02DC-404C-AE88-0ADE917401A4}"/>
              </a:ext>
            </a:extLst>
          </p:cNvPr>
          <p:cNvSpPr txBox="1"/>
          <p:nvPr/>
        </p:nvSpPr>
        <p:spPr>
          <a:xfrm>
            <a:off x="503282" y="4889549"/>
            <a:ext cx="734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project is funded within the framework of the innovation competition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gesünder.IN.NRW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B6BCD19-25B8-4158-A19F-E5861AAE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90" y="4858204"/>
            <a:ext cx="3454190" cy="67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E805DE-688E-4487-BB81-4A8EA582E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21108"/>
            <a:ext cx="12192000" cy="6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0CE07-322E-F7FD-24BA-013FE7EA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98DA-5C67-A5BC-C761-178C4C35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87" y="365125"/>
            <a:ext cx="11038294" cy="1325563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9A8FA-2420-8D5B-FCD1-762F1F37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19" y="1608543"/>
            <a:ext cx="3854084" cy="1660990"/>
          </a:xfrm>
          <a:noFill/>
          <a:ln w="6350">
            <a:noFill/>
          </a:ln>
        </p:spPr>
        <p:txBody>
          <a:bodyPr>
            <a:noAutofit/>
          </a:bodyPr>
          <a:lstStyle/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Immersive Learning Framework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Digital Interaction Types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 (real-based) 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VR (fully virtual) </a:t>
            </a:r>
          </a:p>
          <a:p>
            <a:pPr marL="742950" lvl="2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MR (hybrid)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AB0E2-C841-DAD5-7DD3-D7B6145D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4B7-69BF-4BCB-8269-791CB5C8080B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41B9A-6CA8-4030-2410-01F0FB54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C8EEDD-1236-7CB6-0D99-803C97B4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C1587-34E3-0029-6DD6-B59424A5ABF2}"/>
              </a:ext>
            </a:extLst>
          </p:cNvPr>
          <p:cNvSpPr txBox="1"/>
          <p:nvPr/>
        </p:nvSpPr>
        <p:spPr>
          <a:xfrm>
            <a:off x="4196038" y="1856888"/>
            <a:ext cx="335343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VRLE Benefits</a:t>
            </a:r>
          </a:p>
          <a:p>
            <a:pPr marL="1200150" lvl="4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Spatial visualization</a:t>
            </a:r>
          </a:p>
          <a:p>
            <a:pPr marL="1200150" lvl="4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Active engagement</a:t>
            </a:r>
          </a:p>
          <a:p>
            <a:pPr marL="1200150" lvl="4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Collaborative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3A138-1D47-949F-A332-6BA39C2087F3}"/>
              </a:ext>
            </a:extLst>
          </p:cNvPr>
          <p:cNvSpPr txBox="1"/>
          <p:nvPr/>
        </p:nvSpPr>
        <p:spPr>
          <a:xfrm>
            <a:off x="7309533" y="1853761"/>
            <a:ext cx="477415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3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Learning Support</a:t>
            </a:r>
          </a:p>
          <a:p>
            <a:pPr marL="1200150" lvl="4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Abstract concept teaching</a:t>
            </a:r>
          </a:p>
          <a:p>
            <a:pPr marL="1200150" lvl="4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Strong presence &amp; vivid experiences</a:t>
            </a:r>
          </a:p>
          <a:p>
            <a:pPr marL="1200150" lvl="4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Personalization and motivation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CBC26-8C8D-3AC2-E6E9-E1E7DEBD91FC}"/>
              </a:ext>
            </a:extLst>
          </p:cNvPr>
          <p:cNvSpPr txBox="1"/>
          <p:nvPr/>
        </p:nvSpPr>
        <p:spPr>
          <a:xfrm>
            <a:off x="541587" y="3714279"/>
            <a:ext cx="979642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Note: High immersion ≠ better outcomes.</a:t>
            </a:r>
          </a:p>
          <a:p>
            <a:pPr marL="2857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Effectiveness depends on educational integration, not just technology level.</a:t>
            </a:r>
          </a:p>
        </p:txBody>
      </p:sp>
    </p:spTree>
    <p:extLst>
      <p:ext uri="{BB962C8B-B14F-4D97-AF65-F5344CB8AC3E}">
        <p14:creationId xmlns:p14="http://schemas.microsoft.com/office/powerpoint/2010/main" val="2251281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DE5D0-71BC-4B54-BB1A-01A24C5ED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19A14-377E-E21F-B477-88CADE224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20" y="2361076"/>
            <a:ext cx="10874559" cy="827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Thank you for patiently listening to me so far.</a:t>
            </a:r>
          </a:p>
          <a:p>
            <a:pPr marL="0" indent="0" algn="ctr">
              <a:buNone/>
            </a:pPr>
            <a:r>
              <a:rPr lang="en-US" sz="1800" dirty="0"/>
              <a:t>For questions, please contact: turhancivelek@th-koeln.de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9AED1-1FA5-7D69-8EFE-2520171F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E2E2-2C1F-4011-8121-B88716460EC9}" type="datetime1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75D48-3F1D-B586-93C6-468E8FE2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Learning Ideas Conference – TH Köln – USA </a:t>
            </a:r>
          </a:p>
          <a:p>
            <a:r>
              <a:rPr lang="en-US" dirty="0"/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332E7-E9E7-D47E-CE36-272292D1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1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35614-9318-8174-CBBD-220523127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CCC0-966D-F70B-32B3-41B0940E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93" y="365125"/>
            <a:ext cx="11111344" cy="1325563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AFA7F-3C68-2BC3-410E-E52B2730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54B7-69BF-4BCB-8269-791CB5C8080B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2D0BDC-0BB4-CC2C-B490-C4C52E2C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B2850-7E25-D34B-4650-68DA3A24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4BB7BC-FFAD-B89B-401C-C4645B20DF63}"/>
              </a:ext>
            </a:extLst>
          </p:cNvPr>
          <p:cNvSpPr txBox="1">
            <a:spLocks/>
          </p:cNvSpPr>
          <p:nvPr/>
        </p:nvSpPr>
        <p:spPr>
          <a:xfrm>
            <a:off x="604563" y="1608543"/>
            <a:ext cx="2743200" cy="4575094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Role of Haptics in VRLEs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Purpose: Align pedagogy with realistic, intuitive interactions.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Haptic Feedback: Complements visual &amp; auditory input via touch &amp; force cues.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E5EB5-1805-4ECE-5DA8-441001569E5A}"/>
              </a:ext>
            </a:extLst>
          </p:cNvPr>
          <p:cNvSpPr txBox="1"/>
          <p:nvPr/>
        </p:nvSpPr>
        <p:spPr>
          <a:xfrm>
            <a:off x="3274080" y="1608543"/>
            <a:ext cx="2743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Perception Channels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Tactile (skin) → texture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Kinesthetic (joints) → resistance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83C80-BC0B-AD03-77B3-CF9EB27BC56B}"/>
              </a:ext>
            </a:extLst>
          </p:cNvPr>
          <p:cNvSpPr txBox="1"/>
          <p:nvPr/>
        </p:nvSpPr>
        <p:spPr>
          <a:xfrm>
            <a:off x="6017280" y="1606457"/>
            <a:ext cx="287167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Technologies &amp; Learning Impact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Sense Gloves: Vibration + force feedback for lifelike grasping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Simulate physical properties, reduce cognitive load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Boosts understanding, retention &amp; tacit knowledge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Early use + quality feedback = better outcomes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7EC4C-A968-742D-31E1-56A8731954F6}"/>
              </a:ext>
            </a:extLst>
          </p:cNvPr>
          <p:cNvSpPr txBox="1"/>
          <p:nvPr/>
        </p:nvSpPr>
        <p:spPr>
          <a:xfrm>
            <a:off x="8888952" y="1606457"/>
            <a:ext cx="27432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AHL vs. PHL in Education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Few studies directly compare Active (AHL) vs. Passive (PHL) haptics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More research is needed to clarify their distinct pedagogical effects</a:t>
            </a:r>
          </a:p>
        </p:txBody>
      </p:sp>
    </p:spTree>
    <p:extLst>
      <p:ext uri="{BB962C8B-B14F-4D97-AF65-F5344CB8AC3E}">
        <p14:creationId xmlns:p14="http://schemas.microsoft.com/office/powerpoint/2010/main" val="278776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7D8BE-8262-022F-6919-20F0FB6B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C4AC-F54A-5E90-A9AE-6BA8474D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07" y="365125"/>
            <a:ext cx="1114913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34EF3-1155-BF8B-A4D2-5E123ABA7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63" y="1588520"/>
            <a:ext cx="3854082" cy="4588443"/>
          </a:xfrm>
          <a:ln w="1270"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Related Studies on Haptic VRLEs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Haptic feedback for perception of volume, material, and interaction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Handwriting, motor skills, and character recognition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Tactile support in math for visually impaired learners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Devices like Sense Gloves and Haptic Links enable natural grasp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Gamification with haptics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4263B-4D76-714D-1E20-507A9C32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612A-484B-4BEB-8D06-D9A6C788869E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326E8-E089-23F4-B5E3-29751F95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2F29F-175F-D543-580F-A8E7386F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7011C-C040-DB67-301C-13299E3D7800}"/>
              </a:ext>
            </a:extLst>
          </p:cNvPr>
          <p:cNvSpPr txBox="1"/>
          <p:nvPr/>
        </p:nvSpPr>
        <p:spPr>
          <a:xfrm>
            <a:off x="4904509" y="1870075"/>
            <a:ext cx="40278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rehabilitation and medicine: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Realistic anatomy and tissue resistance simulation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Improved confidence, exam performance, and skill development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Enhanced needle placement accuracy in dental anesthesia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063DE-592E-2C5E-951E-1D768D91626D}"/>
              </a:ext>
            </a:extLst>
          </p:cNvPr>
          <p:cNvSpPr txBox="1"/>
          <p:nvPr/>
        </p:nvSpPr>
        <p:spPr>
          <a:xfrm>
            <a:off x="8879504" y="1870075"/>
            <a:ext cx="32041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Special applications: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Posture correction in skiing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Tactical and physical skill training in military/police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Passive haptics in piano learning improve accuracy and speed</a:t>
            </a:r>
          </a:p>
        </p:txBody>
      </p:sp>
    </p:spTree>
    <p:extLst>
      <p:ext uri="{BB962C8B-B14F-4D97-AF65-F5344CB8AC3E}">
        <p14:creationId xmlns:p14="http://schemas.microsoft.com/office/powerpoint/2010/main" val="383763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3AAC9-9103-929B-B3CB-E09053835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855F-B6B0-A201-D91F-41B82BE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80" y="365125"/>
            <a:ext cx="11232257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94A7E-6D44-FCE6-5EB8-4BF70559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612A-484B-4BEB-8D06-D9A6C788869E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A0808-8CF8-2B92-6A6A-E9A1E0E0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415FF-3890-C7A3-D4B3-63F6F150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C62E0A-D3DF-C182-6F5A-FEDAFE33C063}"/>
              </a:ext>
            </a:extLst>
          </p:cNvPr>
          <p:cNvSpPr txBox="1">
            <a:spLocks/>
          </p:cNvSpPr>
          <p:nvPr/>
        </p:nvSpPr>
        <p:spPr>
          <a:xfrm>
            <a:off x="604563" y="1588520"/>
            <a:ext cx="11003027" cy="4588443"/>
          </a:xfrm>
          <a:prstGeom prst="rect">
            <a:avLst/>
          </a:prstGeom>
          <a:ln w="127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Aim &amp; Questions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Main Objective: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investigate how an immersive VRLE — supported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SenseGlove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technology—affects automotive students’ perceived performance attitudes.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study compares two conditions: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Active Haptic Learning (AHL): with force feedback</a:t>
            </a:r>
          </a:p>
          <a:p>
            <a:pPr lvl="3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Passive Haptic Learning (PHL): without force feedback (with vibration feedback)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Research Questions: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there a significant relationship between experiencing AHL or PHL in the VRLE and students’ attitudes toward their own performance?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there a significant difference in students’ perceived performance between the VRLE with AHL and the one with PHL?</a:t>
            </a:r>
          </a:p>
        </p:txBody>
      </p:sp>
    </p:spTree>
    <p:extLst>
      <p:ext uri="{BB962C8B-B14F-4D97-AF65-F5344CB8AC3E}">
        <p14:creationId xmlns:p14="http://schemas.microsoft.com/office/powerpoint/2010/main" val="148222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B44FD-8BFB-961C-4BA5-D86E98441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BF6B-0631-CBFF-8C2D-4C3099F8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36" y="365125"/>
            <a:ext cx="11103788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541FB-53CC-7E1C-49EA-D191C6E6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76" y="1602089"/>
            <a:ext cx="4114800" cy="4574874"/>
          </a:xfrm>
          <a:ln w="1270">
            <a:noFill/>
          </a:ln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Research Focus Areas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Interaction with virtual objects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Assembly of vehicle parts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User motivation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Material richness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Maintenance process improvement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Usage in car workshop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03F3D-3574-239A-EC36-774A2D1A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62E-853D-4CA6-9DEC-62FBDE2DB81D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F4137-456F-878C-3191-B2A7EA94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107AD-577E-C55F-0F18-87050038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612C3-137C-4154-2717-3D3D12B967AF}"/>
              </a:ext>
            </a:extLst>
          </p:cNvPr>
          <p:cNvSpPr txBox="1"/>
          <p:nvPr/>
        </p:nvSpPr>
        <p:spPr>
          <a:xfrm>
            <a:off x="6032394" y="1602089"/>
            <a:ext cx="553993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Participants: 20 automotive students (TH Köln)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Procedure: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Passive haptic VRLE experience → 21-item survey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Active haptic VRLE experience → Same 21-item survey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Analysis: Paired-Sample T-Test via SPSS</a:t>
            </a:r>
          </a:p>
        </p:txBody>
      </p:sp>
    </p:spTree>
    <p:extLst>
      <p:ext uri="{BB962C8B-B14F-4D97-AF65-F5344CB8AC3E}">
        <p14:creationId xmlns:p14="http://schemas.microsoft.com/office/powerpoint/2010/main" val="133953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1122A-7964-60CA-6C52-CCDC4AB9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3B48-5240-8A29-5A97-26FD6CA9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35" y="365125"/>
            <a:ext cx="11126459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78C58-38B1-EA1D-B0DD-4490C813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E62E-853D-4CA6-9DEC-62FBDE2DB81D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E3198-FD0A-E8E1-3AF8-2CC9C09B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D7A4-1285-C416-900D-555E32D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7544DC-43C5-EF90-F824-2C575D59A1E2}"/>
              </a:ext>
            </a:extLst>
          </p:cNvPr>
          <p:cNvSpPr txBox="1">
            <a:spLocks/>
          </p:cNvSpPr>
          <p:nvPr/>
        </p:nvSpPr>
        <p:spPr>
          <a:xfrm>
            <a:off x="597005" y="1586975"/>
            <a:ext cx="4284833" cy="4589988"/>
          </a:xfrm>
          <a:prstGeom prst="rect">
            <a:avLst/>
          </a:prstGeom>
          <a:ln w="127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System Architecture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Platform: Unity (C#)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APIs/Libraries: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SteamVR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SenseGlove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SDK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Hardware: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SenseGlove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Force &amp; vibration feedback to fingers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 Headsets – Immersion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HTC Controllers - Capturing the position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Sensegloves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 5">
            <a:extLst>
              <a:ext uri="{FF2B5EF4-FFF2-40B4-BE49-F238E27FC236}">
                <a16:creationId xmlns:a16="http://schemas.microsoft.com/office/drawing/2014/main" id="{B571AA86-85EF-8461-CD56-9134F5FB7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837532"/>
              </p:ext>
            </p:extLst>
          </p:nvPr>
        </p:nvGraphicFramePr>
        <p:xfrm>
          <a:off x="5567213" y="1467275"/>
          <a:ext cx="6408712" cy="392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058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DC3BC-B7CE-13E3-B8D5-2E3BC792C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8B1C-BAE6-35D1-B551-A5D9CB34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79" y="365125"/>
            <a:ext cx="11132545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6CD46-5B6D-7D38-3F47-C5AA64448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76" y="1513553"/>
            <a:ext cx="5497524" cy="4581769"/>
          </a:xfrm>
          <a:ln w="1270">
            <a:noFill/>
          </a:ln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VRLE Tools &amp; Interaction Features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Practical automotive training in immersive VR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Force &amp; vibration feedback for realistic interaction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Interactive 3D workshop simulating real maintenance tasks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Main Interactive Components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Virtual Car: Main object for assembly/disassembly tasks (video1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– 2)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Vehicle Lift: Moves car up/down via virtual button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Virtual Drill: Used to unscrew bolts with tactile feedback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Spare Parts &amp; Tools: For removing and installing components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4724D-E1AD-1807-A371-BD30C405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78B-483E-46A0-A175-055D9E9D2C10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AFEC0-64F9-F095-C17A-51E9BDA2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0282B-C15E-ACDE-11E9-3CD1C3B2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E196B-A684-5938-9495-BA21257B78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66" y="1595194"/>
            <a:ext cx="5020158" cy="2209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93830-763A-6EDD-6D6F-95E3E7ABE956}"/>
              </a:ext>
            </a:extLst>
          </p:cNvPr>
          <p:cNvSpPr txBox="1"/>
          <p:nvPr/>
        </p:nvSpPr>
        <p:spPr>
          <a:xfrm>
            <a:off x="6573366" y="3952453"/>
            <a:ext cx="4733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Left: User wearing VR headset and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SenseGlove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interacting with VRLE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Right: In-app scene showing virtual workshop with car, lift, and tools</a:t>
            </a:r>
          </a:p>
        </p:txBody>
      </p:sp>
    </p:spTree>
    <p:extLst>
      <p:ext uri="{BB962C8B-B14F-4D97-AF65-F5344CB8AC3E}">
        <p14:creationId xmlns:p14="http://schemas.microsoft.com/office/powerpoint/2010/main" val="81163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1CD8D-A411-BD35-8710-B9332D39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D78E-3DD1-A3C1-702F-5311DCF8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35" y="365125"/>
            <a:ext cx="11138337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Automotive Students' Performance Attitudes in the VRLE with Active and Passive Haptic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B2C73-E19F-3E1C-B2ED-7768C5D20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25" y="1601869"/>
            <a:ext cx="5457475" cy="4575094"/>
          </a:xfrm>
          <a:ln w="1270">
            <a:noFill/>
          </a:ln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VRLE: Functional Interactions &amp; Feedback Features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VRLE enables hands-on automotive tasks via immersive, precise visual-haptic feedback.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Key Functional Features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Door Interaction: Virtually open and close car doors (video3)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 Handling: Remove parts and install replacements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Lift System: Raise or lower vehicle for easy access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Spark Plug Wires: Manipulate the Spark Plug Wires (video4)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Audio Feedback (video5):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Drill sounds during bolt removal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Lift motor noise while raising/lowering the vehicle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B6578-359F-6ECA-D362-F0E84BD8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00E4-4BF1-44AC-ADEC-2C610619621C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6/18/2025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1DAF4-5B44-A00C-CFCD-E34F3466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Learning Ideas Conference – TH Köln – USA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Turhan Civelek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BC38C5-E8C5-BFF4-E23A-660FB4D6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D67B-094B-4F1D-99E2-BE50163DDD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DB1C7-FB56-9060-ED4B-FE2AAEDFB6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61" y="1601869"/>
            <a:ext cx="5140712" cy="2663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CBF766-3C0B-0D42-1978-819AAAA6E711}"/>
              </a:ext>
            </a:extLst>
          </p:cNvPr>
          <p:cNvSpPr txBox="1"/>
          <p:nvPr/>
        </p:nvSpPr>
        <p:spPr>
          <a:xfrm>
            <a:off x="6466159" y="4318104"/>
            <a:ext cx="5087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Figures: Disassembly scenes, drill use, engine interaction, and lift control with haptic-enabled VR hands</a:t>
            </a:r>
          </a:p>
        </p:txBody>
      </p:sp>
    </p:spTree>
    <p:extLst>
      <p:ext uri="{BB962C8B-B14F-4D97-AF65-F5344CB8AC3E}">
        <p14:creationId xmlns:p14="http://schemas.microsoft.com/office/powerpoint/2010/main" val="3895304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2308</Words>
  <Application>Microsoft Office PowerPoint</Application>
  <PresentationFormat>Widescreen</PresentationFormat>
  <Paragraphs>501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PowerPoint Presentation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Automotive Students' Performance Attitudes in the VRLE with Active and Passive Haptic Interaction </vt:lpstr>
      <vt:lpstr>Current Research Project: VIRTOSHA - Authoring Tool for Virtual Reality Training Simulations of Osteosynthesis with Haptic Feedback and Tissue Simulation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Turhan Civelek (tcivelek)</dc:creator>
  <cp:lastModifiedBy>Turhan Civelek (tcivelek)</cp:lastModifiedBy>
  <cp:revision>54</cp:revision>
  <dcterms:created xsi:type="dcterms:W3CDTF">2025-05-16T07:50:42Z</dcterms:created>
  <dcterms:modified xsi:type="dcterms:W3CDTF">2025-06-18T14:28:08Z</dcterms:modified>
</cp:coreProperties>
</file>