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9" r:id="rId2"/>
    <p:sldId id="257" r:id="rId3"/>
    <p:sldId id="703" r:id="rId4"/>
    <p:sldId id="697" r:id="rId5"/>
    <p:sldId id="696" r:id="rId6"/>
    <p:sldId id="708" r:id="rId7"/>
    <p:sldId id="5120" r:id="rId8"/>
    <p:sldId id="735" r:id="rId9"/>
    <p:sldId id="693" r:id="rId10"/>
    <p:sldId id="304" r:id="rId11"/>
    <p:sldId id="302" r:id="rId12"/>
    <p:sldId id="258" r:id="rId13"/>
    <p:sldId id="636" r:id="rId14"/>
    <p:sldId id="714" r:id="rId15"/>
    <p:sldId id="5114" r:id="rId16"/>
    <p:sldId id="5115" r:id="rId17"/>
    <p:sldId id="5116" r:id="rId18"/>
    <p:sldId id="5117" r:id="rId19"/>
    <p:sldId id="5118" r:id="rId20"/>
    <p:sldId id="5126" r:id="rId21"/>
    <p:sldId id="305" r:id="rId22"/>
    <p:sldId id="270" r:id="rId23"/>
    <p:sldId id="711" r:id="rId24"/>
    <p:sldId id="712" r:id="rId25"/>
    <p:sldId id="736" r:id="rId26"/>
    <p:sldId id="382" r:id="rId27"/>
    <p:sldId id="741" r:id="rId28"/>
    <p:sldId id="383" r:id="rId29"/>
    <p:sldId id="739" r:id="rId30"/>
    <p:sldId id="740" r:id="rId31"/>
    <p:sldId id="742" r:id="rId32"/>
    <p:sldId id="5127" r:id="rId33"/>
    <p:sldId id="5121" r:id="rId34"/>
    <p:sldId id="706" r:id="rId35"/>
    <p:sldId id="5109" r:id="rId36"/>
    <p:sldId id="283" r:id="rId37"/>
    <p:sldId id="284" r:id="rId38"/>
    <p:sldId id="686" r:id="rId39"/>
    <p:sldId id="5128" r:id="rId40"/>
    <p:sldId id="278" r:id="rId41"/>
    <p:sldId id="5142" r:id="rId42"/>
    <p:sldId id="728" r:id="rId43"/>
    <p:sldId id="408" r:id="rId44"/>
    <p:sldId id="673" r:id="rId45"/>
    <p:sldId id="348" r:id="rId46"/>
    <p:sldId id="730" r:id="rId47"/>
    <p:sldId id="5113" r:id="rId48"/>
    <p:sldId id="709" r:id="rId49"/>
    <p:sldId id="733" r:id="rId50"/>
    <p:sldId id="5143" r:id="rId51"/>
    <p:sldId id="5170" r:id="rId52"/>
    <p:sldId id="734" r:id="rId53"/>
    <p:sldId id="261" r:id="rId54"/>
    <p:sldId id="262" r:id="rId55"/>
    <p:sldId id="358" r:id="rId56"/>
    <p:sldId id="447" r:id="rId57"/>
    <p:sldId id="512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94648"/>
  </p:normalViewPr>
  <p:slideViewPr>
    <p:cSldViewPr snapToGrid="0">
      <p:cViewPr varScale="1">
        <p:scale>
          <a:sx n="116" d="100"/>
          <a:sy n="116" d="100"/>
        </p:scale>
        <p:origin x="20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18245-16B1-C841-BCA5-A7AEE5EDDD37}" type="datetimeFigureOut">
              <a:rPr lang="en-US" smtClean="0"/>
              <a:t>5/27/25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E25FC-B60C-374C-B829-0797C6361292}" type="slidenum">
              <a:rPr lang="en-US" smtClean="0"/>
              <a:t>‹#›</a:t>
            </a:fld>
            <a:endParaRPr lang="en-US"/>
          </a:p>
        </p:txBody>
      </p:sp>
    </p:spTree>
    <p:extLst>
      <p:ext uri="{BB962C8B-B14F-4D97-AF65-F5344CB8AC3E}">
        <p14:creationId xmlns:p14="http://schemas.microsoft.com/office/powerpoint/2010/main" val="2888618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BB67AE-A832-B04A-844A-47763E5D1497}" type="slidenum">
              <a:rPr lang="en-GB"/>
              <a:pPr/>
              <a:t>1</a:t>
            </a:fld>
            <a:endParaRPr lang="en-GB"/>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GB" dirty="0"/>
              <a:t>Acknowledge team</a:t>
            </a:r>
          </a:p>
        </p:txBody>
      </p:sp>
    </p:spTree>
    <p:extLst>
      <p:ext uri="{BB962C8B-B14F-4D97-AF65-F5344CB8AC3E}">
        <p14:creationId xmlns:p14="http://schemas.microsoft.com/office/powerpoint/2010/main" val="843137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p>
        </p:txBody>
      </p:sp>
      <p:sp>
        <p:nvSpPr>
          <p:cNvPr id="4" name="Slide Number Placeholder 3"/>
          <p:cNvSpPr>
            <a:spLocks noGrp="1"/>
          </p:cNvSpPr>
          <p:nvPr>
            <p:ph type="sldNum" sz="quarter" idx="5"/>
          </p:nvPr>
        </p:nvSpPr>
        <p:spPr/>
        <p:txBody>
          <a:bodyPr/>
          <a:lstStyle/>
          <a:p>
            <a:fld id="{71D2BF57-2CD3-9849-856B-BFD29A8C7687}" type="slidenum">
              <a:rPr lang="en-US" smtClean="0"/>
              <a:t>14</a:t>
            </a:fld>
            <a:endParaRPr lang="en-US"/>
          </a:p>
        </p:txBody>
      </p:sp>
    </p:spTree>
    <p:extLst>
      <p:ext uri="{BB962C8B-B14F-4D97-AF65-F5344CB8AC3E}">
        <p14:creationId xmlns:p14="http://schemas.microsoft.com/office/powerpoint/2010/main" val="1679026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CBDC7-80AC-AF4A-A2AA-CBC939F583B7}" type="slidenum">
              <a:rPr lang="en-US" smtClean="0"/>
              <a:t>17</a:t>
            </a:fld>
            <a:endParaRPr lang="en-US"/>
          </a:p>
        </p:txBody>
      </p:sp>
    </p:spTree>
    <p:extLst>
      <p:ext uri="{BB962C8B-B14F-4D97-AF65-F5344CB8AC3E}">
        <p14:creationId xmlns:p14="http://schemas.microsoft.com/office/powerpoint/2010/main" val="3963027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a:lnSpc>
                <a:spcPts val="3347"/>
              </a:lnSpc>
            </a:pPr>
            <a:r>
              <a:rPr lang="en-US" sz="1200" spc="-120" dirty="0">
                <a:solidFill>
                  <a:srgbClr val="000000"/>
                </a:solidFill>
                <a:latin typeface="Open Sans"/>
                <a:ea typeface="Open Sans"/>
                <a:cs typeface="Open Sans"/>
                <a:sym typeface="Open Sans"/>
              </a:rPr>
              <a:t>Word embeddings are a fundamental technique in natural language processing (NLP) used to transform text into a numerical form that machine learning models can understand. </a:t>
            </a:r>
          </a:p>
          <a:p>
            <a:pPr algn="l">
              <a:lnSpc>
                <a:spcPts val="3347"/>
              </a:lnSpc>
            </a:pPr>
            <a:endParaRPr lang="en-US" sz="1200" spc="-120" dirty="0">
              <a:solidFill>
                <a:srgbClr val="000000"/>
              </a:solidFill>
              <a:latin typeface="Open Sans"/>
              <a:ea typeface="Open Sans"/>
              <a:cs typeface="Open Sans"/>
              <a:sym typeface="Open Sans"/>
            </a:endParaRPr>
          </a:p>
          <a:p>
            <a:pPr algn="l">
              <a:lnSpc>
                <a:spcPts val="3347"/>
              </a:lnSpc>
            </a:pPr>
            <a:r>
              <a:rPr lang="en-US" sz="1200" spc="-120" dirty="0">
                <a:solidFill>
                  <a:srgbClr val="000000"/>
                </a:solidFill>
                <a:latin typeface="Open Sans"/>
                <a:ea typeface="Open Sans"/>
                <a:cs typeface="Open Sans"/>
                <a:sym typeface="Open Sans"/>
              </a:rPr>
              <a:t>By capturing semantic relationships in multi-dimensional space, word embeddings enable various NLP tasks like text classification and machine translation.</a:t>
            </a:r>
          </a:p>
          <a:p>
            <a:pPr algn="l">
              <a:lnSpc>
                <a:spcPts val="3347"/>
              </a:lnSpc>
            </a:pPr>
            <a:endParaRPr lang="en-US" sz="1200" spc="-120" dirty="0">
              <a:solidFill>
                <a:srgbClr val="000000"/>
              </a:solidFill>
              <a:latin typeface="Open Sans"/>
              <a:ea typeface="Open Sans"/>
              <a:cs typeface="Open Sans"/>
              <a:sym typeface="Open Sans"/>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A4776-7D10-0744-CE9B-AA84122A14C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35F14D-2D4C-8104-0A92-60D85DE75A3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D15972B-E6AE-FB7C-9A85-86F23D303FC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0C041D7-C2CF-DE32-3B01-8643366DE27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B06AA30-676F-7D2A-4FE3-F5A5FA3C5B1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a:lnSpc>
                <a:spcPts val="3347"/>
              </a:lnSpc>
            </a:pPr>
            <a:r>
              <a:rPr lang="en-US" sz="1200" spc="-120" dirty="0">
                <a:solidFill>
                  <a:srgbClr val="000000"/>
                </a:solidFill>
                <a:latin typeface="Open Sans"/>
                <a:ea typeface="Open Sans"/>
                <a:cs typeface="Open Sans"/>
                <a:sym typeface="Open Sans"/>
              </a:rPr>
              <a:t>Word embeddings are a fundamental technique in natural language processing (NLP) used to transform text into a numerical form that machine learning models can understand. </a:t>
            </a:r>
          </a:p>
          <a:p>
            <a:pPr algn="l">
              <a:lnSpc>
                <a:spcPts val="3347"/>
              </a:lnSpc>
            </a:pPr>
            <a:endParaRPr lang="en-US" sz="1200" spc="-120" dirty="0">
              <a:solidFill>
                <a:srgbClr val="000000"/>
              </a:solidFill>
              <a:latin typeface="Open Sans"/>
              <a:ea typeface="Open Sans"/>
              <a:cs typeface="Open Sans"/>
              <a:sym typeface="Open Sans"/>
            </a:endParaRPr>
          </a:p>
          <a:p>
            <a:pPr algn="l">
              <a:lnSpc>
                <a:spcPts val="3347"/>
              </a:lnSpc>
            </a:pPr>
            <a:r>
              <a:rPr lang="en-US" sz="1200" spc="-120" dirty="0">
                <a:solidFill>
                  <a:srgbClr val="000000"/>
                </a:solidFill>
                <a:latin typeface="Open Sans"/>
                <a:ea typeface="Open Sans"/>
                <a:cs typeface="Open Sans"/>
                <a:sym typeface="Open Sans"/>
              </a:rPr>
              <a:t>By capturing semantic relationships in multi-dimensional space, word embeddings enable various NLP tasks like text classification and machine translation.</a:t>
            </a:r>
          </a:p>
          <a:p>
            <a:pPr algn="l">
              <a:lnSpc>
                <a:spcPts val="3347"/>
              </a:lnSpc>
            </a:pPr>
            <a:endParaRPr lang="en-US" sz="1200" spc="-120" dirty="0">
              <a:solidFill>
                <a:srgbClr val="000000"/>
              </a:solidFill>
              <a:latin typeface="Open Sans"/>
              <a:ea typeface="Open Sans"/>
              <a:cs typeface="Open Sans"/>
              <a:sym typeface="Open Sans"/>
            </a:endParaRPr>
          </a:p>
        </p:txBody>
      </p:sp>
      <p:sp>
        <p:nvSpPr>
          <p:cNvPr id="6" name="Footer Placeholder 5">
            <a:extLst>
              <a:ext uri="{FF2B5EF4-FFF2-40B4-BE49-F238E27FC236}">
                <a16:creationId xmlns:a16="http://schemas.microsoft.com/office/drawing/2014/main" id="{F7AB75E4-AA20-534C-AD6E-7EB029B75C3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616EC9A-920C-0451-D0DE-B54A82E2546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45858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0093F-243B-094F-A685-4A5D067E29A9}" type="slidenum">
              <a:rPr lang="en-GB" smtClean="0"/>
              <a:pPr/>
              <a:t>21</a:t>
            </a:fld>
            <a:endParaRPr lang="en-GB"/>
          </a:p>
        </p:txBody>
      </p:sp>
    </p:spTree>
    <p:extLst>
      <p:ext uri="{BB962C8B-B14F-4D97-AF65-F5344CB8AC3E}">
        <p14:creationId xmlns:p14="http://schemas.microsoft.com/office/powerpoint/2010/main" val="4180126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F9914A-9C18-9949-AE9B-F23DD2A8B2FB}" type="slidenum">
              <a:rPr lang="en-GB"/>
              <a:pPr/>
              <a:t>22</a:t>
            </a:fld>
            <a:endParaRPr lang="en-GB"/>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22434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DF0FC6-F295-4E48-BB38-68A989F6BCD8}" type="slidenum">
              <a:rPr lang="en-GB"/>
              <a:pPr/>
              <a:t>26</a:t>
            </a:fld>
            <a:endParaRPr lang="en-GB"/>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dirty="0"/>
              <a:t>The key was not just how they talked but their attitude to each other. This shows how they started not really listening</a:t>
            </a:r>
          </a:p>
        </p:txBody>
      </p:sp>
    </p:spTree>
    <p:extLst>
      <p:ext uri="{BB962C8B-B14F-4D97-AF65-F5344CB8AC3E}">
        <p14:creationId xmlns:p14="http://schemas.microsoft.com/office/powerpoint/2010/main" val="109611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548F9-FA55-210A-70DD-1D74DA25662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7CCB479-095F-F131-B224-B439742FEA02}"/>
              </a:ext>
            </a:extLst>
          </p:cNvPr>
          <p:cNvSpPr>
            <a:spLocks noGrp="1" noChangeArrowheads="1"/>
          </p:cNvSpPr>
          <p:nvPr>
            <p:ph type="sldNum" sz="quarter" idx="5"/>
          </p:nvPr>
        </p:nvSpPr>
        <p:spPr>
          <a:ln/>
        </p:spPr>
        <p:txBody>
          <a:bodyPr/>
          <a:lstStyle/>
          <a:p>
            <a:fld id="{69DF0FC6-F295-4E48-BB38-68A989F6BCD8}" type="slidenum">
              <a:rPr lang="en-GB"/>
              <a:pPr/>
              <a:t>27</a:t>
            </a:fld>
            <a:endParaRPr lang="en-GB"/>
          </a:p>
        </p:txBody>
      </p:sp>
      <p:sp>
        <p:nvSpPr>
          <p:cNvPr id="129026" name="Rectangle 2">
            <a:extLst>
              <a:ext uri="{FF2B5EF4-FFF2-40B4-BE49-F238E27FC236}">
                <a16:creationId xmlns:a16="http://schemas.microsoft.com/office/drawing/2014/main" id="{3BC9BB6E-2FF9-8A75-0D9D-B23135247353}"/>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65EB0E1A-BCCF-BF8A-71BA-944E93CFF227}"/>
              </a:ext>
            </a:extLst>
          </p:cNvPr>
          <p:cNvSpPr>
            <a:spLocks noGrp="1" noChangeArrowheads="1"/>
          </p:cNvSpPr>
          <p:nvPr>
            <p:ph type="body" idx="1"/>
          </p:nvPr>
        </p:nvSpPr>
        <p:spPr/>
        <p:txBody>
          <a:bodyPr/>
          <a:lstStyle/>
          <a:p>
            <a:r>
              <a:rPr lang="en-US" dirty="0"/>
              <a:t>The key was not just how they talked but their attitude to each other. This shows how they started not really listening</a:t>
            </a:r>
          </a:p>
        </p:txBody>
      </p:sp>
    </p:spTree>
    <p:extLst>
      <p:ext uri="{BB962C8B-B14F-4D97-AF65-F5344CB8AC3E}">
        <p14:creationId xmlns:p14="http://schemas.microsoft.com/office/powerpoint/2010/main" val="1652123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F2719A-A66A-4E47-A7E8-C627CBC4D0E5}" type="slidenum">
              <a:rPr lang="en-GB"/>
              <a:pPr/>
              <a:t>28</a:t>
            </a:fld>
            <a:endParaRPr lang="en-GB"/>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dirty="0"/>
              <a:t>This shows the post test when they created a shared dialogic space together moving their </a:t>
            </a:r>
            <a:r>
              <a:rPr lang="en-US" dirty="0" err="1"/>
              <a:t>centre</a:t>
            </a:r>
            <a:r>
              <a:rPr lang="en-US" dirty="0"/>
              <a:t> of identity into the middle between them.</a:t>
            </a:r>
          </a:p>
        </p:txBody>
      </p:sp>
    </p:spTree>
    <p:extLst>
      <p:ext uri="{BB962C8B-B14F-4D97-AF65-F5344CB8AC3E}">
        <p14:creationId xmlns:p14="http://schemas.microsoft.com/office/powerpoint/2010/main" val="2094626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But the voices we learn from are not all physically</a:t>
            </a:r>
            <a:r>
              <a:rPr lang="en-US" sz="1200" b="0" i="0" u="none" strike="noStrike" cap="none" dirty="0">
                <a:solidFill>
                  <a:schemeClr val="dk1"/>
                </a:solidFill>
                <a:latin typeface="Calibri"/>
                <a:ea typeface="Calibri"/>
                <a:cs typeface="Calibri"/>
                <a:sym typeface="Calibri"/>
              </a:rPr>
              <a:t> incarnated voices. In every dialogue there is also a witness voice. I may think I am trying to persuade you but even as I speak I can listen to myself and take an outside position. This is the position of the </a:t>
            </a:r>
            <a:r>
              <a:rPr lang="en-US" sz="1200" b="0" i="0" u="none" strike="noStrike" cap="none" dirty="0" err="1">
                <a:solidFill>
                  <a:schemeClr val="dk1"/>
                </a:solidFill>
                <a:latin typeface="Calibri"/>
                <a:ea typeface="Calibri"/>
                <a:cs typeface="Calibri"/>
                <a:sym typeface="Calibri"/>
              </a:rPr>
              <a:t>superaddressee</a:t>
            </a:r>
            <a:r>
              <a:rPr lang="en-US" sz="1200" b="0" i="0" u="none" strike="noStrike" cap="none" dirty="0">
                <a:solidFill>
                  <a:schemeClr val="dk1"/>
                </a:solidFill>
                <a:latin typeface="Calibri"/>
                <a:ea typeface="Calibri"/>
                <a:cs typeface="Calibri"/>
                <a:sym typeface="Calibri"/>
              </a:rPr>
              <a:t> who understands me even when you do not. </a:t>
            </a:r>
            <a:endParaRPr lang="en-US" sz="1200" b="0" i="0" u="none" strike="noStrike" cap="none" baseline="0" dirty="0">
              <a:solidFill>
                <a:schemeClr val="dk1"/>
              </a:solidFill>
              <a:latin typeface="Calibri"/>
              <a:ea typeface="Calibri"/>
              <a:cs typeface="Calibri"/>
              <a:sym typeface="Calibri"/>
            </a:endParaRPr>
          </a:p>
        </p:txBody>
      </p:sp>
      <p:sp>
        <p:nvSpPr>
          <p:cNvPr id="170" name="Shape 1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038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buzz – learnt </a:t>
            </a:r>
            <a:r>
              <a:rPr lang="en-US" dirty="0" err="1"/>
              <a:t>stiuff</a:t>
            </a:r>
            <a:r>
              <a:rPr lang="en-US" dirty="0"/>
              <a:t> – thanks </a:t>
            </a:r>
            <a:r>
              <a:rPr lang="en-US" dirty="0" err="1"/>
              <a:t>tpo</a:t>
            </a:r>
            <a:r>
              <a:rPr lang="en-US" dirty="0"/>
              <a:t> </a:t>
            </a:r>
            <a:r>
              <a:rPr lang="en-US" dirty="0" err="1"/>
              <a:t>steve</a:t>
            </a:r>
            <a:r>
              <a:rPr lang="en-US" dirty="0"/>
              <a:t> Watson Ann Kristen L Yuan and the others who have made this work. As Kevin said delighted to welcome you here on behalf od defi to Cambridge – all members of defi – state of mind – sign up – will share that </a:t>
            </a:r>
            <a:r>
              <a:rPr lang="en-US" dirty="0" err="1"/>
              <a:t>stae</a:t>
            </a:r>
            <a:r>
              <a:rPr lang="en-US" dirty="0"/>
              <a:t> of mind and vision thing. Story of </a:t>
            </a:r>
            <a:r>
              <a:rPr lang="en-US" dirty="0" err="1"/>
              <a:t>anne</a:t>
            </a:r>
            <a:r>
              <a:rPr lang="en-US" dirty="0"/>
              <a:t> and </a:t>
            </a:r>
            <a:r>
              <a:rPr lang="en-US" dirty="0" err="1"/>
              <a:t>dr</a:t>
            </a:r>
            <a:r>
              <a:rPr lang="en-US" dirty="0"/>
              <a:t> Jane – why I founded defi and why I am glad it is growing</a:t>
            </a:r>
          </a:p>
        </p:txBody>
      </p:sp>
      <p:sp>
        <p:nvSpPr>
          <p:cNvPr id="4" name="Slide Number Placeholder 3"/>
          <p:cNvSpPr>
            <a:spLocks noGrp="1"/>
          </p:cNvSpPr>
          <p:nvPr>
            <p:ph type="sldNum" sz="quarter" idx="5"/>
          </p:nvPr>
        </p:nvSpPr>
        <p:spPr/>
        <p:txBody>
          <a:bodyPr/>
          <a:lstStyle/>
          <a:p>
            <a:fld id="{940E25FC-B60C-374C-B829-0797C6361292}" type="slidenum">
              <a:rPr lang="en-US" smtClean="0"/>
              <a:t>2</a:t>
            </a:fld>
            <a:endParaRPr lang="en-US"/>
          </a:p>
        </p:txBody>
      </p:sp>
    </p:spTree>
    <p:extLst>
      <p:ext uri="{BB962C8B-B14F-4D97-AF65-F5344CB8AC3E}">
        <p14:creationId xmlns:p14="http://schemas.microsoft.com/office/powerpoint/2010/main" val="429572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B802D-7BAF-0AF7-FE14-55A0089B9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DA4B0-71EC-59DA-3565-AFAF7D878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77A4D2-F5F6-763C-C646-CDE7FB0E5FEF}"/>
              </a:ext>
            </a:extLst>
          </p:cNvPr>
          <p:cNvSpPr>
            <a:spLocks noGrp="1"/>
          </p:cNvSpPr>
          <p:nvPr>
            <p:ph type="body" idx="1"/>
          </p:nvPr>
        </p:nvSpPr>
        <p:spPr/>
        <p:txBody>
          <a:bodyPr/>
          <a:lstStyle/>
          <a:p>
            <a:r>
              <a:rPr lang="en-US" dirty="0"/>
              <a:t>How to integrate into </a:t>
            </a:r>
            <a:r>
              <a:rPr lang="en-US" dirty="0" err="1"/>
              <a:t>exisiting</a:t>
            </a:r>
            <a:r>
              <a:rPr lang="en-US" dirty="0"/>
              <a:t> system – need to learn – am humble – open – </a:t>
            </a:r>
            <a:r>
              <a:rPr lang="en-US" dirty="0" err="1"/>
              <a:t>ignoriant</a:t>
            </a:r>
            <a:r>
              <a:rPr lang="en-US" dirty="0"/>
              <a:t> - </a:t>
            </a:r>
          </a:p>
        </p:txBody>
      </p:sp>
      <p:sp>
        <p:nvSpPr>
          <p:cNvPr id="4" name="Slide Number Placeholder 3">
            <a:extLst>
              <a:ext uri="{FF2B5EF4-FFF2-40B4-BE49-F238E27FC236}">
                <a16:creationId xmlns:a16="http://schemas.microsoft.com/office/drawing/2014/main" id="{A86E5F1D-5D0D-436F-BA8B-34B7A5030B56}"/>
              </a:ext>
            </a:extLst>
          </p:cNvPr>
          <p:cNvSpPr>
            <a:spLocks noGrp="1"/>
          </p:cNvSpPr>
          <p:nvPr>
            <p:ph type="sldNum" sz="quarter" idx="5"/>
          </p:nvPr>
        </p:nvSpPr>
        <p:spPr/>
        <p:txBody>
          <a:bodyPr/>
          <a:lstStyle/>
          <a:p>
            <a:fld id="{5EBCB04B-5273-2B49-979C-4BC53F45463C}" type="slidenum">
              <a:rPr lang="en-US" smtClean="0"/>
              <a:t>32</a:t>
            </a:fld>
            <a:endParaRPr lang="en-US"/>
          </a:p>
        </p:txBody>
      </p:sp>
    </p:spTree>
    <p:extLst>
      <p:ext uri="{BB962C8B-B14F-4D97-AF65-F5344CB8AC3E}">
        <p14:creationId xmlns:p14="http://schemas.microsoft.com/office/powerpoint/2010/main" val="2553234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integrate into </a:t>
            </a:r>
            <a:r>
              <a:rPr lang="en-US" dirty="0" err="1"/>
              <a:t>exisiting</a:t>
            </a:r>
            <a:r>
              <a:rPr lang="en-US" dirty="0"/>
              <a:t> system – need to learn – am humble – open – </a:t>
            </a:r>
            <a:r>
              <a:rPr lang="en-US" dirty="0" err="1"/>
              <a:t>ignoriant</a:t>
            </a:r>
            <a:r>
              <a:rPr lang="en-US" dirty="0"/>
              <a:t> - </a:t>
            </a:r>
          </a:p>
        </p:txBody>
      </p:sp>
      <p:sp>
        <p:nvSpPr>
          <p:cNvPr id="4" name="Slide Number Placeholder 3"/>
          <p:cNvSpPr>
            <a:spLocks noGrp="1"/>
          </p:cNvSpPr>
          <p:nvPr>
            <p:ph type="sldNum" sz="quarter" idx="5"/>
          </p:nvPr>
        </p:nvSpPr>
        <p:spPr/>
        <p:txBody>
          <a:bodyPr/>
          <a:lstStyle/>
          <a:p>
            <a:fld id="{5EBCB04B-5273-2B49-979C-4BC53F45463C}" type="slidenum">
              <a:rPr lang="en-US" smtClean="0"/>
              <a:t>34</a:t>
            </a:fld>
            <a:endParaRPr lang="en-US"/>
          </a:p>
        </p:txBody>
      </p:sp>
    </p:spTree>
    <p:extLst>
      <p:ext uri="{BB962C8B-B14F-4D97-AF65-F5344CB8AC3E}">
        <p14:creationId xmlns:p14="http://schemas.microsoft.com/office/powerpoint/2010/main" val="836868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0E25FC-B60C-374C-B829-0797C6361292}" type="slidenum">
              <a:rPr lang="en-US" smtClean="0"/>
              <a:t>35</a:t>
            </a:fld>
            <a:endParaRPr lang="en-US"/>
          </a:p>
        </p:txBody>
      </p:sp>
    </p:spTree>
    <p:extLst>
      <p:ext uri="{BB962C8B-B14F-4D97-AF65-F5344CB8AC3E}">
        <p14:creationId xmlns:p14="http://schemas.microsoft.com/office/powerpoint/2010/main" val="1161680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314af0145c5_2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g314af0145c5_2_4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25" name="Google Shape;1425;g314af0145c5_2_4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314af0145c5_2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2" name="Google Shape;1432;g314af0145c5_2_4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3" name="Google Shape;1433;g314af0145c5_2_4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thousand teaching </a:t>
            </a:r>
            <a:r>
              <a:rPr lang="en-US" dirty="0" err="1"/>
              <a:t>assitants</a:t>
            </a:r>
            <a:r>
              <a:rPr lang="en-US" dirty="0"/>
              <a:t> online and offline – </a:t>
            </a:r>
          </a:p>
        </p:txBody>
      </p:sp>
      <p:sp>
        <p:nvSpPr>
          <p:cNvPr id="4" name="Slide Number Placeholder 3"/>
          <p:cNvSpPr>
            <a:spLocks noGrp="1"/>
          </p:cNvSpPr>
          <p:nvPr>
            <p:ph type="sldNum" sz="quarter" idx="5"/>
          </p:nvPr>
        </p:nvSpPr>
        <p:spPr/>
        <p:txBody>
          <a:bodyPr/>
          <a:lstStyle/>
          <a:p>
            <a:fld id="{5EBCB04B-5273-2B49-979C-4BC53F45463C}" type="slidenum">
              <a:rPr lang="en-US" smtClean="0"/>
              <a:t>38</a:t>
            </a:fld>
            <a:endParaRPr lang="en-US"/>
          </a:p>
        </p:txBody>
      </p:sp>
    </p:spTree>
    <p:extLst>
      <p:ext uri="{BB962C8B-B14F-4D97-AF65-F5344CB8AC3E}">
        <p14:creationId xmlns:p14="http://schemas.microsoft.com/office/powerpoint/2010/main" val="729944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integrate into </a:t>
            </a:r>
            <a:r>
              <a:rPr lang="en-US" dirty="0" err="1"/>
              <a:t>exisiting</a:t>
            </a:r>
            <a:r>
              <a:rPr lang="en-US" dirty="0"/>
              <a:t> system – need to learn – am humble – open – </a:t>
            </a:r>
            <a:r>
              <a:rPr lang="en-US" dirty="0" err="1"/>
              <a:t>ignoriant</a:t>
            </a:r>
            <a:r>
              <a:rPr lang="en-US" dirty="0"/>
              <a:t> - </a:t>
            </a:r>
          </a:p>
        </p:txBody>
      </p:sp>
      <p:sp>
        <p:nvSpPr>
          <p:cNvPr id="4" name="Slide Number Placeholder 3"/>
          <p:cNvSpPr>
            <a:spLocks noGrp="1"/>
          </p:cNvSpPr>
          <p:nvPr>
            <p:ph type="sldNum" sz="quarter" idx="5"/>
          </p:nvPr>
        </p:nvSpPr>
        <p:spPr/>
        <p:txBody>
          <a:bodyPr/>
          <a:lstStyle/>
          <a:p>
            <a:fld id="{5EBCB04B-5273-2B49-979C-4BC53F45463C}" type="slidenum">
              <a:rPr lang="en-US" smtClean="0"/>
              <a:t>39</a:t>
            </a:fld>
            <a:endParaRPr lang="en-US"/>
          </a:p>
        </p:txBody>
      </p:sp>
    </p:spTree>
    <p:extLst>
      <p:ext uri="{BB962C8B-B14F-4D97-AF65-F5344CB8AC3E}">
        <p14:creationId xmlns:p14="http://schemas.microsoft.com/office/powerpoint/2010/main" val="836868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data Vaccines</a:t>
            </a:r>
          </a:p>
        </p:txBody>
      </p:sp>
      <p:sp>
        <p:nvSpPr>
          <p:cNvPr id="4" name="Slide Number Placeholder 3"/>
          <p:cNvSpPr>
            <a:spLocks noGrp="1"/>
          </p:cNvSpPr>
          <p:nvPr>
            <p:ph type="sldNum" sz="quarter" idx="5"/>
          </p:nvPr>
        </p:nvSpPr>
        <p:spPr/>
        <p:txBody>
          <a:bodyPr/>
          <a:lstStyle/>
          <a:p>
            <a:fld id="{02715391-98CC-6849-93A3-C50BD87E13A3}" type="slidenum">
              <a:rPr lang="en-US" smtClean="0"/>
              <a:t>42</a:t>
            </a:fld>
            <a:endParaRPr lang="en-US"/>
          </a:p>
        </p:txBody>
      </p:sp>
    </p:spTree>
    <p:extLst>
      <p:ext uri="{BB962C8B-B14F-4D97-AF65-F5344CB8AC3E}">
        <p14:creationId xmlns:p14="http://schemas.microsoft.com/office/powerpoint/2010/main" val="1334312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An important cultural trend supporting the development of CI education is the meaningful connection with the world of work, where people are increasingly being called upon to work together in a team structure. </a:t>
            </a:r>
          </a:p>
          <a:p>
            <a:endParaRPr lang="en-GB" dirty="0"/>
          </a:p>
        </p:txBody>
      </p:sp>
      <p:sp>
        <p:nvSpPr>
          <p:cNvPr id="4" name="Slide Number Placeholder 3"/>
          <p:cNvSpPr>
            <a:spLocks noGrp="1"/>
          </p:cNvSpPr>
          <p:nvPr>
            <p:ph type="sldNum" sz="quarter" idx="10"/>
          </p:nvPr>
        </p:nvSpPr>
        <p:spPr/>
        <p:txBody>
          <a:bodyPr/>
          <a:lstStyle/>
          <a:p>
            <a:fld id="{03868E40-FDFF-4623-B70C-1942F0C98C5B}"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845435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D0AFC-4EE9-432C-B4C6-FD816AE07F24}" type="slidenum">
              <a:rPr lang="en-GB" smtClean="0"/>
              <a:t>44</a:t>
            </a:fld>
            <a:endParaRPr lang="en-GB"/>
          </a:p>
        </p:txBody>
      </p:sp>
    </p:spTree>
    <p:extLst>
      <p:ext uri="{BB962C8B-B14F-4D97-AF65-F5344CB8AC3E}">
        <p14:creationId xmlns:p14="http://schemas.microsoft.com/office/powerpoint/2010/main" val="174563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50711-52E7-ADB6-1556-8FFF0B638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BAE9F-F0CD-FA69-BB23-8CDE2A00F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AC3AC-5D13-50EF-A736-6454F784DFC3}"/>
              </a:ext>
            </a:extLst>
          </p:cNvPr>
          <p:cNvSpPr>
            <a:spLocks noGrp="1"/>
          </p:cNvSpPr>
          <p:nvPr>
            <p:ph type="body" idx="1"/>
          </p:nvPr>
        </p:nvSpPr>
        <p:spPr/>
        <p:txBody>
          <a:bodyPr/>
          <a:lstStyle/>
          <a:p>
            <a:r>
              <a:rPr lang="en-US" dirty="0"/>
              <a:t>Not neutral not human vs tech – always been about induction </a:t>
            </a:r>
            <a:r>
              <a:rPr lang="en-US" dirty="0" err="1"/>
              <a:t>inot</a:t>
            </a:r>
            <a:r>
              <a:rPr lang="en-US" dirty="0"/>
              <a:t> the use of tech – new tech needs new ed – dialogic ed</a:t>
            </a:r>
          </a:p>
        </p:txBody>
      </p:sp>
      <p:sp>
        <p:nvSpPr>
          <p:cNvPr id="4" name="Slide Number Placeholder 3">
            <a:extLst>
              <a:ext uri="{FF2B5EF4-FFF2-40B4-BE49-F238E27FC236}">
                <a16:creationId xmlns:a16="http://schemas.microsoft.com/office/drawing/2014/main" id="{D6BF9514-3DBB-8AB1-3C34-512020C4C4B8}"/>
              </a:ext>
            </a:extLst>
          </p:cNvPr>
          <p:cNvSpPr>
            <a:spLocks noGrp="1"/>
          </p:cNvSpPr>
          <p:nvPr>
            <p:ph type="sldNum" sz="quarter" idx="5"/>
          </p:nvPr>
        </p:nvSpPr>
        <p:spPr/>
        <p:txBody>
          <a:bodyPr/>
          <a:lstStyle/>
          <a:p>
            <a:fld id="{678D0AFC-4EE9-432C-B4C6-FD816AE07F24}" type="slidenum">
              <a:rPr lang="en-GB" smtClean="0"/>
              <a:t>3</a:t>
            </a:fld>
            <a:endParaRPr lang="en-GB"/>
          </a:p>
        </p:txBody>
      </p:sp>
    </p:spTree>
    <p:extLst>
      <p:ext uri="{BB962C8B-B14F-4D97-AF65-F5344CB8AC3E}">
        <p14:creationId xmlns:p14="http://schemas.microsoft.com/office/powerpoint/2010/main" val="674806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Publishing </a:t>
            </a:r>
          </a:p>
        </p:txBody>
      </p:sp>
      <p:sp>
        <p:nvSpPr>
          <p:cNvPr id="4" name="Slide Number Placeholder 3"/>
          <p:cNvSpPr>
            <a:spLocks noGrp="1"/>
          </p:cNvSpPr>
          <p:nvPr>
            <p:ph type="sldNum" sz="quarter" idx="5"/>
          </p:nvPr>
        </p:nvSpPr>
        <p:spPr/>
        <p:txBody>
          <a:bodyPr/>
          <a:lstStyle/>
          <a:p>
            <a:fld id="{6EE4AEA6-C525-1F4A-BE19-68159FCD6A58}" type="slidenum">
              <a:rPr lang="en-US" smtClean="0"/>
              <a:t>57</a:t>
            </a:fld>
            <a:endParaRPr lang="en-US"/>
          </a:p>
        </p:txBody>
      </p:sp>
    </p:spTree>
    <p:extLst>
      <p:ext uri="{BB962C8B-B14F-4D97-AF65-F5344CB8AC3E}">
        <p14:creationId xmlns:p14="http://schemas.microsoft.com/office/powerpoint/2010/main" val="250970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Wayne and </a:t>
            </a:r>
            <a:r>
              <a:rPr lang="en-US" dirty="0" err="1"/>
              <a:t>dr</a:t>
            </a:r>
            <a:r>
              <a:rPr lang="en-US" dirty="0"/>
              <a:t> Kim this morning – </a:t>
            </a:r>
            <a:r>
              <a:rPr lang="en-US" dirty="0" err="1"/>
              <a:t>crtiicisng</a:t>
            </a:r>
            <a:r>
              <a:rPr lang="en-US" dirty="0"/>
              <a:t> the tec reversion to the human – human conservative – just naturalized tech </a:t>
            </a:r>
          </a:p>
        </p:txBody>
      </p:sp>
      <p:sp>
        <p:nvSpPr>
          <p:cNvPr id="4" name="Slide Number Placeholder 3"/>
          <p:cNvSpPr>
            <a:spLocks noGrp="1"/>
          </p:cNvSpPr>
          <p:nvPr>
            <p:ph type="sldNum" sz="quarter" idx="5"/>
          </p:nvPr>
        </p:nvSpPr>
        <p:spPr/>
        <p:txBody>
          <a:bodyPr/>
          <a:lstStyle/>
          <a:p>
            <a:fld id="{940E25FC-B60C-374C-B829-0797C6361292}" type="slidenum">
              <a:rPr lang="en-US" smtClean="0"/>
              <a:t>4</a:t>
            </a:fld>
            <a:endParaRPr lang="en-US"/>
          </a:p>
        </p:txBody>
      </p:sp>
    </p:spTree>
    <p:extLst>
      <p:ext uri="{BB962C8B-B14F-4D97-AF65-F5344CB8AC3E}">
        <p14:creationId xmlns:p14="http://schemas.microsoft.com/office/powerpoint/2010/main" val="321240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 </a:t>
            </a:r>
            <a:r>
              <a:rPr lang="en-US" dirty="0" err="1"/>
              <a:t>bce</a:t>
            </a:r>
            <a:r>
              <a:rPr lang="en-US" dirty="0"/>
              <a:t> </a:t>
            </a:r>
            <a:r>
              <a:rPr lang="en-US" dirty="0" err="1"/>
              <a:t>sumaria</a:t>
            </a:r>
            <a:endParaRPr lang="en-US" dirty="0"/>
          </a:p>
        </p:txBody>
      </p:sp>
      <p:sp>
        <p:nvSpPr>
          <p:cNvPr id="4" name="Slide Number Placeholder 3"/>
          <p:cNvSpPr>
            <a:spLocks noGrp="1"/>
          </p:cNvSpPr>
          <p:nvPr>
            <p:ph type="sldNum" sz="quarter" idx="5"/>
          </p:nvPr>
        </p:nvSpPr>
        <p:spPr/>
        <p:txBody>
          <a:bodyPr/>
          <a:lstStyle/>
          <a:p>
            <a:fld id="{5EBCB04B-5273-2B49-979C-4BC53F45463C}" type="slidenum">
              <a:rPr lang="en-US" smtClean="0"/>
              <a:t>5</a:t>
            </a:fld>
            <a:endParaRPr lang="en-US"/>
          </a:p>
        </p:txBody>
      </p:sp>
    </p:spTree>
    <p:extLst>
      <p:ext uri="{BB962C8B-B14F-4D97-AF65-F5344CB8AC3E}">
        <p14:creationId xmlns:p14="http://schemas.microsoft.com/office/powerpoint/2010/main" val="184436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Educationh</a:t>
            </a:r>
            <a:r>
              <a:rPr lang="en-US" dirty="0"/>
              <a:t> is not literacy and numeracy – these are </a:t>
            </a:r>
            <a:r>
              <a:rPr lang="en-US" dirty="0" err="1"/>
              <a:t>intefaces</a:t>
            </a:r>
            <a:r>
              <a:rPr lang="en-US" dirty="0"/>
              <a:t> – superficial technologies – </a:t>
            </a:r>
            <a:r>
              <a:rPr lang="en-US" dirty="0" err="1"/>
              <a:t>educatin</a:t>
            </a:r>
            <a:r>
              <a:rPr lang="en-US" dirty="0"/>
              <a:t> is often just a tech to support a tech </a:t>
            </a:r>
          </a:p>
        </p:txBody>
      </p:sp>
      <p:sp>
        <p:nvSpPr>
          <p:cNvPr id="4" name="Slide Number Placeholder 3"/>
          <p:cNvSpPr>
            <a:spLocks noGrp="1"/>
          </p:cNvSpPr>
          <p:nvPr>
            <p:ph type="sldNum" sz="quarter" idx="5"/>
          </p:nvPr>
        </p:nvSpPr>
        <p:spPr/>
        <p:txBody>
          <a:bodyPr/>
          <a:lstStyle/>
          <a:p>
            <a:fld id="{5EBCB04B-5273-2B49-979C-4BC53F45463C}" type="slidenum">
              <a:rPr lang="en-US" smtClean="0"/>
              <a:t>7</a:t>
            </a:fld>
            <a:endParaRPr lang="en-US"/>
          </a:p>
        </p:txBody>
      </p:sp>
    </p:spTree>
    <p:extLst>
      <p:ext uri="{BB962C8B-B14F-4D97-AF65-F5344CB8AC3E}">
        <p14:creationId xmlns:p14="http://schemas.microsoft.com/office/powerpoint/2010/main" val="3893072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didactography</a:t>
            </a:r>
            <a:endParaRPr lang="en-US" dirty="0"/>
          </a:p>
        </p:txBody>
      </p:sp>
      <p:sp>
        <p:nvSpPr>
          <p:cNvPr id="4" name="Slide Number Placeholder 3"/>
          <p:cNvSpPr>
            <a:spLocks noGrp="1"/>
          </p:cNvSpPr>
          <p:nvPr>
            <p:ph type="sldNum" sz="quarter" idx="5"/>
          </p:nvPr>
        </p:nvSpPr>
        <p:spPr/>
        <p:txBody>
          <a:bodyPr/>
          <a:lstStyle/>
          <a:p>
            <a:fld id="{6EE4AEA6-C525-1F4A-BE19-68159FCD6A58}" type="slidenum">
              <a:rPr lang="en-US" smtClean="0"/>
              <a:t>9</a:t>
            </a:fld>
            <a:endParaRPr lang="en-US"/>
          </a:p>
        </p:txBody>
      </p:sp>
    </p:spTree>
    <p:extLst>
      <p:ext uri="{BB962C8B-B14F-4D97-AF65-F5344CB8AC3E}">
        <p14:creationId xmlns:p14="http://schemas.microsoft.com/office/powerpoint/2010/main" val="30540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But the voices we learn from are not all physically</a:t>
            </a:r>
            <a:r>
              <a:rPr lang="en-US" sz="1200" b="0" i="0" u="none" strike="noStrike" cap="none" dirty="0">
                <a:solidFill>
                  <a:schemeClr val="dk1"/>
                </a:solidFill>
                <a:latin typeface="Calibri"/>
                <a:ea typeface="Calibri"/>
                <a:cs typeface="Calibri"/>
                <a:sym typeface="Calibri"/>
              </a:rPr>
              <a:t> incarnated voices. In every dialogue there is also a witness voice. I may think I am trying to persuade you but even as I speak I can listen to myself and take an outside position. This is the position of the </a:t>
            </a:r>
            <a:r>
              <a:rPr lang="en-US" sz="1200" b="0" i="0" u="none" strike="noStrike" cap="none" dirty="0" err="1">
                <a:solidFill>
                  <a:schemeClr val="dk1"/>
                </a:solidFill>
                <a:latin typeface="Calibri"/>
                <a:ea typeface="Calibri"/>
                <a:cs typeface="Calibri"/>
                <a:sym typeface="Calibri"/>
              </a:rPr>
              <a:t>superaddressee</a:t>
            </a:r>
            <a:r>
              <a:rPr lang="en-US" sz="1200" b="0" i="0" u="none" strike="noStrike" cap="none" dirty="0">
                <a:solidFill>
                  <a:schemeClr val="dk1"/>
                </a:solidFill>
                <a:latin typeface="Calibri"/>
                <a:ea typeface="Calibri"/>
                <a:cs typeface="Calibri"/>
                <a:sym typeface="Calibri"/>
              </a:rPr>
              <a:t> who understands me even when you do not. </a:t>
            </a:r>
            <a:endParaRPr lang="en-US" sz="1200" b="0" i="0" u="none" strike="noStrike" cap="none" baseline="0" dirty="0">
              <a:solidFill>
                <a:schemeClr val="dk1"/>
              </a:solidFill>
              <a:latin typeface="Calibri"/>
              <a:ea typeface="Calibri"/>
              <a:cs typeface="Calibri"/>
              <a:sym typeface="Calibri"/>
            </a:endParaRPr>
          </a:p>
        </p:txBody>
      </p:sp>
      <p:sp>
        <p:nvSpPr>
          <p:cNvPr id="170" name="Shape 1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3700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same old with new means – actually what we mean by knowledge changes – or </a:t>
            </a:r>
            <a:r>
              <a:rPr lang="en-US" dirty="0" err="1"/>
              <a:t>expanindg</a:t>
            </a:r>
            <a:r>
              <a:rPr lang="en-US" dirty="0"/>
              <a:t> consciousness and community and identity through relationship – a living relationship </a:t>
            </a:r>
          </a:p>
        </p:txBody>
      </p:sp>
      <p:sp>
        <p:nvSpPr>
          <p:cNvPr id="4" name="Slide Number Placeholder 3"/>
          <p:cNvSpPr>
            <a:spLocks noGrp="1"/>
          </p:cNvSpPr>
          <p:nvPr>
            <p:ph type="sldNum" sz="quarter" idx="5"/>
          </p:nvPr>
        </p:nvSpPr>
        <p:spPr/>
        <p:txBody>
          <a:bodyPr/>
          <a:lstStyle/>
          <a:p>
            <a:fld id="{678D0AFC-4EE9-432C-B4C6-FD816AE07F24}" type="slidenum">
              <a:rPr lang="en-GB" smtClean="0"/>
              <a:t>13</a:t>
            </a:fld>
            <a:endParaRPr lang="en-GB"/>
          </a:p>
        </p:txBody>
      </p:sp>
    </p:spTree>
    <p:extLst>
      <p:ext uri="{BB962C8B-B14F-4D97-AF65-F5344CB8AC3E}">
        <p14:creationId xmlns:p14="http://schemas.microsoft.com/office/powerpoint/2010/main" val="154358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3130E-9B68-272B-43EF-B4A866CF5D8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99EF668-3654-AF3C-952A-7531171065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96AC10F-CD03-2BA1-F8AD-50CEE06B686A}"/>
              </a:ext>
            </a:extLst>
          </p:cNvPr>
          <p:cNvSpPr>
            <a:spLocks noGrp="1"/>
          </p:cNvSpPr>
          <p:nvPr>
            <p:ph type="dt" sz="half" idx="10"/>
          </p:nvPr>
        </p:nvSpPr>
        <p:spPr/>
        <p:txBody>
          <a:bodyPr/>
          <a:lstStyle/>
          <a:p>
            <a:fld id="{5A4A4E4B-744C-E549-9D24-666AA5FA01CD}" type="datetimeFigureOut">
              <a:rPr lang="en-US" smtClean="0"/>
              <a:t>5/27/25</a:t>
            </a:fld>
            <a:endParaRPr lang="en-US"/>
          </a:p>
        </p:txBody>
      </p:sp>
      <p:sp>
        <p:nvSpPr>
          <p:cNvPr id="5" name="Footer Placeholder 4">
            <a:extLst>
              <a:ext uri="{FF2B5EF4-FFF2-40B4-BE49-F238E27FC236}">
                <a16:creationId xmlns:a16="http://schemas.microsoft.com/office/drawing/2014/main" id="{242AEBAA-FDDA-3BDF-0838-BB3052D7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BCE79D-AF34-37CF-5464-CD38C492C6E9}"/>
              </a:ext>
            </a:extLst>
          </p:cNvPr>
          <p:cNvSpPr>
            <a:spLocks noGrp="1"/>
          </p:cNvSpPr>
          <p:nvPr>
            <p:ph type="sldNum" sz="quarter" idx="12"/>
          </p:nvPr>
        </p:nvSpPr>
        <p:spPr/>
        <p:txBody>
          <a:bodyPr/>
          <a:lstStyle/>
          <a:p>
            <a:fld id="{E9CE6E0A-6167-394D-80C0-7EA50F6970B5}" type="slidenum">
              <a:rPr lang="en-US" smtClean="0"/>
              <a:t>‹#›</a:t>
            </a:fld>
            <a:endParaRPr lang="en-US"/>
          </a:p>
        </p:txBody>
      </p:sp>
    </p:spTree>
    <p:extLst>
      <p:ext uri="{BB962C8B-B14F-4D97-AF65-F5344CB8AC3E}">
        <p14:creationId xmlns:p14="http://schemas.microsoft.com/office/powerpoint/2010/main" val="719379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85826-D8C5-E75A-4868-2C70A2F3887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58A27E-1628-5B68-85F3-3C72C28FBEB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DBAEEF-22C0-3AF1-A5E1-19ABCC25BC5F}"/>
              </a:ext>
            </a:extLst>
          </p:cNvPr>
          <p:cNvSpPr>
            <a:spLocks noGrp="1"/>
          </p:cNvSpPr>
          <p:nvPr>
            <p:ph type="dt" sz="half" idx="10"/>
          </p:nvPr>
        </p:nvSpPr>
        <p:spPr/>
        <p:txBody>
          <a:bodyPr/>
          <a:lstStyle/>
          <a:p>
            <a:fld id="{5A4A4E4B-744C-E549-9D24-666AA5FA01CD}" type="datetimeFigureOut">
              <a:rPr lang="en-US" smtClean="0"/>
              <a:t>5/27/25</a:t>
            </a:fld>
            <a:endParaRPr lang="en-US"/>
          </a:p>
        </p:txBody>
      </p:sp>
      <p:sp>
        <p:nvSpPr>
          <p:cNvPr id="5" name="Footer Placeholder 4">
            <a:extLst>
              <a:ext uri="{FF2B5EF4-FFF2-40B4-BE49-F238E27FC236}">
                <a16:creationId xmlns:a16="http://schemas.microsoft.com/office/drawing/2014/main" id="{E8B66E3C-E66B-429D-8C57-793BDE2B8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6016D-10BB-A890-565D-A81885BB3A13}"/>
              </a:ext>
            </a:extLst>
          </p:cNvPr>
          <p:cNvSpPr>
            <a:spLocks noGrp="1"/>
          </p:cNvSpPr>
          <p:nvPr>
            <p:ph type="sldNum" sz="quarter" idx="12"/>
          </p:nvPr>
        </p:nvSpPr>
        <p:spPr/>
        <p:txBody>
          <a:bodyPr/>
          <a:lstStyle/>
          <a:p>
            <a:fld id="{E9CE6E0A-6167-394D-80C0-7EA50F6970B5}" type="slidenum">
              <a:rPr lang="en-US" smtClean="0"/>
              <a:t>‹#›</a:t>
            </a:fld>
            <a:endParaRPr lang="en-US"/>
          </a:p>
        </p:txBody>
      </p:sp>
    </p:spTree>
    <p:extLst>
      <p:ext uri="{BB962C8B-B14F-4D97-AF65-F5344CB8AC3E}">
        <p14:creationId xmlns:p14="http://schemas.microsoft.com/office/powerpoint/2010/main" val="3570329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5F0C58-53DC-6087-CEFC-D221E2ADF16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E75A88-4545-A020-F50F-D8D5EFAD2E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083A41-AB2D-DBAA-3C0B-D4A0D30BF418}"/>
              </a:ext>
            </a:extLst>
          </p:cNvPr>
          <p:cNvSpPr>
            <a:spLocks noGrp="1"/>
          </p:cNvSpPr>
          <p:nvPr>
            <p:ph type="dt" sz="half" idx="10"/>
          </p:nvPr>
        </p:nvSpPr>
        <p:spPr/>
        <p:txBody>
          <a:bodyPr/>
          <a:lstStyle/>
          <a:p>
            <a:fld id="{5A4A4E4B-744C-E549-9D24-666AA5FA01CD}" type="datetimeFigureOut">
              <a:rPr lang="en-US" smtClean="0"/>
              <a:t>5/27/25</a:t>
            </a:fld>
            <a:endParaRPr lang="en-US"/>
          </a:p>
        </p:txBody>
      </p:sp>
      <p:sp>
        <p:nvSpPr>
          <p:cNvPr id="5" name="Footer Placeholder 4">
            <a:extLst>
              <a:ext uri="{FF2B5EF4-FFF2-40B4-BE49-F238E27FC236}">
                <a16:creationId xmlns:a16="http://schemas.microsoft.com/office/drawing/2014/main" id="{D7A61BA5-0E19-90D3-6628-CA6BEDB53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8C454-1BE1-E807-33CD-C0162E615FB5}"/>
              </a:ext>
            </a:extLst>
          </p:cNvPr>
          <p:cNvSpPr>
            <a:spLocks noGrp="1"/>
          </p:cNvSpPr>
          <p:nvPr>
            <p:ph type="sldNum" sz="quarter" idx="12"/>
          </p:nvPr>
        </p:nvSpPr>
        <p:spPr/>
        <p:txBody>
          <a:bodyPr/>
          <a:lstStyle/>
          <a:p>
            <a:fld id="{E9CE6E0A-6167-394D-80C0-7EA50F6970B5}" type="slidenum">
              <a:rPr lang="en-US" smtClean="0"/>
              <a:t>‹#›</a:t>
            </a:fld>
            <a:endParaRPr lang="en-US"/>
          </a:p>
        </p:txBody>
      </p:sp>
    </p:spTree>
    <p:extLst>
      <p:ext uri="{BB962C8B-B14F-4D97-AF65-F5344CB8AC3E}">
        <p14:creationId xmlns:p14="http://schemas.microsoft.com/office/powerpoint/2010/main" val="259627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GB"/>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quarter" idx="2"/>
          </p:nvPr>
        </p:nvSpPr>
        <p:spPr>
          <a:xfrm>
            <a:off x="6197600" y="1600203"/>
            <a:ext cx="5384800" cy="21891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8737600" y="6248400"/>
            <a:ext cx="2844800" cy="457200"/>
          </a:xfrm>
        </p:spPr>
        <p:txBody>
          <a:bodyPr/>
          <a:lstStyle>
            <a:lvl1pPr>
              <a:defRPr/>
            </a:lvl1pPr>
          </a:lstStyle>
          <a:p>
            <a:pPr>
              <a:defRPr/>
            </a:pPr>
            <a:fld id="{C56707CD-8EA4-9F4B-9932-F6EC1CB6D24F}" type="slidenum">
              <a:rPr lang="en-US"/>
              <a:pPr>
                <a:defRPr/>
              </a:pPr>
              <a:t>‹#›</a:t>
            </a:fld>
            <a:endParaRPr lang="en-US"/>
          </a:p>
        </p:txBody>
      </p:sp>
    </p:spTree>
    <p:extLst>
      <p:ext uri="{BB962C8B-B14F-4D97-AF65-F5344CB8AC3E}">
        <p14:creationId xmlns:p14="http://schemas.microsoft.com/office/powerpoint/2010/main" val="304618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90E1-2CF5-4475-05A2-04CCB1F656D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DCDE91E-A5E0-9267-1F13-31082D8F149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7C4140-3F98-EF47-DD92-3C9B485DB1EF}"/>
              </a:ext>
            </a:extLst>
          </p:cNvPr>
          <p:cNvSpPr>
            <a:spLocks noGrp="1"/>
          </p:cNvSpPr>
          <p:nvPr>
            <p:ph type="dt" sz="half" idx="10"/>
          </p:nvPr>
        </p:nvSpPr>
        <p:spPr/>
        <p:txBody>
          <a:bodyPr/>
          <a:lstStyle/>
          <a:p>
            <a:fld id="{5A4A4E4B-744C-E549-9D24-666AA5FA01CD}" type="datetimeFigureOut">
              <a:rPr lang="en-US" smtClean="0"/>
              <a:t>5/27/25</a:t>
            </a:fld>
            <a:endParaRPr lang="en-US"/>
          </a:p>
        </p:txBody>
      </p:sp>
      <p:sp>
        <p:nvSpPr>
          <p:cNvPr id="5" name="Footer Placeholder 4">
            <a:extLst>
              <a:ext uri="{FF2B5EF4-FFF2-40B4-BE49-F238E27FC236}">
                <a16:creationId xmlns:a16="http://schemas.microsoft.com/office/drawing/2014/main" id="{FDDEAEC8-1CD3-0831-2A82-60CD18D9D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4DC13B-21F6-1738-D058-88C503A56304}"/>
              </a:ext>
            </a:extLst>
          </p:cNvPr>
          <p:cNvSpPr>
            <a:spLocks noGrp="1"/>
          </p:cNvSpPr>
          <p:nvPr>
            <p:ph type="sldNum" sz="quarter" idx="12"/>
          </p:nvPr>
        </p:nvSpPr>
        <p:spPr/>
        <p:txBody>
          <a:bodyPr/>
          <a:lstStyle/>
          <a:p>
            <a:fld id="{E9CE6E0A-6167-394D-80C0-7EA50F6970B5}" type="slidenum">
              <a:rPr lang="en-US" smtClean="0"/>
              <a:t>‹#›</a:t>
            </a:fld>
            <a:endParaRPr lang="en-US"/>
          </a:p>
        </p:txBody>
      </p:sp>
    </p:spTree>
    <p:extLst>
      <p:ext uri="{BB962C8B-B14F-4D97-AF65-F5344CB8AC3E}">
        <p14:creationId xmlns:p14="http://schemas.microsoft.com/office/powerpoint/2010/main" val="4026653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2236-9ABA-CE8D-2CBB-3E65390D0B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AE15AFB-55A8-0458-73E4-31AF20CCBE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FDA8CF9-0762-A8A3-005E-488A6B1B8CA4}"/>
              </a:ext>
            </a:extLst>
          </p:cNvPr>
          <p:cNvSpPr>
            <a:spLocks noGrp="1"/>
          </p:cNvSpPr>
          <p:nvPr>
            <p:ph type="dt" sz="half" idx="10"/>
          </p:nvPr>
        </p:nvSpPr>
        <p:spPr/>
        <p:txBody>
          <a:bodyPr/>
          <a:lstStyle/>
          <a:p>
            <a:fld id="{5A4A4E4B-744C-E549-9D24-666AA5FA01CD}" type="datetimeFigureOut">
              <a:rPr lang="en-US" smtClean="0"/>
              <a:t>5/27/25</a:t>
            </a:fld>
            <a:endParaRPr lang="en-US"/>
          </a:p>
        </p:txBody>
      </p:sp>
      <p:sp>
        <p:nvSpPr>
          <p:cNvPr id="5" name="Footer Placeholder 4">
            <a:extLst>
              <a:ext uri="{FF2B5EF4-FFF2-40B4-BE49-F238E27FC236}">
                <a16:creationId xmlns:a16="http://schemas.microsoft.com/office/drawing/2014/main" id="{A0DDEDC9-F252-18D6-E93D-BEBAE8322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04448-5830-481D-6D4B-855DDC0D0E59}"/>
              </a:ext>
            </a:extLst>
          </p:cNvPr>
          <p:cNvSpPr>
            <a:spLocks noGrp="1"/>
          </p:cNvSpPr>
          <p:nvPr>
            <p:ph type="sldNum" sz="quarter" idx="12"/>
          </p:nvPr>
        </p:nvSpPr>
        <p:spPr/>
        <p:txBody>
          <a:bodyPr/>
          <a:lstStyle/>
          <a:p>
            <a:fld id="{E9CE6E0A-6167-394D-80C0-7EA50F6970B5}" type="slidenum">
              <a:rPr lang="en-US" smtClean="0"/>
              <a:t>‹#›</a:t>
            </a:fld>
            <a:endParaRPr lang="en-US"/>
          </a:p>
        </p:txBody>
      </p:sp>
    </p:spTree>
    <p:extLst>
      <p:ext uri="{BB962C8B-B14F-4D97-AF65-F5344CB8AC3E}">
        <p14:creationId xmlns:p14="http://schemas.microsoft.com/office/powerpoint/2010/main" val="128276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6C3A-8F22-08CC-5FBF-23AF4320AB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DF5F195-E218-5649-3215-7C59884774C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FB1B630-1F90-8332-C7A0-52203B72F4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0F8376B-054C-A1DC-7DFE-9ABA9BBE9E40}"/>
              </a:ext>
            </a:extLst>
          </p:cNvPr>
          <p:cNvSpPr>
            <a:spLocks noGrp="1"/>
          </p:cNvSpPr>
          <p:nvPr>
            <p:ph type="dt" sz="half" idx="10"/>
          </p:nvPr>
        </p:nvSpPr>
        <p:spPr/>
        <p:txBody>
          <a:bodyPr/>
          <a:lstStyle/>
          <a:p>
            <a:fld id="{5A4A4E4B-744C-E549-9D24-666AA5FA01CD}" type="datetimeFigureOut">
              <a:rPr lang="en-US" smtClean="0"/>
              <a:t>5/27/25</a:t>
            </a:fld>
            <a:endParaRPr lang="en-US"/>
          </a:p>
        </p:txBody>
      </p:sp>
      <p:sp>
        <p:nvSpPr>
          <p:cNvPr id="6" name="Footer Placeholder 5">
            <a:extLst>
              <a:ext uri="{FF2B5EF4-FFF2-40B4-BE49-F238E27FC236}">
                <a16:creationId xmlns:a16="http://schemas.microsoft.com/office/drawing/2014/main" id="{EE23552F-F2E5-03F0-EC72-5C3CACE25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9426A-23AB-AF64-698B-497B487DA10C}"/>
              </a:ext>
            </a:extLst>
          </p:cNvPr>
          <p:cNvSpPr>
            <a:spLocks noGrp="1"/>
          </p:cNvSpPr>
          <p:nvPr>
            <p:ph type="sldNum" sz="quarter" idx="12"/>
          </p:nvPr>
        </p:nvSpPr>
        <p:spPr/>
        <p:txBody>
          <a:bodyPr/>
          <a:lstStyle/>
          <a:p>
            <a:fld id="{E9CE6E0A-6167-394D-80C0-7EA50F6970B5}" type="slidenum">
              <a:rPr lang="en-US" smtClean="0"/>
              <a:t>‹#›</a:t>
            </a:fld>
            <a:endParaRPr lang="en-US"/>
          </a:p>
        </p:txBody>
      </p:sp>
    </p:spTree>
    <p:extLst>
      <p:ext uri="{BB962C8B-B14F-4D97-AF65-F5344CB8AC3E}">
        <p14:creationId xmlns:p14="http://schemas.microsoft.com/office/powerpoint/2010/main" val="4007009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5B1D-1927-240A-364C-CD93502AD0A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33FB5E-05F4-D8EE-E5B8-7C334A7E98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30FCE25-AFBD-FF9C-EA40-319EB582D90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F706EB7-BA8F-4A38-FA37-2A3F474C3E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1F13E5F-0B1E-B115-D169-E671202A953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A1E2FD6-65FC-6AED-653E-755EDE0A6158}"/>
              </a:ext>
            </a:extLst>
          </p:cNvPr>
          <p:cNvSpPr>
            <a:spLocks noGrp="1"/>
          </p:cNvSpPr>
          <p:nvPr>
            <p:ph type="dt" sz="half" idx="10"/>
          </p:nvPr>
        </p:nvSpPr>
        <p:spPr/>
        <p:txBody>
          <a:bodyPr/>
          <a:lstStyle/>
          <a:p>
            <a:fld id="{5A4A4E4B-744C-E549-9D24-666AA5FA01CD}" type="datetimeFigureOut">
              <a:rPr lang="en-US" smtClean="0"/>
              <a:t>5/27/25</a:t>
            </a:fld>
            <a:endParaRPr lang="en-US"/>
          </a:p>
        </p:txBody>
      </p:sp>
      <p:sp>
        <p:nvSpPr>
          <p:cNvPr id="8" name="Footer Placeholder 7">
            <a:extLst>
              <a:ext uri="{FF2B5EF4-FFF2-40B4-BE49-F238E27FC236}">
                <a16:creationId xmlns:a16="http://schemas.microsoft.com/office/drawing/2014/main" id="{01E632B9-5463-A252-4950-5AD8CE8695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E29585-3954-8389-8A8A-E2F4702D2724}"/>
              </a:ext>
            </a:extLst>
          </p:cNvPr>
          <p:cNvSpPr>
            <a:spLocks noGrp="1"/>
          </p:cNvSpPr>
          <p:nvPr>
            <p:ph type="sldNum" sz="quarter" idx="12"/>
          </p:nvPr>
        </p:nvSpPr>
        <p:spPr/>
        <p:txBody>
          <a:bodyPr/>
          <a:lstStyle/>
          <a:p>
            <a:fld id="{E9CE6E0A-6167-394D-80C0-7EA50F6970B5}" type="slidenum">
              <a:rPr lang="en-US" smtClean="0"/>
              <a:t>‹#›</a:t>
            </a:fld>
            <a:endParaRPr lang="en-US"/>
          </a:p>
        </p:txBody>
      </p:sp>
    </p:spTree>
    <p:extLst>
      <p:ext uri="{BB962C8B-B14F-4D97-AF65-F5344CB8AC3E}">
        <p14:creationId xmlns:p14="http://schemas.microsoft.com/office/powerpoint/2010/main" val="1351530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A94CA-8CBF-C560-024B-86909EDD3AF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2D0551D-A46D-A512-49FA-5E1044A1CFD9}"/>
              </a:ext>
            </a:extLst>
          </p:cNvPr>
          <p:cNvSpPr>
            <a:spLocks noGrp="1"/>
          </p:cNvSpPr>
          <p:nvPr>
            <p:ph type="dt" sz="half" idx="10"/>
          </p:nvPr>
        </p:nvSpPr>
        <p:spPr/>
        <p:txBody>
          <a:bodyPr/>
          <a:lstStyle/>
          <a:p>
            <a:fld id="{5A4A4E4B-744C-E549-9D24-666AA5FA01CD}" type="datetimeFigureOut">
              <a:rPr lang="en-US" smtClean="0"/>
              <a:t>5/27/25</a:t>
            </a:fld>
            <a:endParaRPr lang="en-US"/>
          </a:p>
        </p:txBody>
      </p:sp>
      <p:sp>
        <p:nvSpPr>
          <p:cNvPr id="4" name="Footer Placeholder 3">
            <a:extLst>
              <a:ext uri="{FF2B5EF4-FFF2-40B4-BE49-F238E27FC236}">
                <a16:creationId xmlns:a16="http://schemas.microsoft.com/office/drawing/2014/main" id="{81E4F98A-ACE5-5C85-5B78-C565869146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B9BD53-2331-20FD-5E36-050B0A3F9AC6}"/>
              </a:ext>
            </a:extLst>
          </p:cNvPr>
          <p:cNvSpPr>
            <a:spLocks noGrp="1"/>
          </p:cNvSpPr>
          <p:nvPr>
            <p:ph type="sldNum" sz="quarter" idx="12"/>
          </p:nvPr>
        </p:nvSpPr>
        <p:spPr/>
        <p:txBody>
          <a:bodyPr/>
          <a:lstStyle/>
          <a:p>
            <a:fld id="{E9CE6E0A-6167-394D-80C0-7EA50F6970B5}" type="slidenum">
              <a:rPr lang="en-US" smtClean="0"/>
              <a:t>‹#›</a:t>
            </a:fld>
            <a:endParaRPr lang="en-US"/>
          </a:p>
        </p:txBody>
      </p:sp>
    </p:spTree>
    <p:extLst>
      <p:ext uri="{BB962C8B-B14F-4D97-AF65-F5344CB8AC3E}">
        <p14:creationId xmlns:p14="http://schemas.microsoft.com/office/powerpoint/2010/main" val="3425378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FE75E-1C94-3342-84E1-CA923561E5B0}"/>
              </a:ext>
            </a:extLst>
          </p:cNvPr>
          <p:cNvSpPr>
            <a:spLocks noGrp="1"/>
          </p:cNvSpPr>
          <p:nvPr>
            <p:ph type="dt" sz="half" idx="10"/>
          </p:nvPr>
        </p:nvSpPr>
        <p:spPr/>
        <p:txBody>
          <a:bodyPr/>
          <a:lstStyle/>
          <a:p>
            <a:fld id="{5A4A4E4B-744C-E549-9D24-666AA5FA01CD}" type="datetimeFigureOut">
              <a:rPr lang="en-US" smtClean="0"/>
              <a:t>5/27/25</a:t>
            </a:fld>
            <a:endParaRPr lang="en-US"/>
          </a:p>
        </p:txBody>
      </p:sp>
      <p:sp>
        <p:nvSpPr>
          <p:cNvPr id="3" name="Footer Placeholder 2">
            <a:extLst>
              <a:ext uri="{FF2B5EF4-FFF2-40B4-BE49-F238E27FC236}">
                <a16:creationId xmlns:a16="http://schemas.microsoft.com/office/drawing/2014/main" id="{EE0FC899-B942-99D3-4738-86388BFF3C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8E7BCD-C816-93BA-0AA5-A02BDD9606D5}"/>
              </a:ext>
            </a:extLst>
          </p:cNvPr>
          <p:cNvSpPr>
            <a:spLocks noGrp="1"/>
          </p:cNvSpPr>
          <p:nvPr>
            <p:ph type="sldNum" sz="quarter" idx="12"/>
          </p:nvPr>
        </p:nvSpPr>
        <p:spPr/>
        <p:txBody>
          <a:bodyPr/>
          <a:lstStyle/>
          <a:p>
            <a:fld id="{E9CE6E0A-6167-394D-80C0-7EA50F6970B5}" type="slidenum">
              <a:rPr lang="en-US" smtClean="0"/>
              <a:t>‹#›</a:t>
            </a:fld>
            <a:endParaRPr lang="en-US"/>
          </a:p>
        </p:txBody>
      </p:sp>
    </p:spTree>
    <p:extLst>
      <p:ext uri="{BB962C8B-B14F-4D97-AF65-F5344CB8AC3E}">
        <p14:creationId xmlns:p14="http://schemas.microsoft.com/office/powerpoint/2010/main" val="4027636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A07DD-27D0-FE53-0258-62E1710229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411E51-8619-0EED-56B3-C9CE0B485C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159674D-19C7-830F-46D1-EE0638393D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0F8DB8-4F88-279D-918B-3BEA08E70A2E}"/>
              </a:ext>
            </a:extLst>
          </p:cNvPr>
          <p:cNvSpPr>
            <a:spLocks noGrp="1"/>
          </p:cNvSpPr>
          <p:nvPr>
            <p:ph type="dt" sz="half" idx="10"/>
          </p:nvPr>
        </p:nvSpPr>
        <p:spPr/>
        <p:txBody>
          <a:bodyPr/>
          <a:lstStyle/>
          <a:p>
            <a:fld id="{5A4A4E4B-744C-E549-9D24-666AA5FA01CD}" type="datetimeFigureOut">
              <a:rPr lang="en-US" smtClean="0"/>
              <a:t>5/27/25</a:t>
            </a:fld>
            <a:endParaRPr lang="en-US"/>
          </a:p>
        </p:txBody>
      </p:sp>
      <p:sp>
        <p:nvSpPr>
          <p:cNvPr id="6" name="Footer Placeholder 5">
            <a:extLst>
              <a:ext uri="{FF2B5EF4-FFF2-40B4-BE49-F238E27FC236}">
                <a16:creationId xmlns:a16="http://schemas.microsoft.com/office/drawing/2014/main" id="{907C2681-AC71-E994-6150-3760581FFD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35AA3-1678-CAF1-164E-FF6E9CF1BB74}"/>
              </a:ext>
            </a:extLst>
          </p:cNvPr>
          <p:cNvSpPr>
            <a:spLocks noGrp="1"/>
          </p:cNvSpPr>
          <p:nvPr>
            <p:ph type="sldNum" sz="quarter" idx="12"/>
          </p:nvPr>
        </p:nvSpPr>
        <p:spPr/>
        <p:txBody>
          <a:bodyPr/>
          <a:lstStyle/>
          <a:p>
            <a:fld id="{E9CE6E0A-6167-394D-80C0-7EA50F6970B5}" type="slidenum">
              <a:rPr lang="en-US" smtClean="0"/>
              <a:t>‹#›</a:t>
            </a:fld>
            <a:endParaRPr lang="en-US"/>
          </a:p>
        </p:txBody>
      </p:sp>
    </p:spTree>
    <p:extLst>
      <p:ext uri="{BB962C8B-B14F-4D97-AF65-F5344CB8AC3E}">
        <p14:creationId xmlns:p14="http://schemas.microsoft.com/office/powerpoint/2010/main" val="1951268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9146-131D-3C55-A5EF-AE49789BBC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B9758EB-9435-17D4-00C8-9354162606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47AD1E-3DF0-540D-EA71-BDF80BDA02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BBB528-E9E0-33E5-C04C-09C66B0D22F4}"/>
              </a:ext>
            </a:extLst>
          </p:cNvPr>
          <p:cNvSpPr>
            <a:spLocks noGrp="1"/>
          </p:cNvSpPr>
          <p:nvPr>
            <p:ph type="dt" sz="half" idx="10"/>
          </p:nvPr>
        </p:nvSpPr>
        <p:spPr/>
        <p:txBody>
          <a:bodyPr/>
          <a:lstStyle/>
          <a:p>
            <a:fld id="{5A4A4E4B-744C-E549-9D24-666AA5FA01CD}" type="datetimeFigureOut">
              <a:rPr lang="en-US" smtClean="0"/>
              <a:t>5/27/25</a:t>
            </a:fld>
            <a:endParaRPr lang="en-US"/>
          </a:p>
        </p:txBody>
      </p:sp>
      <p:sp>
        <p:nvSpPr>
          <p:cNvPr id="6" name="Footer Placeholder 5">
            <a:extLst>
              <a:ext uri="{FF2B5EF4-FFF2-40B4-BE49-F238E27FC236}">
                <a16:creationId xmlns:a16="http://schemas.microsoft.com/office/drawing/2014/main" id="{446BB03C-65F5-A519-D03C-86DAB9713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347D1-7D8E-BE86-0C5B-A49F344BFBB5}"/>
              </a:ext>
            </a:extLst>
          </p:cNvPr>
          <p:cNvSpPr>
            <a:spLocks noGrp="1"/>
          </p:cNvSpPr>
          <p:nvPr>
            <p:ph type="sldNum" sz="quarter" idx="12"/>
          </p:nvPr>
        </p:nvSpPr>
        <p:spPr/>
        <p:txBody>
          <a:bodyPr/>
          <a:lstStyle/>
          <a:p>
            <a:fld id="{E9CE6E0A-6167-394D-80C0-7EA50F6970B5}" type="slidenum">
              <a:rPr lang="en-US" smtClean="0"/>
              <a:t>‹#›</a:t>
            </a:fld>
            <a:endParaRPr lang="en-US"/>
          </a:p>
        </p:txBody>
      </p:sp>
    </p:spTree>
    <p:extLst>
      <p:ext uri="{BB962C8B-B14F-4D97-AF65-F5344CB8AC3E}">
        <p14:creationId xmlns:p14="http://schemas.microsoft.com/office/powerpoint/2010/main" val="435505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7A716-0DA5-0F8D-8BDD-DAFF898942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18B069-E734-8EDB-CAC7-AB8EB053AD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590543-58C4-655D-53BF-AB38002C9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4A4E4B-744C-E549-9D24-666AA5FA01CD}" type="datetimeFigureOut">
              <a:rPr lang="en-US" smtClean="0"/>
              <a:t>5/27/25</a:t>
            </a:fld>
            <a:endParaRPr lang="en-US"/>
          </a:p>
        </p:txBody>
      </p:sp>
      <p:sp>
        <p:nvSpPr>
          <p:cNvPr id="5" name="Footer Placeholder 4">
            <a:extLst>
              <a:ext uri="{FF2B5EF4-FFF2-40B4-BE49-F238E27FC236}">
                <a16:creationId xmlns:a16="http://schemas.microsoft.com/office/drawing/2014/main" id="{9EDCAED7-0F7E-0A09-3B44-DAFA8F7031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620A82B-8356-C239-A7C1-C4B271DA2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CE6E0A-6167-394D-80C0-7EA50F6970B5}" type="slidenum">
              <a:rPr lang="en-US" smtClean="0"/>
              <a:t>‹#›</a:t>
            </a:fld>
            <a:endParaRPr lang="en-US"/>
          </a:p>
        </p:txBody>
      </p:sp>
    </p:spTree>
    <p:extLst>
      <p:ext uri="{BB962C8B-B14F-4D97-AF65-F5344CB8AC3E}">
        <p14:creationId xmlns:p14="http://schemas.microsoft.com/office/powerpoint/2010/main" val="1874365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projector.tensorflow.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projector.tensorflow.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video" Target="file:////Users/rupertwegerif/Desktop/mk%20talk/MK%20talks/PostRav%20Clip%202.mp4" TargetMode="External"/><Relationship Id="rId1" Type="http://schemas.openxmlformats.org/officeDocument/2006/relationships/video" Target="file:////Users/rupertwegerif/Google%20Drive/lra%202014/1%20%20PreRav.mov" TargetMode="External"/><Relationship Id="rId6" Type="http://schemas.openxmlformats.org/officeDocument/2006/relationships/image" Target="../media/image29.png"/><Relationship Id="rId5" Type="http://schemas.openxmlformats.org/officeDocument/2006/relationships/oleObject" Target="../embeddings/oleObject1.bin"/><Relationship Id="rId4" Type="http://schemas.openxmlformats.org/officeDocument/2006/relationships/notesSlide" Target="../notesSlides/notesSlide15.xml"/><Relationship Id="rId9"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deficambridge.org/"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www.deficambridge.org/" TargetMode="External"/><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54.png"/><Relationship Id="rId4" Type="http://schemas.openxmlformats.org/officeDocument/2006/relationships/hyperlink" Target="mailto:defi@hughes.cam.ac.u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11823" y="1897545"/>
            <a:ext cx="10168353" cy="2514600"/>
          </a:xfrm>
          <a:prstGeom prst="rect">
            <a:avLst/>
          </a:prstGeom>
          <a:noFill/>
          <a:ln w="9525">
            <a:noFill/>
            <a:miter lim="800000"/>
            <a:headEnd/>
            <a:tailEnd/>
          </a:ln>
        </p:spPr>
        <p:txBody>
          <a:bodyPr>
            <a:prstTxWarp prst="textNoShape">
              <a:avLst/>
            </a:prstTxWarp>
          </a:bodyPr>
          <a:lstStyle/>
          <a:p>
            <a:pPr algn="ctr">
              <a:lnSpc>
                <a:spcPct val="115000"/>
              </a:lnSpc>
              <a:spcAft>
                <a:spcPts val="800"/>
              </a:spcAft>
            </a:pPr>
            <a:r>
              <a:rPr lang="en-GB" sz="5400" b="1" kern="0" dirty="0">
                <a:effectLst/>
                <a:ea typeface="Times New Roman" panose="02020603050405020304" pitchFamily="18" charset="0"/>
                <a:cs typeface="Times New Roman" panose="02020603050405020304" pitchFamily="18" charset="0"/>
              </a:rPr>
              <a:t>How should education respond to generative AI?</a:t>
            </a:r>
            <a:endParaRPr lang="en-GB" sz="5400" kern="100" dirty="0">
              <a:effectLst/>
              <a:ea typeface="DengXian" panose="02010600030101010101" pitchFamily="2" charset="-122"/>
              <a:cs typeface="Times New Roman" panose="02020603050405020304" pitchFamily="18" charset="0"/>
            </a:endParaRPr>
          </a:p>
        </p:txBody>
      </p:sp>
      <p:sp>
        <p:nvSpPr>
          <p:cNvPr id="3081" name="Text Box 9"/>
          <p:cNvSpPr txBox="1">
            <a:spLocks noChangeArrowheads="1"/>
          </p:cNvSpPr>
          <p:nvPr/>
        </p:nvSpPr>
        <p:spPr bwMode="auto">
          <a:xfrm>
            <a:off x="2961165" y="4412145"/>
            <a:ext cx="5377840" cy="450764"/>
          </a:xfrm>
          <a:prstGeom prst="rect">
            <a:avLst/>
          </a:prstGeom>
          <a:noFill/>
          <a:ln w="9525">
            <a:noFill/>
            <a:miter lim="800000"/>
            <a:headEnd/>
            <a:tailEnd/>
          </a:ln>
          <a:effectLst/>
        </p:spPr>
        <p:txBody>
          <a:bodyPr wrap="square">
            <a:prstTxWarp prst="textNoShape">
              <a:avLst/>
            </a:prstTxWarp>
            <a:spAutoFit/>
          </a:bodyPr>
          <a:lstStyle/>
          <a:p>
            <a:pPr algn="l">
              <a:lnSpc>
                <a:spcPct val="130000"/>
              </a:lnSpc>
            </a:pPr>
            <a:r>
              <a:rPr lang="en-GB" sz="2000" dirty="0">
                <a:latin typeface="Arial" pitchFamily="-109" charset="0"/>
              </a:rPr>
              <a:t>Rupert Wegerif</a:t>
            </a:r>
          </a:p>
        </p:txBody>
      </p:sp>
      <p:pic>
        <p:nvPicPr>
          <p:cNvPr id="6" name="Picture 4" descr="Image result for cambridge univers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000" y="237435"/>
            <a:ext cx="5787000" cy="11979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3C6AE9-E53B-2D4F-B11D-7AD9DC9BEC33}"/>
              </a:ext>
            </a:extLst>
          </p:cNvPr>
          <p:cNvPicPr>
            <a:picLocks noChangeAspect="1"/>
          </p:cNvPicPr>
          <p:nvPr/>
        </p:nvPicPr>
        <p:blipFill>
          <a:blip r:embed="rId4"/>
          <a:stretch>
            <a:fillRect/>
          </a:stretch>
        </p:blipFill>
        <p:spPr>
          <a:xfrm>
            <a:off x="5990637" y="5224975"/>
            <a:ext cx="6201363" cy="1633025"/>
          </a:xfrm>
          <a:prstGeom prst="rect">
            <a:avLst/>
          </a:prstGeom>
        </p:spPr>
      </p:pic>
    </p:spTree>
    <p:extLst>
      <p:ext uri="{BB962C8B-B14F-4D97-AF65-F5344CB8AC3E}">
        <p14:creationId xmlns:p14="http://schemas.microsoft.com/office/powerpoint/2010/main" val="129918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7039" y="4787901"/>
            <a:ext cx="8753475" cy="1844675"/>
          </a:xfrm>
        </p:spPr>
        <p:txBody>
          <a:bodyPr rtlCol="0">
            <a:normAutofit fontScale="92500" lnSpcReduction="10000"/>
          </a:bodyPr>
          <a:lstStyle/>
          <a:p>
            <a:pPr>
              <a:buNone/>
              <a:defRPr/>
            </a:pPr>
            <a:r>
              <a:rPr lang="en-GB" dirty="0">
                <a:ea typeface="+mn-ea"/>
                <a:cs typeface="+mn-cs"/>
              </a:rPr>
              <a:t>Writing changes the brain. Literates see words as well</a:t>
            </a:r>
          </a:p>
          <a:p>
            <a:pPr>
              <a:buNone/>
              <a:defRPr/>
            </a:pPr>
            <a:r>
              <a:rPr lang="en-GB" dirty="0">
                <a:ea typeface="+mn-ea"/>
                <a:cs typeface="+mn-cs"/>
              </a:rPr>
              <a:t>as hearing them. Meanings become visible like things. </a:t>
            </a:r>
          </a:p>
          <a:p>
            <a:pPr>
              <a:buNone/>
              <a:defRPr/>
            </a:pPr>
            <a:r>
              <a:rPr lang="en-GB" dirty="0">
                <a:ea typeface="+mn-ea"/>
                <a:cs typeface="+mn-cs"/>
              </a:rPr>
              <a:t>There is a shift from holistic perception to analytic.</a:t>
            </a:r>
          </a:p>
          <a:p>
            <a:pPr>
              <a:buNone/>
              <a:defRPr/>
            </a:pPr>
            <a:r>
              <a:rPr lang="en-GB" dirty="0">
                <a:ea typeface="+mn-ea"/>
                <a:cs typeface="+mn-cs"/>
              </a:rPr>
              <a:t>(</a:t>
            </a:r>
            <a:r>
              <a:rPr lang="en-GB" dirty="0" err="1">
                <a:ea typeface="+mn-ea"/>
                <a:cs typeface="+mn-cs"/>
              </a:rPr>
              <a:t>Dehaene</a:t>
            </a:r>
            <a:r>
              <a:rPr lang="en-GB" dirty="0">
                <a:ea typeface="+mn-ea"/>
                <a:cs typeface="+mn-cs"/>
              </a:rPr>
              <a:t> 2009)</a:t>
            </a:r>
          </a:p>
        </p:txBody>
      </p:sp>
      <p:pic>
        <p:nvPicPr>
          <p:cNvPr id="4" name="Picture 3" descr="nzbrainsd.jpg"/>
          <p:cNvPicPr>
            <a:picLocks noChangeAspect="1"/>
          </p:cNvPicPr>
          <p:nvPr/>
        </p:nvPicPr>
        <p:blipFill>
          <a:blip r:embed="rId2"/>
          <a:stretch>
            <a:fillRect/>
          </a:stretch>
        </p:blipFill>
        <p:spPr>
          <a:xfrm>
            <a:off x="2252394" y="-9332"/>
            <a:ext cx="7363477" cy="479723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826" y="274638"/>
            <a:ext cx="7453228" cy="1143000"/>
          </a:xfrm>
        </p:spPr>
        <p:txBody>
          <a:bodyPr rtlCol="0">
            <a:normAutofit fontScale="90000"/>
          </a:bodyPr>
          <a:lstStyle/>
          <a:p>
            <a:pPr>
              <a:defRPr/>
            </a:pPr>
            <a:r>
              <a:rPr lang="en-GB" dirty="0">
                <a:ea typeface="+mj-ea"/>
                <a:cs typeface="+mj-cs"/>
              </a:rPr>
              <a:t>Socrates and the danger of writing</a:t>
            </a:r>
          </a:p>
        </p:txBody>
      </p:sp>
      <p:sp>
        <p:nvSpPr>
          <p:cNvPr id="19460" name="Content Placeholder 2"/>
          <p:cNvSpPr>
            <a:spLocks noGrp="1"/>
          </p:cNvSpPr>
          <p:nvPr>
            <p:ph idx="1"/>
          </p:nvPr>
        </p:nvSpPr>
        <p:spPr>
          <a:xfrm>
            <a:off x="1515554" y="1417638"/>
            <a:ext cx="6745772" cy="4079648"/>
          </a:xfrm>
        </p:spPr>
        <p:txBody>
          <a:bodyPr>
            <a:normAutofit/>
          </a:bodyPr>
          <a:lstStyle/>
          <a:p>
            <a:pPr marL="0" indent="0">
              <a:buNone/>
            </a:pPr>
            <a:r>
              <a:rPr lang="en-GB" dirty="0">
                <a:latin typeface="Times"/>
              </a:rPr>
              <a:t>”</a:t>
            </a:r>
            <a:r>
              <a:rPr lang="en-GB" dirty="0">
                <a:effectLst/>
                <a:latin typeface="Times"/>
              </a:rPr>
              <a:t>Writing, Phaedrus, . . . is very like painting; for the creatures of painting stand like living beings, but if one asks them a question, they preserve a solemn silence. And so it is with written words; you might think they</a:t>
            </a:r>
            <a:r>
              <a:rPr lang="en-GB" dirty="0">
                <a:latin typeface="Times"/>
              </a:rPr>
              <a:t> </a:t>
            </a:r>
            <a:r>
              <a:rPr lang="en-GB" dirty="0">
                <a:effectLst/>
                <a:latin typeface="Times"/>
              </a:rPr>
              <a:t>spoke as if they had intelligence, but if you question them, wishing to</a:t>
            </a:r>
            <a:r>
              <a:rPr lang="en-GB" dirty="0">
                <a:latin typeface="Times"/>
              </a:rPr>
              <a:t> </a:t>
            </a:r>
            <a:r>
              <a:rPr lang="en-GB" dirty="0">
                <a:effectLst/>
                <a:latin typeface="Times"/>
              </a:rPr>
              <a:t>know about their sayings, they always say only one and the same thing”</a:t>
            </a:r>
          </a:p>
          <a:p>
            <a:pPr marL="0" indent="0">
              <a:buNone/>
            </a:pPr>
            <a:r>
              <a:rPr lang="en-GB" dirty="0">
                <a:effectLst/>
                <a:latin typeface="Times"/>
              </a:rPr>
              <a:t>Socrates according to Plato (approximately 370 BCE/2008)</a:t>
            </a:r>
          </a:p>
          <a:p>
            <a:pPr marL="0" indent="0">
              <a:buNone/>
            </a:pPr>
            <a:endParaRPr lang="en-GB" dirty="0">
              <a:effectLst/>
              <a:latin typeface="Times"/>
            </a:endParaRPr>
          </a:p>
          <a:p>
            <a:pPr eaLnBrk="1" hangingPunct="1">
              <a:buFont typeface="Arial" charset="0"/>
              <a:buNone/>
            </a:pPr>
            <a:endParaRPr lang="en-GB" dirty="0">
              <a:ea typeface="ＭＳ Ｐゴシック" charset="-128"/>
              <a:cs typeface="ＭＳ Ｐゴシック" charset="-128"/>
            </a:endParaRPr>
          </a:p>
        </p:txBody>
      </p:sp>
      <p:pic>
        <p:nvPicPr>
          <p:cNvPr id="6" name="Picture 5" descr="nzsocr.jpg"/>
          <p:cNvPicPr>
            <a:picLocks noChangeAspect="1"/>
          </p:cNvPicPr>
          <p:nvPr/>
        </p:nvPicPr>
        <p:blipFill>
          <a:blip r:embed="rId2"/>
          <a:stretch>
            <a:fillRect/>
          </a:stretch>
        </p:blipFill>
        <p:spPr>
          <a:xfrm>
            <a:off x="9195967" y="598399"/>
            <a:ext cx="2310230" cy="3541540"/>
          </a:xfrm>
          <a:prstGeom prst="rect">
            <a:avLst/>
          </a:prstGeom>
        </p:spPr>
      </p:pic>
      <p:sp>
        <p:nvSpPr>
          <p:cNvPr id="3" name="TextBox 2">
            <a:extLst>
              <a:ext uri="{FF2B5EF4-FFF2-40B4-BE49-F238E27FC236}">
                <a16:creationId xmlns:a16="http://schemas.microsoft.com/office/drawing/2014/main" id="{E58D7FEC-868D-4752-773A-D7C0B9CCF9AC}"/>
              </a:ext>
            </a:extLst>
          </p:cNvPr>
          <p:cNvSpPr txBox="1"/>
          <p:nvPr/>
        </p:nvSpPr>
        <p:spPr>
          <a:xfrm>
            <a:off x="470640" y="5497286"/>
            <a:ext cx="10752527" cy="1446550"/>
          </a:xfrm>
          <a:prstGeom prst="rect">
            <a:avLst/>
          </a:prstGeom>
          <a:noFill/>
        </p:spPr>
        <p:txBody>
          <a:bodyPr wrap="square" rtlCol="0">
            <a:spAutoFit/>
          </a:bodyPr>
          <a:lstStyle/>
          <a:p>
            <a:r>
              <a:rPr lang="en-US" sz="4400" dirty="0"/>
              <a:t>Thinking requires dialogue, a play of different perspectives, asking questions, explaining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2" name="Text Box 3">
            <a:extLst>
              <a:ext uri="{FF2B5EF4-FFF2-40B4-BE49-F238E27FC236}">
                <a16:creationId xmlns:a16="http://schemas.microsoft.com/office/drawing/2014/main" id="{DDF1CB3D-F177-E09B-C5A4-4003D8692BF1}"/>
              </a:ext>
            </a:extLst>
          </p:cNvPr>
          <p:cNvSpPr txBox="1">
            <a:spLocks noChangeArrowheads="1"/>
          </p:cNvSpPr>
          <p:nvPr/>
        </p:nvSpPr>
        <p:spPr bwMode="auto">
          <a:xfrm>
            <a:off x="867507" y="227885"/>
            <a:ext cx="3247293" cy="1754326"/>
          </a:xfrm>
          <a:prstGeom prst="rect">
            <a:avLst/>
          </a:prstGeom>
          <a:noFill/>
          <a:ln w="9525">
            <a:noFill/>
            <a:miter lim="800000"/>
            <a:headEnd/>
            <a:tailEnd/>
          </a:ln>
        </p:spPr>
        <p:txBody>
          <a:bodyPr wrap="square">
            <a:prstTxWarp prst="textNoShape">
              <a:avLst/>
            </a:prstTxWarp>
            <a:spAutoFit/>
          </a:bodyPr>
          <a:lstStyle/>
          <a:p>
            <a:pPr>
              <a:spcBef>
                <a:spcPct val="50000"/>
              </a:spcBef>
            </a:pPr>
            <a:r>
              <a:rPr lang="en-GB" sz="3600" b="1" dirty="0">
                <a:latin typeface="Times" charset="0"/>
              </a:rPr>
              <a:t>Two ways of thinking about thinking</a:t>
            </a:r>
          </a:p>
        </p:txBody>
      </p:sp>
      <p:pic>
        <p:nvPicPr>
          <p:cNvPr id="6" name="Picture 5" descr="An open book with text and symbols&#10;&#10;Description automatically generated with low confidence">
            <a:extLst>
              <a:ext uri="{FF2B5EF4-FFF2-40B4-BE49-F238E27FC236}">
                <a16:creationId xmlns:a16="http://schemas.microsoft.com/office/drawing/2014/main" id="{EE046346-C646-40EC-7EE9-D264249EA958}"/>
              </a:ext>
            </a:extLst>
          </p:cNvPr>
          <p:cNvPicPr>
            <a:picLocks noChangeAspect="1"/>
          </p:cNvPicPr>
          <p:nvPr/>
        </p:nvPicPr>
        <p:blipFill>
          <a:blip r:embed="rId3"/>
          <a:stretch>
            <a:fillRect/>
          </a:stretch>
        </p:blipFill>
        <p:spPr>
          <a:xfrm>
            <a:off x="5021395" y="227885"/>
            <a:ext cx="6893649" cy="4591765"/>
          </a:xfrm>
          <a:prstGeom prst="rect">
            <a:avLst/>
          </a:prstGeom>
        </p:spPr>
      </p:pic>
      <p:pic>
        <p:nvPicPr>
          <p:cNvPr id="4" name="Picture 4">
            <a:extLst>
              <a:ext uri="{FF2B5EF4-FFF2-40B4-BE49-F238E27FC236}">
                <a16:creationId xmlns:a16="http://schemas.microsoft.com/office/drawing/2014/main" id="{1382C335-CCE5-582F-D929-2205821EE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5" y="4305414"/>
            <a:ext cx="6465886" cy="25525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501C6B-AD00-B0FF-1F1C-C43FD06912B9}"/>
              </a:ext>
            </a:extLst>
          </p:cNvPr>
          <p:cNvSpPr txBox="1"/>
          <p:nvPr/>
        </p:nvSpPr>
        <p:spPr>
          <a:xfrm>
            <a:off x="548053" y="2266649"/>
            <a:ext cx="3886200" cy="1754326"/>
          </a:xfrm>
          <a:prstGeom prst="rect">
            <a:avLst/>
          </a:prstGeom>
          <a:noFill/>
        </p:spPr>
        <p:txBody>
          <a:bodyPr wrap="square" rtlCol="0">
            <a:spAutoFit/>
          </a:bodyPr>
          <a:lstStyle/>
          <a:p>
            <a:r>
              <a:rPr lang="en-US" sz="3600" dirty="0"/>
              <a:t>As formula/algorithm or as spark</a:t>
            </a:r>
          </a:p>
        </p:txBody>
      </p:sp>
      <p:sp>
        <p:nvSpPr>
          <p:cNvPr id="8" name="TextBox 7">
            <a:extLst>
              <a:ext uri="{FF2B5EF4-FFF2-40B4-BE49-F238E27FC236}">
                <a16:creationId xmlns:a16="http://schemas.microsoft.com/office/drawing/2014/main" id="{D939D384-4478-59CE-963C-81E8FC1E965B}"/>
              </a:ext>
            </a:extLst>
          </p:cNvPr>
          <p:cNvSpPr txBox="1"/>
          <p:nvPr/>
        </p:nvSpPr>
        <p:spPr>
          <a:xfrm>
            <a:off x="6991351" y="4819650"/>
            <a:ext cx="4675184" cy="2123658"/>
          </a:xfrm>
          <a:prstGeom prst="rect">
            <a:avLst/>
          </a:prstGeom>
          <a:noFill/>
        </p:spPr>
        <p:txBody>
          <a:bodyPr wrap="square" rtlCol="0">
            <a:spAutoFit/>
          </a:bodyPr>
          <a:lstStyle/>
          <a:p>
            <a:r>
              <a:rPr lang="en-GB" altLang="en-US" sz="2400" dirty="0">
                <a:solidFill>
                  <a:schemeClr val="accent1">
                    <a:lumMod val="50000"/>
                  </a:schemeClr>
                </a:solidFill>
                <a:effectLst>
                  <a:outerShdw blurRad="38100" dist="38100" dir="2700000" algn="tl">
                    <a:srgbClr val="010199"/>
                  </a:outerShdw>
                </a:effectLst>
                <a:latin typeface="Arial" panose="020B0604020202020204" pitchFamily="34" charset="0"/>
                <a:cs typeface="Arial" panose="020B0604020202020204" pitchFamily="34" charset="0"/>
              </a:rPr>
              <a:t>meaning ‘is like an electric spark that occurs only when two different terminals are hooked together’ (</a:t>
            </a:r>
            <a:r>
              <a:rPr lang="en-GB" altLang="en-US" sz="2400" dirty="0" err="1">
                <a:solidFill>
                  <a:schemeClr val="accent1">
                    <a:lumMod val="50000"/>
                  </a:schemeClr>
                </a:solidFill>
                <a:effectLst>
                  <a:outerShdw blurRad="38100" dist="38100" dir="2700000" algn="tl">
                    <a:srgbClr val="010199"/>
                  </a:outerShdw>
                </a:effectLst>
                <a:latin typeface="Arial" panose="020B0604020202020204" pitchFamily="34" charset="0"/>
                <a:cs typeface="Arial" panose="020B0604020202020204" pitchFamily="34" charset="0"/>
              </a:rPr>
              <a:t>Volosinov</a:t>
            </a:r>
            <a:r>
              <a:rPr lang="en-GB" altLang="en-US" sz="2400" dirty="0">
                <a:solidFill>
                  <a:schemeClr val="accent1">
                    <a:lumMod val="50000"/>
                  </a:schemeClr>
                </a:solidFill>
                <a:effectLst>
                  <a:outerShdw blurRad="38100" dist="38100" dir="2700000" algn="tl">
                    <a:srgbClr val="010199"/>
                  </a:outerShdw>
                </a:effectLst>
                <a:latin typeface="Arial" panose="020B0604020202020204" pitchFamily="34" charset="0"/>
                <a:cs typeface="Arial" panose="020B0604020202020204" pitchFamily="34" charset="0"/>
              </a:rPr>
              <a:t>). </a:t>
            </a:r>
          </a:p>
          <a:p>
            <a:endParaRPr lang="en-GB" altLang="en-US" sz="1800" dirty="0">
              <a:solidFill>
                <a:schemeClr val="accent1">
                  <a:lumMod val="50000"/>
                </a:schemeClr>
              </a:solidFill>
              <a:effectLst>
                <a:outerShdw blurRad="38100" dist="38100" dir="2700000" algn="tl">
                  <a:srgbClr val="010199"/>
                </a:outerShdw>
              </a:effectLst>
            </a:endParaRPr>
          </a:p>
          <a:p>
            <a:endParaRPr lang="en-US" dirty="0"/>
          </a:p>
        </p:txBody>
      </p:sp>
    </p:spTree>
    <p:extLst>
      <p:ext uri="{BB962C8B-B14F-4D97-AF65-F5344CB8AC3E}">
        <p14:creationId xmlns:p14="http://schemas.microsoft.com/office/powerpoint/2010/main" val="987800339"/>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book, lined, row&#10;&#10;Description automatically generated">
            <a:extLst>
              <a:ext uri="{FF2B5EF4-FFF2-40B4-BE49-F238E27FC236}">
                <a16:creationId xmlns:a16="http://schemas.microsoft.com/office/drawing/2014/main" id="{C189938F-D7CB-8E44-BAE8-E1226B86B37E}"/>
              </a:ext>
            </a:extLst>
          </p:cNvPr>
          <p:cNvPicPr>
            <a:picLocks noGrp="1" noChangeAspect="1"/>
          </p:cNvPicPr>
          <p:nvPr>
            <p:ph idx="1"/>
          </p:nvPr>
        </p:nvPicPr>
        <p:blipFill>
          <a:blip r:embed="rId3"/>
          <a:stretch>
            <a:fillRect/>
          </a:stretch>
        </p:blipFill>
        <p:spPr>
          <a:xfrm>
            <a:off x="566661" y="4242889"/>
            <a:ext cx="3276600" cy="2489200"/>
          </a:xfrm>
        </p:spPr>
      </p:pic>
      <p:pic>
        <p:nvPicPr>
          <p:cNvPr id="5" name="Picture 4">
            <a:extLst>
              <a:ext uri="{FF2B5EF4-FFF2-40B4-BE49-F238E27FC236}">
                <a16:creationId xmlns:a16="http://schemas.microsoft.com/office/drawing/2014/main" id="{5122938D-00DA-2E43-836F-7BB718889C28}"/>
              </a:ext>
            </a:extLst>
          </p:cNvPr>
          <p:cNvPicPr>
            <a:picLocks noChangeAspect="1"/>
          </p:cNvPicPr>
          <p:nvPr/>
        </p:nvPicPr>
        <p:blipFill>
          <a:blip r:embed="rId4"/>
          <a:stretch>
            <a:fillRect/>
          </a:stretch>
        </p:blipFill>
        <p:spPr>
          <a:xfrm>
            <a:off x="4167769" y="3267075"/>
            <a:ext cx="1446968" cy="2813050"/>
          </a:xfrm>
          <a:prstGeom prst="rect">
            <a:avLst/>
          </a:prstGeom>
        </p:spPr>
      </p:pic>
      <p:sp>
        <p:nvSpPr>
          <p:cNvPr id="8" name="TextBox 7">
            <a:extLst>
              <a:ext uri="{FF2B5EF4-FFF2-40B4-BE49-F238E27FC236}">
                <a16:creationId xmlns:a16="http://schemas.microsoft.com/office/drawing/2014/main" id="{471AA9FB-5D69-704F-9C17-A1636F1F1DDE}"/>
              </a:ext>
            </a:extLst>
          </p:cNvPr>
          <p:cNvSpPr txBox="1"/>
          <p:nvPr/>
        </p:nvSpPr>
        <p:spPr>
          <a:xfrm>
            <a:off x="356937" y="1785777"/>
            <a:ext cx="4534316" cy="1815882"/>
          </a:xfrm>
          <a:prstGeom prst="rect">
            <a:avLst/>
          </a:prstGeom>
          <a:noFill/>
        </p:spPr>
        <p:txBody>
          <a:bodyPr wrap="square" rtlCol="0">
            <a:spAutoFit/>
          </a:bodyPr>
          <a:lstStyle/>
          <a:p>
            <a:r>
              <a:rPr lang="en-US" sz="2800" dirty="0"/>
              <a:t>A kind of thing, classified, stored, transferred into brains</a:t>
            </a:r>
          </a:p>
          <a:p>
            <a:r>
              <a:rPr lang="en-US" sz="2800" dirty="0"/>
              <a:t>‘learning is change in long term memory’ </a:t>
            </a:r>
          </a:p>
        </p:txBody>
      </p:sp>
      <p:sp>
        <p:nvSpPr>
          <p:cNvPr id="9" name="Title 7">
            <a:extLst>
              <a:ext uri="{FF2B5EF4-FFF2-40B4-BE49-F238E27FC236}">
                <a16:creationId xmlns:a16="http://schemas.microsoft.com/office/drawing/2014/main" id="{16FE1834-1821-57B3-A3F0-B21D3015CA97}"/>
              </a:ext>
            </a:extLst>
          </p:cNvPr>
          <p:cNvSpPr txBox="1">
            <a:spLocks/>
          </p:cNvSpPr>
          <p:nvPr/>
        </p:nvSpPr>
        <p:spPr>
          <a:xfrm>
            <a:off x="6723917" y="921855"/>
            <a:ext cx="6087535" cy="8522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OR as relationship</a:t>
            </a:r>
          </a:p>
        </p:txBody>
      </p:sp>
      <p:sp>
        <p:nvSpPr>
          <p:cNvPr id="10" name="Title 7">
            <a:extLst>
              <a:ext uri="{FF2B5EF4-FFF2-40B4-BE49-F238E27FC236}">
                <a16:creationId xmlns:a16="http://schemas.microsoft.com/office/drawing/2014/main" id="{CC60F001-FCAE-0491-5920-219E2188B9E0}"/>
              </a:ext>
            </a:extLst>
          </p:cNvPr>
          <p:cNvSpPr txBox="1">
            <a:spLocks/>
          </p:cNvSpPr>
          <p:nvPr/>
        </p:nvSpPr>
        <p:spPr>
          <a:xfrm>
            <a:off x="5867642" y="1785777"/>
            <a:ext cx="5967421" cy="1131594"/>
          </a:xfrm>
          <a:prstGeom prst="rect">
            <a:avLst/>
          </a:prstGeom>
        </p:spPr>
        <p:txBody>
          <a:bodyPr vert="horz" wrap="square" lIns="91440" tIns="45720" rIns="91440" bIns="45720" rtlCol="0" anchor="t">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dirty="0"/>
              <a:t>Learning through dialogue and participation</a:t>
            </a:r>
          </a:p>
          <a:p>
            <a:pPr>
              <a:spcAft>
                <a:spcPts val="600"/>
              </a:spcAft>
            </a:pPr>
            <a:r>
              <a:rPr lang="en-US" sz="2800" dirty="0"/>
              <a:t>Joining communities</a:t>
            </a:r>
          </a:p>
          <a:p>
            <a:pPr>
              <a:spcAft>
                <a:spcPts val="600"/>
              </a:spcAft>
            </a:pPr>
            <a:r>
              <a:rPr lang="en-US" sz="2800" dirty="0"/>
              <a:t>Expanding networks – process of participation</a:t>
            </a:r>
          </a:p>
        </p:txBody>
      </p:sp>
      <p:pic>
        <p:nvPicPr>
          <p:cNvPr id="6" name="Picture 5" descr="A group of people sitting under a tree&#10;&#10;Description automatically generated with medium confidence">
            <a:extLst>
              <a:ext uri="{FF2B5EF4-FFF2-40B4-BE49-F238E27FC236}">
                <a16:creationId xmlns:a16="http://schemas.microsoft.com/office/drawing/2014/main" id="{906BC7B6-08BA-E1CB-CFBD-0423047FF412}"/>
              </a:ext>
            </a:extLst>
          </p:cNvPr>
          <p:cNvPicPr>
            <a:picLocks noChangeAspect="1"/>
          </p:cNvPicPr>
          <p:nvPr/>
        </p:nvPicPr>
        <p:blipFill>
          <a:blip r:embed="rId5"/>
          <a:stretch>
            <a:fillRect/>
          </a:stretch>
        </p:blipFill>
        <p:spPr>
          <a:xfrm>
            <a:off x="7087153" y="2838464"/>
            <a:ext cx="3975365" cy="4019536"/>
          </a:xfrm>
          <a:prstGeom prst="rect">
            <a:avLst/>
          </a:prstGeom>
        </p:spPr>
      </p:pic>
      <p:sp>
        <p:nvSpPr>
          <p:cNvPr id="11" name="Text Box 3">
            <a:extLst>
              <a:ext uri="{FF2B5EF4-FFF2-40B4-BE49-F238E27FC236}">
                <a16:creationId xmlns:a16="http://schemas.microsoft.com/office/drawing/2014/main" id="{8B8EBF42-DE6C-EAB8-5CFA-E20B9AE3DB7C}"/>
              </a:ext>
            </a:extLst>
          </p:cNvPr>
          <p:cNvSpPr txBox="1">
            <a:spLocks noChangeArrowheads="1"/>
          </p:cNvSpPr>
          <p:nvPr/>
        </p:nvSpPr>
        <p:spPr bwMode="auto">
          <a:xfrm>
            <a:off x="867507" y="227885"/>
            <a:ext cx="9136464" cy="646331"/>
          </a:xfrm>
          <a:prstGeom prst="rect">
            <a:avLst/>
          </a:prstGeom>
          <a:noFill/>
          <a:ln w="9525">
            <a:noFill/>
            <a:miter lim="800000"/>
            <a:headEnd/>
            <a:tailEnd/>
          </a:ln>
        </p:spPr>
        <p:txBody>
          <a:bodyPr wrap="square">
            <a:prstTxWarp prst="textNoShape">
              <a:avLst/>
            </a:prstTxWarp>
            <a:spAutoFit/>
          </a:bodyPr>
          <a:lstStyle/>
          <a:p>
            <a:pPr>
              <a:spcBef>
                <a:spcPct val="50000"/>
              </a:spcBef>
            </a:pPr>
            <a:r>
              <a:rPr lang="en-GB" sz="3600" b="1" dirty="0">
                <a:latin typeface="Times" charset="0"/>
              </a:rPr>
              <a:t>Two ways of thinking about knowledge</a:t>
            </a:r>
          </a:p>
        </p:txBody>
      </p:sp>
      <p:sp>
        <p:nvSpPr>
          <p:cNvPr id="13" name="Title 7">
            <a:extLst>
              <a:ext uri="{FF2B5EF4-FFF2-40B4-BE49-F238E27FC236}">
                <a16:creationId xmlns:a16="http://schemas.microsoft.com/office/drawing/2014/main" id="{4B146A4F-7049-26FB-9592-5B7A0C487E91}"/>
              </a:ext>
            </a:extLst>
          </p:cNvPr>
          <p:cNvSpPr txBox="1">
            <a:spLocks/>
          </p:cNvSpPr>
          <p:nvPr/>
        </p:nvSpPr>
        <p:spPr>
          <a:xfrm>
            <a:off x="465794" y="766515"/>
            <a:ext cx="6087535" cy="85227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as representation</a:t>
            </a:r>
          </a:p>
        </p:txBody>
      </p:sp>
    </p:spTree>
    <p:extLst>
      <p:ext uri="{BB962C8B-B14F-4D97-AF65-F5344CB8AC3E}">
        <p14:creationId xmlns:p14="http://schemas.microsoft.com/office/powerpoint/2010/main" val="667053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51866-1924-A494-9E27-AFF7D99E61E1}"/>
              </a:ext>
            </a:extLst>
          </p:cNvPr>
          <p:cNvSpPr>
            <a:spLocks noGrp="1"/>
          </p:cNvSpPr>
          <p:nvPr>
            <p:ph type="title"/>
          </p:nvPr>
        </p:nvSpPr>
        <p:spPr>
          <a:xfrm>
            <a:off x="735459" y="1897544"/>
            <a:ext cx="5640358" cy="4453455"/>
          </a:xfrm>
        </p:spPr>
        <p:txBody>
          <a:bodyPr>
            <a:normAutofit/>
          </a:bodyPr>
          <a:lstStyle/>
          <a:p>
            <a:br>
              <a:rPr lang="en-US" dirty="0"/>
            </a:br>
            <a:endParaRPr lang="en-US" dirty="0"/>
          </a:p>
        </p:txBody>
      </p:sp>
      <p:pic>
        <p:nvPicPr>
          <p:cNvPr id="4" name="defi_logo2.png" descr="defi_logo2.png">
            <a:extLst>
              <a:ext uri="{FF2B5EF4-FFF2-40B4-BE49-F238E27FC236}">
                <a16:creationId xmlns:a16="http://schemas.microsoft.com/office/drawing/2014/main" id="{53CFBDD1-1CC8-33D5-4F2D-0EFF708D669E}"/>
              </a:ext>
            </a:extLst>
          </p:cNvPr>
          <p:cNvPicPr>
            <a:picLocks noChangeAspect="1"/>
          </p:cNvPicPr>
          <p:nvPr/>
        </p:nvPicPr>
        <p:blipFill>
          <a:blip r:embed="rId3"/>
          <a:srcRect r="27911"/>
          <a:stretch>
            <a:fillRect/>
          </a:stretch>
        </p:blipFill>
        <p:spPr>
          <a:xfrm>
            <a:off x="10117499" y="211538"/>
            <a:ext cx="1617683" cy="590925"/>
          </a:xfrm>
          <a:prstGeom prst="rect">
            <a:avLst/>
          </a:prstGeom>
          <a:ln w="12700">
            <a:miter lim="400000"/>
          </a:ln>
        </p:spPr>
      </p:pic>
      <p:sp>
        <p:nvSpPr>
          <p:cNvPr id="8" name="Content Placeholder 2">
            <a:extLst>
              <a:ext uri="{FF2B5EF4-FFF2-40B4-BE49-F238E27FC236}">
                <a16:creationId xmlns:a16="http://schemas.microsoft.com/office/drawing/2014/main" id="{5A7B3B53-8C8E-A1C3-EC8C-71B2668D8055}"/>
              </a:ext>
            </a:extLst>
          </p:cNvPr>
          <p:cNvSpPr>
            <a:spLocks noGrp="1"/>
          </p:cNvSpPr>
          <p:nvPr>
            <p:ph idx="1"/>
          </p:nvPr>
        </p:nvSpPr>
        <p:spPr>
          <a:xfrm>
            <a:off x="1207060" y="2367938"/>
            <a:ext cx="5168757" cy="4351338"/>
          </a:xfrm>
        </p:spPr>
        <p:txBody>
          <a:bodyPr>
            <a:normAutofit fontScale="85000" lnSpcReduction="20000"/>
          </a:bodyPr>
          <a:lstStyle/>
          <a:p>
            <a:pPr marL="0" indent="0">
              <a:buNone/>
            </a:pPr>
            <a:r>
              <a:rPr lang="en-GB" b="0" i="0" dirty="0" err="1">
                <a:solidFill>
                  <a:srgbClr val="222222"/>
                </a:solidFill>
                <a:effectLst/>
                <a:highlight>
                  <a:srgbClr val="FFFFFF"/>
                </a:highlight>
                <a:latin typeface="Arial" panose="020B0604020202020204" pitchFamily="34" charset="0"/>
              </a:rPr>
              <a:t>O'shea</a:t>
            </a:r>
            <a:r>
              <a:rPr lang="en-GB" b="0" i="0" dirty="0">
                <a:solidFill>
                  <a:srgbClr val="222222"/>
                </a:solidFill>
                <a:effectLst/>
                <a:highlight>
                  <a:srgbClr val="FFFFFF"/>
                </a:highlight>
                <a:latin typeface="Arial" panose="020B0604020202020204" pitchFamily="34" charset="0"/>
              </a:rPr>
              <a:t>, T., &amp; Self, J. </a:t>
            </a:r>
            <a:r>
              <a:rPr lang="en-GB" b="1" i="0" dirty="0">
                <a:solidFill>
                  <a:srgbClr val="C00000"/>
                </a:solidFill>
                <a:effectLst/>
                <a:highlight>
                  <a:srgbClr val="FFFFFF"/>
                </a:highlight>
                <a:latin typeface="Arial" panose="020B0604020202020204" pitchFamily="34" charset="0"/>
              </a:rPr>
              <a:t>(1986). </a:t>
            </a:r>
            <a:r>
              <a:rPr lang="en-GB" b="0" i="1" dirty="0">
                <a:solidFill>
                  <a:srgbClr val="222222"/>
                </a:solidFill>
                <a:effectLst/>
                <a:highlight>
                  <a:srgbClr val="FFFFFF"/>
                </a:highlight>
                <a:latin typeface="Arial" panose="020B0604020202020204" pitchFamily="34" charset="0"/>
              </a:rPr>
              <a:t>Learning and teaching with computers: </a:t>
            </a:r>
            <a:r>
              <a:rPr lang="en-GB" b="1" i="1" dirty="0">
                <a:solidFill>
                  <a:srgbClr val="C00000"/>
                </a:solidFill>
                <a:effectLst/>
                <a:highlight>
                  <a:srgbClr val="FFFFFF"/>
                </a:highlight>
                <a:latin typeface="Arial" panose="020B0604020202020204" pitchFamily="34" charset="0"/>
              </a:rPr>
              <a:t>The artificial intelligence revolution</a:t>
            </a:r>
            <a:r>
              <a:rPr lang="en-GB" b="0" i="0" dirty="0">
                <a:solidFill>
                  <a:srgbClr val="222222"/>
                </a:solidFill>
                <a:effectLst/>
                <a:highlight>
                  <a:srgbClr val="FFFFFF"/>
                </a:highlight>
                <a:latin typeface="Arial" panose="020B0604020202020204" pitchFamily="34" charset="0"/>
              </a:rPr>
              <a:t>. Prentice Hall Professional Technical Reference.</a:t>
            </a:r>
          </a:p>
          <a:p>
            <a:pPr marL="0" indent="0">
              <a:buNone/>
            </a:pPr>
            <a:endParaRPr lang="en-GB" dirty="0">
              <a:solidFill>
                <a:srgbClr val="222222"/>
              </a:solidFill>
              <a:highlight>
                <a:srgbClr val="FFFFFF"/>
              </a:highlight>
              <a:latin typeface="Arial" panose="020B0604020202020204" pitchFamily="34" charset="0"/>
            </a:endParaRPr>
          </a:p>
          <a:p>
            <a:pPr marL="0" indent="0">
              <a:buNone/>
            </a:pPr>
            <a:r>
              <a:rPr lang="en-US" dirty="0"/>
              <a:t>Good to look at history </a:t>
            </a:r>
          </a:p>
          <a:p>
            <a:pPr marL="0" indent="0">
              <a:buNone/>
            </a:pPr>
            <a:r>
              <a:rPr lang="en-US" dirty="0"/>
              <a:t>This is not the first AI in Education revolution</a:t>
            </a:r>
          </a:p>
          <a:p>
            <a:pPr marL="0" indent="0">
              <a:buNone/>
            </a:pPr>
            <a:endParaRPr lang="en-US" dirty="0"/>
          </a:p>
          <a:p>
            <a:endParaRPr lang="en-US" dirty="0"/>
          </a:p>
          <a:p>
            <a:pPr marL="0" indent="0">
              <a:buNone/>
            </a:pPr>
            <a:r>
              <a:rPr lang="en-US" dirty="0"/>
              <a:t> </a:t>
            </a:r>
          </a:p>
        </p:txBody>
      </p:sp>
      <p:sp>
        <p:nvSpPr>
          <p:cNvPr id="9" name="Title 1">
            <a:extLst>
              <a:ext uri="{FF2B5EF4-FFF2-40B4-BE49-F238E27FC236}">
                <a16:creationId xmlns:a16="http://schemas.microsoft.com/office/drawing/2014/main" id="{E29A3775-4FC4-E4F9-05DA-910213FC2E91}"/>
              </a:ext>
            </a:extLst>
          </p:cNvPr>
          <p:cNvSpPr txBox="1">
            <a:spLocks/>
          </p:cNvSpPr>
          <p:nvPr/>
        </p:nvSpPr>
        <p:spPr>
          <a:xfrm>
            <a:off x="838200" y="609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So what is education for? </a:t>
            </a:r>
          </a:p>
          <a:p>
            <a:r>
              <a:rPr lang="en-US" dirty="0"/>
              <a:t>Are we changing the human? Is so how?</a:t>
            </a:r>
          </a:p>
        </p:txBody>
      </p:sp>
      <p:pic>
        <p:nvPicPr>
          <p:cNvPr id="1026" name="Picture 2">
            <a:extLst>
              <a:ext uri="{FF2B5EF4-FFF2-40B4-BE49-F238E27FC236}">
                <a16:creationId xmlns:a16="http://schemas.microsoft.com/office/drawing/2014/main" id="{A79331CA-3BEB-3B06-1CD8-B7A218085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542" y="1897543"/>
            <a:ext cx="3574143" cy="476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8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7876C-5D31-256F-DB64-72A4371EE2F5}"/>
              </a:ext>
            </a:extLst>
          </p:cNvPr>
          <p:cNvSpPr>
            <a:spLocks noGrp="1"/>
          </p:cNvSpPr>
          <p:nvPr>
            <p:ph type="title"/>
          </p:nvPr>
        </p:nvSpPr>
        <p:spPr>
          <a:xfrm>
            <a:off x="628651" y="293687"/>
            <a:ext cx="10515600" cy="1325563"/>
          </a:xfrm>
        </p:spPr>
        <p:txBody>
          <a:bodyPr/>
          <a:lstStyle/>
          <a:p>
            <a:r>
              <a:rPr lang="en-US" dirty="0"/>
              <a:t>Good old-fashioned AI relies on if-then rules</a:t>
            </a:r>
          </a:p>
        </p:txBody>
      </p:sp>
      <p:pic>
        <p:nvPicPr>
          <p:cNvPr id="1028" name="Picture 4" descr="4. Predicting Forest Cover with Decision Trees - Advanced Analytics with  Spark [Book]">
            <a:extLst>
              <a:ext uri="{FF2B5EF4-FFF2-40B4-BE49-F238E27FC236}">
                <a16:creationId xmlns:a16="http://schemas.microsoft.com/office/drawing/2014/main" id="{F4C3F6E7-30E6-15FA-E05A-643D7EA248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7749" y="1507330"/>
            <a:ext cx="7242738" cy="4679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5BC479-40ED-6BA0-33AE-C074B6DE015B}"/>
              </a:ext>
            </a:extLst>
          </p:cNvPr>
          <p:cNvSpPr txBox="1"/>
          <p:nvPr/>
        </p:nvSpPr>
        <p:spPr>
          <a:xfrm>
            <a:off x="8901113" y="2257424"/>
            <a:ext cx="2557462" cy="1938992"/>
          </a:xfrm>
          <a:prstGeom prst="rect">
            <a:avLst/>
          </a:prstGeom>
          <a:solidFill>
            <a:schemeClr val="accent2">
              <a:lumMod val="20000"/>
              <a:lumOff val="80000"/>
            </a:schemeClr>
          </a:solidFill>
          <a:ln w="34925">
            <a:solidFill>
              <a:schemeClr val="accent1"/>
            </a:solidFill>
          </a:ln>
        </p:spPr>
        <p:txBody>
          <a:bodyPr wrap="square" rtlCol="0">
            <a:spAutoFit/>
          </a:bodyPr>
          <a:lstStyle/>
          <a:p>
            <a:r>
              <a:rPr lang="en-US" sz="2400" b="1" dirty="0"/>
              <a:t>Meaning = subsumption under a rule</a:t>
            </a:r>
          </a:p>
          <a:p>
            <a:r>
              <a:rPr lang="en-US" sz="2400" b="1" dirty="0"/>
              <a:t>(static and determined)</a:t>
            </a:r>
          </a:p>
        </p:txBody>
      </p:sp>
    </p:spTree>
    <p:extLst>
      <p:ext uri="{BB962C8B-B14F-4D97-AF65-F5344CB8AC3E}">
        <p14:creationId xmlns:p14="http://schemas.microsoft.com/office/powerpoint/2010/main" val="275330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7ECE-9478-062B-0439-67DD13DB00E9}"/>
              </a:ext>
            </a:extLst>
          </p:cNvPr>
          <p:cNvSpPr>
            <a:spLocks noGrp="1"/>
          </p:cNvSpPr>
          <p:nvPr>
            <p:ph type="title"/>
          </p:nvPr>
        </p:nvSpPr>
        <p:spPr>
          <a:xfrm>
            <a:off x="838200" y="365125"/>
            <a:ext cx="10515600" cy="1477963"/>
          </a:xfrm>
        </p:spPr>
        <p:txBody>
          <a:bodyPr/>
          <a:lstStyle/>
          <a:p>
            <a:r>
              <a:rPr lang="en-US" dirty="0"/>
              <a:t>GOFAI has lots of rules in boxes triggering other rules in other boxes</a:t>
            </a:r>
          </a:p>
        </p:txBody>
      </p:sp>
      <p:pic>
        <p:nvPicPr>
          <p:cNvPr id="2050" name="Picture 2">
            <a:extLst>
              <a:ext uri="{FF2B5EF4-FFF2-40B4-BE49-F238E27FC236}">
                <a16:creationId xmlns:a16="http://schemas.microsoft.com/office/drawing/2014/main" id="{83A00E24-FEA9-93F9-B7D0-653E216E3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87575"/>
            <a:ext cx="10014859" cy="383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757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9FF7-6BDB-B077-0600-406CE66E9A9B}"/>
              </a:ext>
            </a:extLst>
          </p:cNvPr>
          <p:cNvSpPr>
            <a:spLocks noGrp="1"/>
          </p:cNvSpPr>
          <p:nvPr>
            <p:ph type="title"/>
          </p:nvPr>
        </p:nvSpPr>
        <p:spPr>
          <a:xfrm>
            <a:off x="838200" y="365125"/>
            <a:ext cx="3633788" cy="5521325"/>
          </a:xfrm>
        </p:spPr>
        <p:txBody>
          <a:bodyPr/>
          <a:lstStyle/>
          <a:p>
            <a:r>
              <a:rPr lang="en-US" dirty="0" err="1"/>
              <a:t>e.g</a:t>
            </a:r>
            <a:r>
              <a:rPr lang="en-US" dirty="0"/>
              <a:t> ‘Teach-back’ method</a:t>
            </a:r>
            <a:br>
              <a:rPr lang="en-US" dirty="0"/>
            </a:br>
            <a:r>
              <a:rPr lang="en-US" dirty="0"/>
              <a:t> </a:t>
            </a:r>
            <a:br>
              <a:rPr lang="en-US" dirty="0"/>
            </a:br>
            <a:r>
              <a:rPr lang="en-US" dirty="0"/>
              <a:t>[Or is it  programming students to be more like the computers ?]</a:t>
            </a:r>
          </a:p>
        </p:txBody>
      </p:sp>
      <p:pic>
        <p:nvPicPr>
          <p:cNvPr id="4" name="Picture 3" descr="A diagram of a patient&#10;&#10;AI-generated content may be incorrect.">
            <a:extLst>
              <a:ext uri="{FF2B5EF4-FFF2-40B4-BE49-F238E27FC236}">
                <a16:creationId xmlns:a16="http://schemas.microsoft.com/office/drawing/2014/main" id="{B49092E4-63DE-2D55-4BC7-739298A1F5BD}"/>
              </a:ext>
            </a:extLst>
          </p:cNvPr>
          <p:cNvPicPr>
            <a:picLocks noChangeAspect="1"/>
          </p:cNvPicPr>
          <p:nvPr/>
        </p:nvPicPr>
        <p:blipFill>
          <a:blip r:embed="rId3"/>
          <a:stretch>
            <a:fillRect/>
          </a:stretch>
        </p:blipFill>
        <p:spPr>
          <a:xfrm>
            <a:off x="4672013" y="0"/>
            <a:ext cx="7519987" cy="6043671"/>
          </a:xfrm>
          <a:prstGeom prst="rect">
            <a:avLst/>
          </a:prstGeom>
        </p:spPr>
      </p:pic>
    </p:spTree>
    <p:extLst>
      <p:ext uri="{BB962C8B-B14F-4D97-AF65-F5344CB8AC3E}">
        <p14:creationId xmlns:p14="http://schemas.microsoft.com/office/powerpoint/2010/main" val="4249082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571F-4E6B-193F-FD0D-940E6701A77A}"/>
              </a:ext>
            </a:extLst>
          </p:cNvPr>
          <p:cNvSpPr>
            <a:spLocks noGrp="1"/>
          </p:cNvSpPr>
          <p:nvPr>
            <p:ph type="title"/>
          </p:nvPr>
        </p:nvSpPr>
        <p:spPr>
          <a:xfrm>
            <a:off x="642938" y="0"/>
            <a:ext cx="10515600" cy="1325563"/>
          </a:xfrm>
        </p:spPr>
        <p:txBody>
          <a:bodyPr/>
          <a:lstStyle/>
          <a:p>
            <a:r>
              <a:rPr lang="en-US" dirty="0"/>
              <a:t>Generative AI </a:t>
            </a:r>
          </a:p>
        </p:txBody>
      </p:sp>
      <p:sp>
        <p:nvSpPr>
          <p:cNvPr id="5" name="Freeform 6">
            <a:extLst>
              <a:ext uri="{FF2B5EF4-FFF2-40B4-BE49-F238E27FC236}">
                <a16:creationId xmlns:a16="http://schemas.microsoft.com/office/drawing/2014/main" id="{8A5C4451-5A18-6FB0-D7D5-ECB8FBD48740}"/>
              </a:ext>
            </a:extLst>
          </p:cNvPr>
          <p:cNvSpPr/>
          <p:nvPr/>
        </p:nvSpPr>
        <p:spPr>
          <a:xfrm>
            <a:off x="6096000" y="165200"/>
            <a:ext cx="4805362" cy="4506814"/>
          </a:xfrm>
          <a:custGeom>
            <a:avLst/>
            <a:gdLst/>
            <a:ahLst/>
            <a:cxnLst/>
            <a:rect l="l" t="t" r="r" b="b"/>
            <a:pathLst>
              <a:path w="6183364" h="5727501">
                <a:moveTo>
                  <a:pt x="0" y="0"/>
                </a:moveTo>
                <a:lnTo>
                  <a:pt x="6183364" y="0"/>
                </a:lnTo>
                <a:lnTo>
                  <a:pt x="6183364" y="5727502"/>
                </a:lnTo>
                <a:lnTo>
                  <a:pt x="0" y="5727502"/>
                </a:lnTo>
                <a:lnTo>
                  <a:pt x="0" y="0"/>
                </a:lnTo>
                <a:close/>
              </a:path>
            </a:pathLst>
          </a:custGeom>
          <a:blipFill>
            <a:blip r:embed="rId2"/>
            <a:stretch>
              <a:fillRect/>
            </a:stretch>
          </a:blipFill>
        </p:spPr>
        <p:txBody>
          <a:bodyPr/>
          <a:lstStyle/>
          <a:p>
            <a:endParaRPr lang="en-GB"/>
          </a:p>
        </p:txBody>
      </p:sp>
      <p:sp>
        <p:nvSpPr>
          <p:cNvPr id="6" name="TextBox 5">
            <a:extLst>
              <a:ext uri="{FF2B5EF4-FFF2-40B4-BE49-F238E27FC236}">
                <a16:creationId xmlns:a16="http://schemas.microsoft.com/office/drawing/2014/main" id="{88CAE7CF-71D3-533E-9BEC-F417BED948E5}"/>
              </a:ext>
            </a:extLst>
          </p:cNvPr>
          <p:cNvSpPr txBox="1"/>
          <p:nvPr/>
        </p:nvSpPr>
        <p:spPr>
          <a:xfrm>
            <a:off x="642938" y="1305341"/>
            <a:ext cx="5062538" cy="5262979"/>
          </a:xfrm>
          <a:prstGeom prst="rect">
            <a:avLst/>
          </a:prstGeom>
          <a:noFill/>
        </p:spPr>
        <p:txBody>
          <a:bodyPr wrap="square" rtlCol="0">
            <a:spAutoFit/>
          </a:bodyPr>
          <a:lstStyle/>
          <a:p>
            <a:r>
              <a:rPr lang="en-GB" sz="2800" dirty="0"/>
              <a:t>The model is trained on large amounts – 100s of billions - of data drawn largely from the Internet. It learns statistical patterns and relationships within that data.</a:t>
            </a:r>
          </a:p>
          <a:p>
            <a:endParaRPr lang="en-GB" sz="2800" b="1" dirty="0"/>
          </a:p>
          <a:p>
            <a:r>
              <a:rPr lang="en-GB" sz="2800" dirty="0"/>
              <a:t>Text is broken into smaller units (tokens), and the model predicts the most likely next token in a sequence, generating coherent responses.</a:t>
            </a:r>
            <a:endParaRPr lang="en-US" sz="2800" dirty="0"/>
          </a:p>
        </p:txBody>
      </p:sp>
      <p:sp>
        <p:nvSpPr>
          <p:cNvPr id="7" name="TextBox 6">
            <a:extLst>
              <a:ext uri="{FF2B5EF4-FFF2-40B4-BE49-F238E27FC236}">
                <a16:creationId xmlns:a16="http://schemas.microsoft.com/office/drawing/2014/main" id="{AED5E6F5-F5CD-004A-4D2D-E3958666A88F}"/>
              </a:ext>
            </a:extLst>
          </p:cNvPr>
          <p:cNvSpPr txBox="1"/>
          <p:nvPr/>
        </p:nvSpPr>
        <p:spPr>
          <a:xfrm>
            <a:off x="9172575" y="4259996"/>
            <a:ext cx="2700338" cy="1938992"/>
          </a:xfrm>
          <a:prstGeom prst="rect">
            <a:avLst/>
          </a:prstGeom>
          <a:solidFill>
            <a:schemeClr val="accent2">
              <a:lumMod val="20000"/>
              <a:lumOff val="80000"/>
            </a:schemeClr>
          </a:solidFill>
          <a:ln w="34925">
            <a:solidFill>
              <a:schemeClr val="accent1"/>
            </a:solidFill>
          </a:ln>
        </p:spPr>
        <p:txBody>
          <a:bodyPr wrap="square" rtlCol="0">
            <a:spAutoFit/>
          </a:bodyPr>
          <a:lstStyle/>
          <a:p>
            <a:r>
              <a:rPr lang="en-US" sz="2400" b="1" dirty="0"/>
              <a:t>Meaning = relationships and history of use (emergent and probabilistic)</a:t>
            </a:r>
          </a:p>
        </p:txBody>
      </p:sp>
    </p:spTree>
    <p:extLst>
      <p:ext uri="{BB962C8B-B14F-4D97-AF65-F5344CB8AC3E}">
        <p14:creationId xmlns:p14="http://schemas.microsoft.com/office/powerpoint/2010/main" val="1528256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132479" y="1463710"/>
            <a:ext cx="9240371" cy="38101"/>
            <a:chOff x="0" y="0"/>
            <a:chExt cx="18480743" cy="76201"/>
          </a:xfrm>
        </p:grpSpPr>
        <p:sp>
          <p:nvSpPr>
            <p:cNvPr id="5" name="Freeform 5"/>
            <p:cNvSpPr/>
            <p:nvPr/>
          </p:nvSpPr>
          <p:spPr>
            <a:xfrm>
              <a:off x="38100" y="0"/>
              <a:ext cx="18404587" cy="76200"/>
            </a:xfrm>
            <a:custGeom>
              <a:avLst/>
              <a:gdLst/>
              <a:ahLst/>
              <a:cxnLst/>
              <a:rect l="l" t="t" r="r" b="b"/>
              <a:pathLst>
                <a:path w="18404587" h="76200">
                  <a:moveTo>
                    <a:pt x="0" y="0"/>
                  </a:moveTo>
                  <a:lnTo>
                    <a:pt x="18404587" y="0"/>
                  </a:lnTo>
                  <a:lnTo>
                    <a:pt x="18404587" y="76200"/>
                  </a:lnTo>
                  <a:lnTo>
                    <a:pt x="0" y="76200"/>
                  </a:lnTo>
                  <a:close/>
                </a:path>
              </a:pathLst>
            </a:custGeom>
            <a:solidFill>
              <a:srgbClr val="447799"/>
            </a:solidFill>
          </p:spPr>
          <p:txBody>
            <a:bodyPr/>
            <a:lstStyle/>
            <a:p>
              <a:endParaRPr lang="en-GB" sz="1200"/>
            </a:p>
          </p:txBody>
        </p:sp>
      </p:grpSp>
      <p:sp>
        <p:nvSpPr>
          <p:cNvPr id="6" name="Freeform 6"/>
          <p:cNvSpPr/>
          <p:nvPr/>
        </p:nvSpPr>
        <p:spPr>
          <a:xfrm>
            <a:off x="6198492" y="2185623"/>
            <a:ext cx="4457123" cy="4108357"/>
          </a:xfrm>
          <a:custGeom>
            <a:avLst/>
            <a:gdLst/>
            <a:ahLst/>
            <a:cxnLst/>
            <a:rect l="l" t="t" r="r" b="b"/>
            <a:pathLst>
              <a:path w="6685685" h="6162535">
                <a:moveTo>
                  <a:pt x="0" y="0"/>
                </a:moveTo>
                <a:lnTo>
                  <a:pt x="6685686" y="0"/>
                </a:lnTo>
                <a:lnTo>
                  <a:pt x="6685686" y="6162535"/>
                </a:lnTo>
                <a:lnTo>
                  <a:pt x="0" y="6162535"/>
                </a:lnTo>
                <a:lnTo>
                  <a:pt x="0" y="0"/>
                </a:lnTo>
                <a:close/>
              </a:path>
            </a:pathLst>
          </a:custGeom>
          <a:blipFill>
            <a:blip r:embed="rId3"/>
            <a:stretch>
              <a:fillRect/>
            </a:stretch>
          </a:blipFill>
        </p:spPr>
        <p:txBody>
          <a:bodyPr/>
          <a:lstStyle/>
          <a:p>
            <a:endParaRPr lang="en-GB" sz="1200"/>
          </a:p>
        </p:txBody>
      </p:sp>
      <p:sp>
        <p:nvSpPr>
          <p:cNvPr id="7" name="TextBox 7"/>
          <p:cNvSpPr txBox="1"/>
          <p:nvPr/>
        </p:nvSpPr>
        <p:spPr>
          <a:xfrm>
            <a:off x="2389192" y="536592"/>
            <a:ext cx="8506429" cy="615553"/>
          </a:xfrm>
          <a:prstGeom prst="rect">
            <a:avLst/>
          </a:prstGeom>
        </p:spPr>
        <p:txBody>
          <a:bodyPr lIns="0" tIns="0" rIns="0" bIns="0" rtlCol="0" anchor="t">
            <a:spAutoFit/>
          </a:bodyPr>
          <a:lstStyle/>
          <a:p>
            <a:pPr>
              <a:lnSpc>
                <a:spcPts val="4800"/>
              </a:lnSpc>
            </a:pPr>
            <a:r>
              <a:rPr lang="en-US" sz="4000" dirty="0">
                <a:solidFill>
                  <a:srgbClr val="FA1A3E"/>
                </a:solidFill>
                <a:latin typeface="Arial"/>
                <a:ea typeface="Arial"/>
                <a:cs typeface="Arial"/>
                <a:sym typeface="Arial"/>
              </a:rPr>
              <a:t>Let’s take a look</a:t>
            </a:r>
          </a:p>
        </p:txBody>
      </p:sp>
      <p:sp>
        <p:nvSpPr>
          <p:cNvPr id="8" name="TextBox 8"/>
          <p:cNvSpPr txBox="1"/>
          <p:nvPr/>
        </p:nvSpPr>
        <p:spPr>
          <a:xfrm>
            <a:off x="835026" y="2606802"/>
            <a:ext cx="4996586" cy="1692771"/>
          </a:xfrm>
          <a:prstGeom prst="rect">
            <a:avLst/>
          </a:prstGeom>
        </p:spPr>
        <p:txBody>
          <a:bodyPr lIns="0" tIns="0" rIns="0" bIns="0" rtlCol="0" anchor="t">
            <a:spAutoFit/>
          </a:bodyPr>
          <a:lstStyle/>
          <a:p>
            <a:pPr>
              <a:lnSpc>
                <a:spcPts val="2231"/>
              </a:lnSpc>
            </a:pPr>
            <a:r>
              <a:rPr lang="en-US" sz="2066" b="1" spc="-80" dirty="0">
                <a:solidFill>
                  <a:srgbClr val="000000"/>
                </a:solidFill>
                <a:latin typeface="Open Sans Bold"/>
                <a:ea typeface="Open Sans Bold"/>
                <a:cs typeface="Open Sans Bold"/>
                <a:sym typeface="Open Sans Bold"/>
              </a:rPr>
              <a:t>It’s complex</a:t>
            </a:r>
          </a:p>
          <a:p>
            <a:pPr>
              <a:lnSpc>
                <a:spcPts val="2231"/>
              </a:lnSpc>
            </a:pPr>
            <a:r>
              <a:rPr lang="en-US" sz="2066" u="sng" spc="-80" dirty="0">
                <a:solidFill>
                  <a:srgbClr val="000000"/>
                </a:solidFill>
                <a:latin typeface="Open Sans"/>
                <a:ea typeface="Open Sans"/>
                <a:cs typeface="Open Sans"/>
                <a:sym typeface="Open Sans"/>
                <a:hlinkClick r:id="rId4" tooltip="http://projector.tensorflow.org"/>
              </a:rPr>
              <a:t>http://projector.tensorflow.org/</a:t>
            </a:r>
          </a:p>
          <a:p>
            <a:pPr>
              <a:lnSpc>
                <a:spcPts val="2231"/>
              </a:lnSpc>
            </a:pPr>
            <a:endParaRPr lang="en-US" sz="2066" u="sng" spc="-80" dirty="0">
              <a:solidFill>
                <a:srgbClr val="000000"/>
              </a:solidFill>
              <a:latin typeface="Open Sans"/>
              <a:ea typeface="Open Sans"/>
              <a:cs typeface="Open Sans"/>
              <a:sym typeface="Open Sans"/>
              <a:hlinkClick r:id="rId4" tooltip="http://projector.tensorflow.org"/>
            </a:endParaRPr>
          </a:p>
          <a:p>
            <a:pPr>
              <a:lnSpc>
                <a:spcPts val="2231"/>
              </a:lnSpc>
            </a:pPr>
            <a:r>
              <a:rPr lang="en-US" sz="2066" spc="-80" dirty="0">
                <a:solidFill>
                  <a:srgbClr val="000000"/>
                </a:solidFill>
                <a:latin typeface="Open Sans"/>
                <a:ea typeface="Open Sans"/>
                <a:cs typeface="Open Sans"/>
                <a:sym typeface="Open Sans"/>
              </a:rPr>
              <a:t>In real speech, there are many associations, so it is complex.</a:t>
            </a:r>
          </a:p>
          <a:p>
            <a:pPr>
              <a:lnSpc>
                <a:spcPts val="2231"/>
              </a:lnSpc>
              <a:spcBef>
                <a:spcPct val="0"/>
              </a:spcBef>
            </a:pPr>
            <a:endParaRPr lang="en-US" sz="2066" spc="-80" dirty="0">
              <a:solidFill>
                <a:srgbClr val="000000"/>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screenshot of a web page&#10;&#10;Description automatically generated">
            <a:extLst>
              <a:ext uri="{FF2B5EF4-FFF2-40B4-BE49-F238E27FC236}">
                <a16:creationId xmlns:a16="http://schemas.microsoft.com/office/drawing/2014/main" id="{3127778B-1AB5-A257-FCBE-9A50AAD8B28B}"/>
              </a:ext>
            </a:extLst>
          </p:cNvPr>
          <p:cNvPicPr>
            <a:picLocks noChangeAspect="1"/>
          </p:cNvPicPr>
          <p:nvPr/>
        </p:nvPicPr>
        <p:blipFill>
          <a:blip r:embed="rId3"/>
          <a:stretch>
            <a:fillRect/>
          </a:stretch>
        </p:blipFill>
        <p:spPr>
          <a:xfrm>
            <a:off x="87086" y="0"/>
            <a:ext cx="11397343" cy="6883692"/>
          </a:xfrm>
          <a:prstGeom prst="rect">
            <a:avLst/>
          </a:prstGeom>
        </p:spPr>
      </p:pic>
    </p:spTree>
    <p:extLst>
      <p:ext uri="{BB962C8B-B14F-4D97-AF65-F5344CB8AC3E}">
        <p14:creationId xmlns:p14="http://schemas.microsoft.com/office/powerpoint/2010/main" val="1368439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EB171-97EC-6528-57A1-DC3A5379FC6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502F7168-3F9C-AD62-A360-D6992E85225E}"/>
              </a:ext>
            </a:extLst>
          </p:cNvPr>
          <p:cNvGrpSpPr/>
          <p:nvPr/>
        </p:nvGrpSpPr>
        <p:grpSpPr>
          <a:xfrm>
            <a:off x="2132479" y="1463710"/>
            <a:ext cx="9240371" cy="38101"/>
            <a:chOff x="0" y="0"/>
            <a:chExt cx="18480743" cy="76201"/>
          </a:xfrm>
        </p:grpSpPr>
        <p:sp>
          <p:nvSpPr>
            <p:cNvPr id="5" name="Freeform 5">
              <a:extLst>
                <a:ext uri="{FF2B5EF4-FFF2-40B4-BE49-F238E27FC236}">
                  <a16:creationId xmlns:a16="http://schemas.microsoft.com/office/drawing/2014/main" id="{9D29CA89-68AA-8BAE-A23D-2D0D6E667186}"/>
                </a:ext>
              </a:extLst>
            </p:cNvPr>
            <p:cNvSpPr/>
            <p:nvPr/>
          </p:nvSpPr>
          <p:spPr>
            <a:xfrm>
              <a:off x="38100" y="0"/>
              <a:ext cx="18404587" cy="76200"/>
            </a:xfrm>
            <a:custGeom>
              <a:avLst/>
              <a:gdLst/>
              <a:ahLst/>
              <a:cxnLst/>
              <a:rect l="l" t="t" r="r" b="b"/>
              <a:pathLst>
                <a:path w="18404587" h="76200">
                  <a:moveTo>
                    <a:pt x="0" y="0"/>
                  </a:moveTo>
                  <a:lnTo>
                    <a:pt x="18404587" y="0"/>
                  </a:lnTo>
                  <a:lnTo>
                    <a:pt x="18404587" y="76200"/>
                  </a:lnTo>
                  <a:lnTo>
                    <a:pt x="0" y="76200"/>
                  </a:lnTo>
                  <a:close/>
                </a:path>
              </a:pathLst>
            </a:custGeom>
            <a:solidFill>
              <a:srgbClr val="447799"/>
            </a:solidFill>
          </p:spPr>
          <p:txBody>
            <a:bodyPr/>
            <a:lstStyle/>
            <a:p>
              <a:endParaRPr lang="en-GB" sz="1200"/>
            </a:p>
          </p:txBody>
        </p:sp>
      </p:grpSp>
      <p:sp>
        <p:nvSpPr>
          <p:cNvPr id="6" name="Freeform 6">
            <a:extLst>
              <a:ext uri="{FF2B5EF4-FFF2-40B4-BE49-F238E27FC236}">
                <a16:creationId xmlns:a16="http://schemas.microsoft.com/office/drawing/2014/main" id="{F9B8EF6B-A91E-A754-F415-0FA52A0660D5}"/>
              </a:ext>
            </a:extLst>
          </p:cNvPr>
          <p:cNvSpPr/>
          <p:nvPr/>
        </p:nvSpPr>
        <p:spPr>
          <a:xfrm>
            <a:off x="6198492" y="2185623"/>
            <a:ext cx="4457123" cy="4108357"/>
          </a:xfrm>
          <a:custGeom>
            <a:avLst/>
            <a:gdLst/>
            <a:ahLst/>
            <a:cxnLst/>
            <a:rect l="l" t="t" r="r" b="b"/>
            <a:pathLst>
              <a:path w="6685685" h="6162535">
                <a:moveTo>
                  <a:pt x="0" y="0"/>
                </a:moveTo>
                <a:lnTo>
                  <a:pt x="6685686" y="0"/>
                </a:lnTo>
                <a:lnTo>
                  <a:pt x="6685686" y="6162535"/>
                </a:lnTo>
                <a:lnTo>
                  <a:pt x="0" y="6162535"/>
                </a:lnTo>
                <a:lnTo>
                  <a:pt x="0" y="0"/>
                </a:lnTo>
                <a:close/>
              </a:path>
            </a:pathLst>
          </a:custGeom>
          <a:blipFill>
            <a:blip r:embed="rId3"/>
            <a:stretch>
              <a:fillRect/>
            </a:stretch>
          </a:blipFill>
        </p:spPr>
        <p:txBody>
          <a:bodyPr/>
          <a:lstStyle/>
          <a:p>
            <a:endParaRPr lang="en-GB" sz="1200"/>
          </a:p>
        </p:txBody>
      </p:sp>
      <p:sp>
        <p:nvSpPr>
          <p:cNvPr id="7" name="TextBox 7">
            <a:extLst>
              <a:ext uri="{FF2B5EF4-FFF2-40B4-BE49-F238E27FC236}">
                <a16:creationId xmlns:a16="http://schemas.microsoft.com/office/drawing/2014/main" id="{64473F68-2CC0-3948-96ED-6EDF6B193567}"/>
              </a:ext>
            </a:extLst>
          </p:cNvPr>
          <p:cNvSpPr txBox="1"/>
          <p:nvPr/>
        </p:nvSpPr>
        <p:spPr>
          <a:xfrm>
            <a:off x="2389192" y="536592"/>
            <a:ext cx="8506429" cy="615553"/>
          </a:xfrm>
          <a:prstGeom prst="rect">
            <a:avLst/>
          </a:prstGeom>
        </p:spPr>
        <p:txBody>
          <a:bodyPr lIns="0" tIns="0" rIns="0" bIns="0" rtlCol="0" anchor="t">
            <a:spAutoFit/>
          </a:bodyPr>
          <a:lstStyle/>
          <a:p>
            <a:pPr>
              <a:lnSpc>
                <a:spcPts val="4800"/>
              </a:lnSpc>
            </a:pPr>
            <a:r>
              <a:rPr lang="en-US" sz="4000" dirty="0">
                <a:solidFill>
                  <a:srgbClr val="FA1A3E"/>
                </a:solidFill>
                <a:latin typeface="Arial"/>
                <a:ea typeface="Arial"/>
                <a:cs typeface="Arial"/>
                <a:sym typeface="Arial"/>
              </a:rPr>
              <a:t>Let’s take a look</a:t>
            </a:r>
          </a:p>
        </p:txBody>
      </p:sp>
      <p:sp>
        <p:nvSpPr>
          <p:cNvPr id="8" name="TextBox 8">
            <a:extLst>
              <a:ext uri="{FF2B5EF4-FFF2-40B4-BE49-F238E27FC236}">
                <a16:creationId xmlns:a16="http://schemas.microsoft.com/office/drawing/2014/main" id="{0F0E574D-A0BD-3381-EB1F-10E14598CCAF}"/>
              </a:ext>
            </a:extLst>
          </p:cNvPr>
          <p:cNvSpPr txBox="1"/>
          <p:nvPr/>
        </p:nvSpPr>
        <p:spPr>
          <a:xfrm>
            <a:off x="835026" y="2606802"/>
            <a:ext cx="4996586" cy="1692771"/>
          </a:xfrm>
          <a:prstGeom prst="rect">
            <a:avLst/>
          </a:prstGeom>
        </p:spPr>
        <p:txBody>
          <a:bodyPr lIns="0" tIns="0" rIns="0" bIns="0" rtlCol="0" anchor="t">
            <a:spAutoFit/>
          </a:bodyPr>
          <a:lstStyle/>
          <a:p>
            <a:pPr>
              <a:lnSpc>
                <a:spcPts val="2231"/>
              </a:lnSpc>
            </a:pPr>
            <a:r>
              <a:rPr lang="en-US" sz="2066" b="1" spc="-80" dirty="0">
                <a:solidFill>
                  <a:srgbClr val="000000"/>
                </a:solidFill>
                <a:latin typeface="Open Sans Bold"/>
                <a:ea typeface="Open Sans Bold"/>
                <a:cs typeface="Open Sans Bold"/>
                <a:sym typeface="Open Sans Bold"/>
              </a:rPr>
              <a:t>It’s complex</a:t>
            </a:r>
          </a:p>
          <a:p>
            <a:pPr>
              <a:lnSpc>
                <a:spcPts val="2231"/>
              </a:lnSpc>
            </a:pPr>
            <a:r>
              <a:rPr lang="en-US" sz="2066" u="sng" spc="-80" dirty="0">
                <a:solidFill>
                  <a:srgbClr val="000000"/>
                </a:solidFill>
                <a:latin typeface="Open Sans"/>
                <a:ea typeface="Open Sans"/>
                <a:cs typeface="Open Sans"/>
                <a:sym typeface="Open Sans"/>
                <a:hlinkClick r:id="rId4" tooltip="http://projector.tensorflow.org"/>
              </a:rPr>
              <a:t>http://projector.tensorflow.org/</a:t>
            </a:r>
          </a:p>
          <a:p>
            <a:pPr>
              <a:lnSpc>
                <a:spcPts val="2231"/>
              </a:lnSpc>
            </a:pPr>
            <a:endParaRPr lang="en-US" sz="2066" u="sng" spc="-80" dirty="0">
              <a:solidFill>
                <a:srgbClr val="000000"/>
              </a:solidFill>
              <a:latin typeface="Open Sans"/>
              <a:ea typeface="Open Sans"/>
              <a:cs typeface="Open Sans"/>
              <a:sym typeface="Open Sans"/>
              <a:hlinkClick r:id="rId4" tooltip="http://projector.tensorflow.org"/>
            </a:endParaRPr>
          </a:p>
          <a:p>
            <a:pPr>
              <a:lnSpc>
                <a:spcPts val="2231"/>
              </a:lnSpc>
            </a:pPr>
            <a:r>
              <a:rPr lang="en-US" sz="2066" spc="-80" dirty="0">
                <a:solidFill>
                  <a:srgbClr val="000000"/>
                </a:solidFill>
                <a:latin typeface="Open Sans"/>
                <a:ea typeface="Open Sans"/>
                <a:cs typeface="Open Sans"/>
                <a:sym typeface="Open Sans"/>
              </a:rPr>
              <a:t>In real speech, there are many associations, so it is complex.</a:t>
            </a:r>
          </a:p>
          <a:p>
            <a:pPr>
              <a:lnSpc>
                <a:spcPts val="2231"/>
              </a:lnSpc>
              <a:spcBef>
                <a:spcPct val="0"/>
              </a:spcBef>
            </a:pPr>
            <a:endParaRPr lang="en-US" sz="2066" spc="-80" dirty="0">
              <a:solidFill>
                <a:srgbClr val="000000"/>
              </a:solidFill>
              <a:latin typeface="Open Sans"/>
              <a:ea typeface="Open Sans"/>
              <a:cs typeface="Open Sans"/>
              <a:sym typeface="Open Sans"/>
            </a:endParaRPr>
          </a:p>
        </p:txBody>
      </p:sp>
      <p:pic>
        <p:nvPicPr>
          <p:cNvPr id="3" name="Picture 2" descr="A screenshot of a computer&#10;&#10;AI-generated content may be incorrect.">
            <a:extLst>
              <a:ext uri="{FF2B5EF4-FFF2-40B4-BE49-F238E27FC236}">
                <a16:creationId xmlns:a16="http://schemas.microsoft.com/office/drawing/2014/main" id="{4607E9B8-C132-9330-29C0-E29F0C64B82C}"/>
              </a:ext>
            </a:extLst>
          </p:cNvPr>
          <p:cNvPicPr>
            <a:picLocks noChangeAspect="1"/>
          </p:cNvPicPr>
          <p:nvPr/>
        </p:nvPicPr>
        <p:blipFill>
          <a:blip r:embed="rId5"/>
          <a:stretch>
            <a:fillRect/>
          </a:stretch>
        </p:blipFill>
        <p:spPr>
          <a:xfrm>
            <a:off x="107714" y="0"/>
            <a:ext cx="11976574" cy="6858000"/>
          </a:xfrm>
          <a:prstGeom prst="rect">
            <a:avLst/>
          </a:prstGeom>
        </p:spPr>
      </p:pic>
    </p:spTree>
    <p:extLst>
      <p:ext uri="{BB962C8B-B14F-4D97-AF65-F5344CB8AC3E}">
        <p14:creationId xmlns:p14="http://schemas.microsoft.com/office/powerpoint/2010/main" val="1987673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6"/>
          <p:cNvPicPr>
            <a:picLocks noChangeAspect="1" noChangeArrowheads="1"/>
          </p:cNvPicPr>
          <p:nvPr/>
        </p:nvPicPr>
        <p:blipFill>
          <a:blip r:embed="rId3"/>
          <a:srcRect/>
          <a:stretch>
            <a:fillRect/>
          </a:stretch>
        </p:blipFill>
        <p:spPr bwMode="auto">
          <a:xfrm>
            <a:off x="323849" y="114299"/>
            <a:ext cx="3876676" cy="5561185"/>
          </a:xfrm>
          <a:prstGeom prst="rect">
            <a:avLst/>
          </a:prstGeom>
          <a:noFill/>
          <a:ln w="9525">
            <a:noFill/>
            <a:miter lim="800000"/>
            <a:headEnd/>
            <a:tailEnd/>
          </a:ln>
        </p:spPr>
      </p:pic>
      <p:sp>
        <p:nvSpPr>
          <p:cNvPr id="21508" name="Title 1"/>
          <p:cNvSpPr>
            <a:spLocks noGrp="1"/>
          </p:cNvSpPr>
          <p:nvPr>
            <p:ph type="title"/>
          </p:nvPr>
        </p:nvSpPr>
        <p:spPr>
          <a:xfrm>
            <a:off x="1524000" y="1"/>
            <a:ext cx="8775700" cy="6583363"/>
          </a:xfrm>
        </p:spPr>
        <p:txBody>
          <a:bodyPr/>
          <a:lstStyle/>
          <a:p>
            <a:pPr algn="l" eaLnBrk="1" hangingPunct="1"/>
            <a:r>
              <a:rPr lang="en-GB" dirty="0">
                <a:ea typeface="ＭＳ Ｐゴシック" charset="-128"/>
                <a:cs typeface="ＭＳ Ｐゴシック" charset="-128"/>
              </a:rPr>
              <a:t>					</a:t>
            </a:r>
            <a:endParaRPr lang="en-GB" sz="4000" dirty="0">
              <a:ea typeface="ＭＳ Ｐゴシック" charset="-128"/>
              <a:cs typeface="ＭＳ Ｐゴシック" charset="-128"/>
            </a:endParaRPr>
          </a:p>
        </p:txBody>
      </p:sp>
      <p:pic>
        <p:nvPicPr>
          <p:cNvPr id="5" name="Picture 4" descr="nz29.jpg"/>
          <p:cNvPicPr>
            <a:picLocks noChangeAspect="1"/>
          </p:cNvPicPr>
          <p:nvPr/>
        </p:nvPicPr>
        <p:blipFill>
          <a:blip r:embed="rId4"/>
          <a:stretch>
            <a:fillRect/>
          </a:stretch>
        </p:blipFill>
        <p:spPr>
          <a:xfrm>
            <a:off x="8622975" y="3090186"/>
            <a:ext cx="3570883" cy="2787870"/>
          </a:xfrm>
          <a:prstGeom prst="rect">
            <a:avLst/>
          </a:prstGeom>
        </p:spPr>
      </p:pic>
      <p:sp>
        <p:nvSpPr>
          <p:cNvPr id="3" name="TextBox 2">
            <a:extLst>
              <a:ext uri="{FF2B5EF4-FFF2-40B4-BE49-F238E27FC236}">
                <a16:creationId xmlns:a16="http://schemas.microsoft.com/office/drawing/2014/main" id="{63505DCE-353B-2436-F2EB-2409DB6CF318}"/>
              </a:ext>
            </a:extLst>
          </p:cNvPr>
          <p:cNvSpPr txBox="1"/>
          <p:nvPr/>
        </p:nvSpPr>
        <p:spPr>
          <a:xfrm>
            <a:off x="4309242" y="283104"/>
            <a:ext cx="5990458" cy="2677656"/>
          </a:xfrm>
          <a:prstGeom prst="rect">
            <a:avLst/>
          </a:prstGeom>
          <a:noFill/>
        </p:spPr>
        <p:txBody>
          <a:bodyPr wrap="square" rtlCol="0">
            <a:spAutoFit/>
          </a:bodyPr>
          <a:lstStyle/>
          <a:p>
            <a:r>
              <a:rPr lang="en-GB" sz="2800" dirty="0">
                <a:ea typeface="ＭＳ Ｐゴシック" charset="-128"/>
                <a:cs typeface="ＭＳ Ｐゴシック" charset="-128"/>
              </a:rPr>
              <a:t>Around the end of the 16</a:t>
            </a:r>
            <a:r>
              <a:rPr lang="en-GB" sz="2800" baseline="30000" dirty="0">
                <a:ea typeface="ＭＳ Ｐゴシック" charset="-128"/>
                <a:cs typeface="ＭＳ Ｐゴシック" charset="-128"/>
              </a:rPr>
              <a:t>th</a:t>
            </a:r>
            <a:r>
              <a:rPr lang="en-GB" sz="2800" dirty="0">
                <a:ea typeface="ＭＳ Ｐゴシック" charset="-128"/>
                <a:cs typeface="ＭＳ Ｐゴシック" charset="-128"/>
              </a:rPr>
              <a:t> Century, from Montaigne to Descartes, the dominant image of thinking changed from being about utterances in dialogues to being about propositions in proofs. (Toulmin, 2000)</a:t>
            </a:r>
            <a:endParaRPr lang="en-US" sz="2800" dirty="0"/>
          </a:p>
        </p:txBody>
      </p:sp>
      <p:pic>
        <p:nvPicPr>
          <p:cNvPr id="2" name="Picture 1" descr="An open book with text and symbols&#10;&#10;Description automatically generated with low confidence">
            <a:extLst>
              <a:ext uri="{FF2B5EF4-FFF2-40B4-BE49-F238E27FC236}">
                <a16:creationId xmlns:a16="http://schemas.microsoft.com/office/drawing/2014/main" id="{FD974C9A-B7FF-FA28-026E-3F12C92FA724}"/>
              </a:ext>
            </a:extLst>
          </p:cNvPr>
          <p:cNvPicPr>
            <a:picLocks noChangeAspect="1"/>
          </p:cNvPicPr>
          <p:nvPr/>
        </p:nvPicPr>
        <p:blipFill>
          <a:blip r:embed="rId5"/>
          <a:stretch>
            <a:fillRect/>
          </a:stretch>
        </p:blipFill>
        <p:spPr>
          <a:xfrm>
            <a:off x="4401758" y="3680508"/>
            <a:ext cx="4019984" cy="26776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78972" y="569358"/>
            <a:ext cx="9392982" cy="971549"/>
          </a:xfrm>
        </p:spPr>
        <p:txBody>
          <a:bodyPr>
            <a:normAutofit/>
          </a:bodyPr>
          <a:lstStyle/>
          <a:p>
            <a:r>
              <a:rPr lang="en-GB" dirty="0"/>
              <a:t>Putting the smart into the kids</a:t>
            </a:r>
          </a:p>
        </p:txBody>
      </p:sp>
      <p:sp>
        <p:nvSpPr>
          <p:cNvPr id="119811" name="Rectangle 3"/>
          <p:cNvSpPr>
            <a:spLocks noGrp="1" noChangeArrowheads="1"/>
          </p:cNvSpPr>
          <p:nvPr>
            <p:ph type="body" sz="half" idx="1"/>
          </p:nvPr>
        </p:nvSpPr>
        <p:spPr>
          <a:xfrm>
            <a:off x="3009901" y="2057401"/>
            <a:ext cx="3025379" cy="3394472"/>
          </a:xfrm>
        </p:spPr>
        <p:txBody>
          <a:bodyPr/>
          <a:lstStyle/>
          <a:p>
            <a:r>
              <a:rPr lang="en-GB" dirty="0"/>
              <a:t> </a:t>
            </a:r>
          </a:p>
        </p:txBody>
      </p:sp>
      <p:graphicFrame>
        <p:nvGraphicFramePr>
          <p:cNvPr id="119812" name="Object 4"/>
          <p:cNvGraphicFramePr>
            <a:graphicFrameLocks noChangeAspect="1"/>
          </p:cNvGraphicFramePr>
          <p:nvPr>
            <p:extLst>
              <p:ext uri="{D42A27DB-BD31-4B8C-83A1-F6EECF244321}">
                <p14:modId xmlns:p14="http://schemas.microsoft.com/office/powerpoint/2010/main" val="2711615918"/>
              </p:ext>
            </p:extLst>
          </p:nvPr>
        </p:nvGraphicFramePr>
        <p:xfrm>
          <a:off x="859971" y="1949341"/>
          <a:ext cx="2675335" cy="2865835"/>
        </p:xfrm>
        <a:graphic>
          <a:graphicData uri="http://schemas.openxmlformats.org/presentationml/2006/ole">
            <mc:AlternateContent xmlns:mc="http://schemas.openxmlformats.org/markup-compatibility/2006">
              <mc:Choice xmlns:v="urn:schemas-microsoft-com:vml" Requires="v">
                <p:oleObj name="Document" r:id="rId5" imgW="1739900" imgH="1866900" progId="Word.Document.8">
                  <p:embed/>
                </p:oleObj>
              </mc:Choice>
              <mc:Fallback>
                <p:oleObj name="Document" r:id="rId5" imgW="1739900" imgH="1866900" progId="Word.Document.8">
                  <p:embed/>
                  <p:pic>
                    <p:nvPicPr>
                      <p:cNvPr id="11981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71" y="1949341"/>
                        <a:ext cx="2675335" cy="286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814" name="Text Box 6"/>
          <p:cNvSpPr txBox="1">
            <a:spLocks noChangeArrowheads="1"/>
          </p:cNvSpPr>
          <p:nvPr/>
        </p:nvSpPr>
        <p:spPr bwMode="auto">
          <a:xfrm>
            <a:off x="6128149" y="2171700"/>
            <a:ext cx="550151" cy="369332"/>
          </a:xfrm>
          <a:prstGeom prst="rect">
            <a:avLst/>
          </a:prstGeom>
          <a:noFill/>
          <a:ln w="9525">
            <a:noFill/>
            <a:miter lim="800000"/>
            <a:headEnd/>
            <a:tailEnd/>
          </a:ln>
          <a:effectLst/>
        </p:spPr>
        <p:txBody>
          <a:bodyPr wrap="none">
            <a:prstTxWarp prst="textNoShape">
              <a:avLst/>
            </a:prstTxWarp>
            <a:spAutoFit/>
          </a:bodyPr>
          <a:lstStyle/>
          <a:p>
            <a:pPr eaLnBrk="0" hangingPunct="0"/>
            <a:r>
              <a:rPr lang="en-GB">
                <a:solidFill>
                  <a:schemeClr val="bg1"/>
                </a:solidFill>
                <a:latin typeface="Times New Roman" pitchFamily="-109" charset="0"/>
              </a:rPr>
              <a:t>Pre </a:t>
            </a:r>
          </a:p>
        </p:txBody>
      </p:sp>
      <p:sp>
        <p:nvSpPr>
          <p:cNvPr id="119815" name="Text Box 7"/>
          <p:cNvSpPr txBox="1">
            <a:spLocks noChangeArrowheads="1"/>
          </p:cNvSpPr>
          <p:nvPr/>
        </p:nvSpPr>
        <p:spPr bwMode="auto">
          <a:xfrm>
            <a:off x="6096002" y="3600450"/>
            <a:ext cx="582211" cy="369332"/>
          </a:xfrm>
          <a:prstGeom prst="rect">
            <a:avLst/>
          </a:prstGeom>
          <a:noFill/>
          <a:ln w="9525">
            <a:noFill/>
            <a:miter lim="800000"/>
            <a:headEnd/>
            <a:tailEnd/>
          </a:ln>
          <a:effectLst/>
        </p:spPr>
        <p:txBody>
          <a:bodyPr wrap="none">
            <a:prstTxWarp prst="textNoShape">
              <a:avLst/>
            </a:prstTxWarp>
            <a:spAutoFit/>
          </a:bodyPr>
          <a:lstStyle/>
          <a:p>
            <a:pPr eaLnBrk="0" hangingPunct="0"/>
            <a:r>
              <a:rPr lang="en-GB">
                <a:solidFill>
                  <a:schemeClr val="bg1"/>
                </a:solidFill>
                <a:latin typeface="Times New Roman" pitchFamily="-109" charset="0"/>
              </a:rPr>
              <a:t>Post</a:t>
            </a:r>
          </a:p>
        </p:txBody>
      </p:sp>
      <p:pic>
        <p:nvPicPr>
          <p:cNvPr id="9" name="1  PreRav.mov">
            <a:hlinkClick r:id="" action="ppaction://media"/>
          </p:cNvPr>
          <p:cNvPicPr/>
          <p:nvPr>
            <a:videoFile r:link="rId1"/>
          </p:nvPr>
        </p:nvPicPr>
        <p:blipFill>
          <a:blip r:embed="rId7"/>
          <a:stretch>
            <a:fillRect/>
          </a:stretch>
        </p:blipFill>
        <p:spPr>
          <a:xfrm>
            <a:off x="4427470" y="1743075"/>
            <a:ext cx="2286000" cy="1714500"/>
          </a:xfrm>
          <a:prstGeom prst="rect">
            <a:avLst/>
          </a:prstGeom>
        </p:spPr>
      </p:pic>
      <p:pic>
        <p:nvPicPr>
          <p:cNvPr id="11" name="PostRav Clip 2.mp4">
            <a:hlinkClick r:id="" action="ppaction://media"/>
          </p:cNvPr>
          <p:cNvPicPr>
            <a:picLocks noGrp="1"/>
          </p:cNvPicPr>
          <p:nvPr>
            <p:ph sz="quarter" idx="3"/>
            <a:videoFile r:link="rId2"/>
          </p:nvPr>
        </p:nvPicPr>
        <p:blipFill>
          <a:blip r:embed="rId8"/>
          <a:stretch>
            <a:fillRect/>
          </a:stretch>
        </p:blipFill>
        <p:spPr>
          <a:xfrm>
            <a:off x="4525895" y="3686969"/>
            <a:ext cx="2187575" cy="1640681"/>
          </a:xfrm>
        </p:spPr>
      </p:pic>
      <p:sp>
        <p:nvSpPr>
          <p:cNvPr id="2" name="TextBox 1">
            <a:extLst>
              <a:ext uri="{FF2B5EF4-FFF2-40B4-BE49-F238E27FC236}">
                <a16:creationId xmlns:a16="http://schemas.microsoft.com/office/drawing/2014/main" id="{66E147E8-0364-DF58-5C56-1656717530C6}"/>
              </a:ext>
            </a:extLst>
          </p:cNvPr>
          <p:cNvSpPr txBox="1"/>
          <p:nvPr/>
        </p:nvSpPr>
        <p:spPr>
          <a:xfrm>
            <a:off x="859971" y="5660571"/>
            <a:ext cx="6923315" cy="923330"/>
          </a:xfrm>
          <a:prstGeom prst="rect">
            <a:avLst/>
          </a:prstGeom>
          <a:noFill/>
        </p:spPr>
        <p:txBody>
          <a:bodyPr wrap="square" rtlCol="0">
            <a:spAutoFit/>
          </a:bodyPr>
          <a:lstStyle/>
          <a:p>
            <a:r>
              <a:rPr lang="en-US" dirty="0"/>
              <a:t>Impressive results – both groups and individuals increase reasoning test by between 5 and 10% over 3 months as a result of the Thinking Together intervention – also great results in curriculum learning</a:t>
            </a:r>
          </a:p>
        </p:txBody>
      </p:sp>
      <p:pic>
        <p:nvPicPr>
          <p:cNvPr id="2050" name="Picture 2" descr="Thinking and Learning with ICT">
            <a:extLst>
              <a:ext uri="{FF2B5EF4-FFF2-40B4-BE49-F238E27FC236}">
                <a16:creationId xmlns:a16="http://schemas.microsoft.com/office/drawing/2014/main" id="{92C3E4CE-3BBB-E72C-CEA3-74CEBB1689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5049" y="1246476"/>
            <a:ext cx="3406980" cy="531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062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p:cTn id="13"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402ABD-B8A4-125D-6C34-8C6C6BF87026}"/>
              </a:ext>
            </a:extLst>
          </p:cNvPr>
          <p:cNvPicPr>
            <a:picLocks noChangeAspect="1"/>
          </p:cNvPicPr>
          <p:nvPr/>
        </p:nvPicPr>
        <p:blipFill>
          <a:blip r:embed="rId2"/>
          <a:stretch>
            <a:fillRect/>
          </a:stretch>
        </p:blipFill>
        <p:spPr>
          <a:xfrm>
            <a:off x="3780063" y="508000"/>
            <a:ext cx="7302500" cy="5435600"/>
          </a:xfrm>
          <a:prstGeom prst="rect">
            <a:avLst/>
          </a:prstGeom>
        </p:spPr>
      </p:pic>
      <p:sp>
        <p:nvSpPr>
          <p:cNvPr id="3" name="TextBox 2">
            <a:extLst>
              <a:ext uri="{FF2B5EF4-FFF2-40B4-BE49-F238E27FC236}">
                <a16:creationId xmlns:a16="http://schemas.microsoft.com/office/drawing/2014/main" id="{B5F007A3-2999-128E-EFD2-22EB3B73C43C}"/>
              </a:ext>
            </a:extLst>
          </p:cNvPr>
          <p:cNvSpPr txBox="1"/>
          <p:nvPr/>
        </p:nvSpPr>
        <p:spPr>
          <a:xfrm>
            <a:off x="696686" y="1349829"/>
            <a:ext cx="2583543" cy="3046988"/>
          </a:xfrm>
          <a:prstGeom prst="rect">
            <a:avLst/>
          </a:prstGeom>
          <a:noFill/>
        </p:spPr>
        <p:txBody>
          <a:bodyPr wrap="square" rtlCol="0">
            <a:spAutoFit/>
          </a:bodyPr>
          <a:lstStyle/>
          <a:p>
            <a:r>
              <a:rPr lang="en-US" sz="2400" dirty="0"/>
              <a:t>The students loved playing with simulations but did not pause to discuss them</a:t>
            </a:r>
          </a:p>
          <a:p>
            <a:endParaRPr lang="en-US" sz="2400" dirty="0"/>
          </a:p>
          <a:p>
            <a:r>
              <a:rPr lang="en-US" sz="2400" dirty="0"/>
              <a:t>So I added a talking bug </a:t>
            </a:r>
          </a:p>
        </p:txBody>
      </p:sp>
      <p:pic>
        <p:nvPicPr>
          <p:cNvPr id="4" name="Picture 3">
            <a:extLst>
              <a:ext uri="{FF2B5EF4-FFF2-40B4-BE49-F238E27FC236}">
                <a16:creationId xmlns:a16="http://schemas.microsoft.com/office/drawing/2014/main" id="{C610051A-3CA2-7C9A-E6CE-83A0C776CC21}"/>
              </a:ext>
            </a:extLst>
          </p:cNvPr>
          <p:cNvPicPr>
            <a:picLocks noChangeAspect="1"/>
          </p:cNvPicPr>
          <p:nvPr/>
        </p:nvPicPr>
        <p:blipFill>
          <a:blip r:embed="rId3"/>
          <a:stretch>
            <a:fillRect/>
          </a:stretch>
        </p:blipFill>
        <p:spPr>
          <a:xfrm>
            <a:off x="1109437" y="4635499"/>
            <a:ext cx="1104900" cy="1104900"/>
          </a:xfrm>
          <a:prstGeom prst="rect">
            <a:avLst/>
          </a:prstGeom>
        </p:spPr>
      </p:pic>
      <p:pic>
        <p:nvPicPr>
          <p:cNvPr id="5" name="Picture 4">
            <a:extLst>
              <a:ext uri="{FF2B5EF4-FFF2-40B4-BE49-F238E27FC236}">
                <a16:creationId xmlns:a16="http://schemas.microsoft.com/office/drawing/2014/main" id="{ED395CC4-09EF-4980-ED56-1BF89BE3A85F}"/>
              </a:ext>
            </a:extLst>
          </p:cNvPr>
          <p:cNvPicPr>
            <a:picLocks noChangeAspect="1"/>
          </p:cNvPicPr>
          <p:nvPr/>
        </p:nvPicPr>
        <p:blipFill>
          <a:blip r:embed="rId3"/>
          <a:stretch>
            <a:fillRect/>
          </a:stretch>
        </p:blipFill>
        <p:spPr>
          <a:xfrm>
            <a:off x="6878863" y="1349829"/>
            <a:ext cx="1104900" cy="1104900"/>
          </a:xfrm>
          <a:prstGeom prst="rect">
            <a:avLst/>
          </a:prstGeom>
        </p:spPr>
      </p:pic>
    </p:spTree>
    <p:extLst>
      <p:ext uri="{BB962C8B-B14F-4D97-AF65-F5344CB8AC3E}">
        <p14:creationId xmlns:p14="http://schemas.microsoft.com/office/powerpoint/2010/main" val="1230355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402ABD-B8A4-125D-6C34-8C6C6BF87026}"/>
              </a:ext>
            </a:extLst>
          </p:cNvPr>
          <p:cNvPicPr>
            <a:picLocks noChangeAspect="1"/>
          </p:cNvPicPr>
          <p:nvPr/>
        </p:nvPicPr>
        <p:blipFill>
          <a:blip r:embed="rId2"/>
          <a:stretch>
            <a:fillRect/>
          </a:stretch>
        </p:blipFill>
        <p:spPr>
          <a:xfrm>
            <a:off x="3780063" y="508000"/>
            <a:ext cx="7302500" cy="5435600"/>
          </a:xfrm>
          <a:prstGeom prst="rect">
            <a:avLst/>
          </a:prstGeom>
        </p:spPr>
      </p:pic>
      <p:sp>
        <p:nvSpPr>
          <p:cNvPr id="3" name="TextBox 2">
            <a:extLst>
              <a:ext uri="{FF2B5EF4-FFF2-40B4-BE49-F238E27FC236}">
                <a16:creationId xmlns:a16="http://schemas.microsoft.com/office/drawing/2014/main" id="{B5F007A3-2999-128E-EFD2-22EB3B73C43C}"/>
              </a:ext>
            </a:extLst>
          </p:cNvPr>
          <p:cNvSpPr txBox="1"/>
          <p:nvPr/>
        </p:nvSpPr>
        <p:spPr>
          <a:xfrm>
            <a:off x="696686" y="1349829"/>
            <a:ext cx="2583543" cy="1938992"/>
          </a:xfrm>
          <a:prstGeom prst="rect">
            <a:avLst/>
          </a:prstGeom>
          <a:noFill/>
        </p:spPr>
        <p:txBody>
          <a:bodyPr wrap="square" rtlCol="0">
            <a:spAutoFit/>
          </a:bodyPr>
          <a:lstStyle/>
          <a:p>
            <a:r>
              <a:rPr lang="en-US" sz="2400" dirty="0"/>
              <a:t>The bug would open up when they tried to press buttons and insist on talk</a:t>
            </a:r>
          </a:p>
        </p:txBody>
      </p:sp>
      <p:pic>
        <p:nvPicPr>
          <p:cNvPr id="4" name="Picture 3">
            <a:extLst>
              <a:ext uri="{FF2B5EF4-FFF2-40B4-BE49-F238E27FC236}">
                <a16:creationId xmlns:a16="http://schemas.microsoft.com/office/drawing/2014/main" id="{C52B32F6-323F-9588-F636-F4D12572999A}"/>
              </a:ext>
            </a:extLst>
          </p:cNvPr>
          <p:cNvPicPr>
            <a:picLocks noChangeAspect="1"/>
          </p:cNvPicPr>
          <p:nvPr/>
        </p:nvPicPr>
        <p:blipFill>
          <a:blip r:embed="rId3"/>
          <a:stretch>
            <a:fillRect/>
          </a:stretch>
        </p:blipFill>
        <p:spPr>
          <a:xfrm>
            <a:off x="3556000" y="1143000"/>
            <a:ext cx="6096000" cy="4572000"/>
          </a:xfrm>
          <a:prstGeom prst="rect">
            <a:avLst/>
          </a:prstGeom>
        </p:spPr>
      </p:pic>
    </p:spTree>
    <p:extLst>
      <p:ext uri="{BB962C8B-B14F-4D97-AF65-F5344CB8AC3E}">
        <p14:creationId xmlns:p14="http://schemas.microsoft.com/office/powerpoint/2010/main" val="3451815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1D7F-181F-3A03-94DA-F9C0397D5001}"/>
              </a:ext>
            </a:extLst>
          </p:cNvPr>
          <p:cNvSpPr>
            <a:spLocks noGrp="1"/>
          </p:cNvSpPr>
          <p:nvPr>
            <p:ph type="title"/>
          </p:nvPr>
        </p:nvSpPr>
        <p:spPr/>
        <p:txBody>
          <a:bodyPr/>
          <a:lstStyle/>
          <a:p>
            <a:r>
              <a:rPr lang="en-US" dirty="0"/>
              <a:t>Raises the question of tech as a dialogue partner – is this real dialogue</a:t>
            </a:r>
          </a:p>
        </p:txBody>
      </p:sp>
      <p:sp>
        <p:nvSpPr>
          <p:cNvPr id="3" name="Content Placeholder 2">
            <a:extLst>
              <a:ext uri="{FF2B5EF4-FFF2-40B4-BE49-F238E27FC236}">
                <a16:creationId xmlns:a16="http://schemas.microsoft.com/office/drawing/2014/main" id="{965DF982-7040-6541-9503-AABE11884CCC}"/>
              </a:ext>
            </a:extLst>
          </p:cNvPr>
          <p:cNvSpPr>
            <a:spLocks noGrp="1"/>
          </p:cNvSpPr>
          <p:nvPr>
            <p:ph idx="1"/>
          </p:nvPr>
        </p:nvSpPr>
        <p:spPr/>
        <p:txBody>
          <a:bodyPr/>
          <a:lstStyle/>
          <a:p>
            <a:r>
              <a:rPr lang="en-US" dirty="0"/>
              <a:t>Eliza pic</a:t>
            </a:r>
          </a:p>
        </p:txBody>
      </p:sp>
      <p:pic>
        <p:nvPicPr>
          <p:cNvPr id="5" name="Picture 4" descr="A screenshot of a computer screen&#10;&#10;Description automatically generated">
            <a:extLst>
              <a:ext uri="{FF2B5EF4-FFF2-40B4-BE49-F238E27FC236}">
                <a16:creationId xmlns:a16="http://schemas.microsoft.com/office/drawing/2014/main" id="{6406C729-291A-CBFF-B152-CEC50641627B}"/>
              </a:ext>
            </a:extLst>
          </p:cNvPr>
          <p:cNvPicPr>
            <a:picLocks noChangeAspect="1"/>
          </p:cNvPicPr>
          <p:nvPr/>
        </p:nvPicPr>
        <p:blipFill>
          <a:blip r:embed="rId2"/>
          <a:stretch>
            <a:fillRect/>
          </a:stretch>
        </p:blipFill>
        <p:spPr>
          <a:xfrm>
            <a:off x="838200" y="1690688"/>
            <a:ext cx="8278813" cy="4667250"/>
          </a:xfrm>
          <a:prstGeom prst="rect">
            <a:avLst/>
          </a:prstGeom>
        </p:spPr>
      </p:pic>
    </p:spTree>
    <p:extLst>
      <p:ext uri="{BB962C8B-B14F-4D97-AF65-F5344CB8AC3E}">
        <p14:creationId xmlns:p14="http://schemas.microsoft.com/office/powerpoint/2010/main" val="419510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1774826" y="476250"/>
            <a:ext cx="4752975" cy="457200"/>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endParaRPr lang="en-US" sz="2400">
              <a:latin typeface="Times New Roman" pitchFamily="-109" charset="0"/>
            </a:endParaRPr>
          </a:p>
        </p:txBody>
      </p:sp>
      <p:sp>
        <p:nvSpPr>
          <p:cNvPr id="4" name="TextBox 3"/>
          <p:cNvSpPr txBox="1"/>
          <p:nvPr/>
        </p:nvSpPr>
        <p:spPr>
          <a:xfrm>
            <a:off x="2071050" y="4935200"/>
            <a:ext cx="6572888" cy="1446550"/>
          </a:xfrm>
          <a:prstGeom prst="rect">
            <a:avLst/>
          </a:prstGeom>
          <a:solidFill>
            <a:schemeClr val="bg1"/>
          </a:solidFill>
        </p:spPr>
        <p:txBody>
          <a:bodyPr wrap="square" rtlCol="0">
            <a:spAutoFit/>
          </a:bodyPr>
          <a:lstStyle/>
          <a:p>
            <a:r>
              <a:rPr lang="en-GB" sz="4400" b="1" dirty="0"/>
              <a:t>Two separate consciousnesses? </a:t>
            </a:r>
          </a:p>
        </p:txBody>
      </p:sp>
      <p:pic>
        <p:nvPicPr>
          <p:cNvPr id="5"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1327" y="169010"/>
            <a:ext cx="5533969" cy="4545761"/>
          </a:xfrm>
        </p:spPr>
      </p:pic>
    </p:spTree>
    <p:extLst>
      <p:ext uri="{BB962C8B-B14F-4D97-AF65-F5344CB8AC3E}">
        <p14:creationId xmlns:p14="http://schemas.microsoft.com/office/powerpoint/2010/main" val="1859536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3C9A7-895F-0116-4542-AF4F6AB87E5D}"/>
            </a:ext>
          </a:extLst>
        </p:cNvPr>
        <p:cNvGrpSpPr/>
        <p:nvPr/>
      </p:nvGrpSpPr>
      <p:grpSpPr>
        <a:xfrm>
          <a:off x="0" y="0"/>
          <a:ext cx="0" cy="0"/>
          <a:chOff x="0" y="0"/>
          <a:chExt cx="0" cy="0"/>
        </a:xfrm>
      </p:grpSpPr>
      <p:sp>
        <p:nvSpPr>
          <p:cNvPr id="128002" name="Text Box 2">
            <a:extLst>
              <a:ext uri="{FF2B5EF4-FFF2-40B4-BE49-F238E27FC236}">
                <a16:creationId xmlns:a16="http://schemas.microsoft.com/office/drawing/2014/main" id="{AB9A5FA2-A885-2AED-C092-90D23AB700B9}"/>
              </a:ext>
            </a:extLst>
          </p:cNvPr>
          <p:cNvSpPr txBox="1">
            <a:spLocks noChangeArrowheads="1"/>
          </p:cNvSpPr>
          <p:nvPr/>
        </p:nvSpPr>
        <p:spPr bwMode="auto">
          <a:xfrm>
            <a:off x="1774826" y="476250"/>
            <a:ext cx="4752975" cy="457200"/>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endParaRPr lang="en-US" sz="2400">
              <a:latin typeface="Times New Roman" pitchFamily="-109" charset="0"/>
            </a:endParaRPr>
          </a:p>
        </p:txBody>
      </p:sp>
      <p:sp>
        <p:nvSpPr>
          <p:cNvPr id="4" name="TextBox 3">
            <a:extLst>
              <a:ext uri="{FF2B5EF4-FFF2-40B4-BE49-F238E27FC236}">
                <a16:creationId xmlns:a16="http://schemas.microsoft.com/office/drawing/2014/main" id="{907C7A3E-6CF6-6BEE-CB39-9446ED412C9C}"/>
              </a:ext>
            </a:extLst>
          </p:cNvPr>
          <p:cNvSpPr txBox="1"/>
          <p:nvPr/>
        </p:nvSpPr>
        <p:spPr>
          <a:xfrm>
            <a:off x="2809556" y="4935200"/>
            <a:ext cx="6572888" cy="769441"/>
          </a:xfrm>
          <a:prstGeom prst="rect">
            <a:avLst/>
          </a:prstGeom>
          <a:solidFill>
            <a:schemeClr val="bg1"/>
          </a:solidFill>
        </p:spPr>
        <p:txBody>
          <a:bodyPr wrap="square" rtlCol="0">
            <a:spAutoFit/>
          </a:bodyPr>
          <a:lstStyle/>
          <a:p>
            <a:r>
              <a:rPr lang="en-GB" sz="4400" b="1" dirty="0"/>
              <a:t>Pre-test dialogue</a:t>
            </a:r>
          </a:p>
        </p:txBody>
      </p:sp>
      <p:pic>
        <p:nvPicPr>
          <p:cNvPr id="5" name="Content Placeholder 6">
            <a:extLst>
              <a:ext uri="{FF2B5EF4-FFF2-40B4-BE49-F238E27FC236}">
                <a16:creationId xmlns:a16="http://schemas.microsoft.com/office/drawing/2014/main" id="{4006A549-5F41-40FE-114B-4B1046C8DB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1327" y="169010"/>
            <a:ext cx="5533969" cy="4545761"/>
          </a:xfrm>
        </p:spPr>
      </p:pic>
    </p:spTree>
    <p:extLst>
      <p:ext uri="{BB962C8B-B14F-4D97-AF65-F5344CB8AC3E}">
        <p14:creationId xmlns:p14="http://schemas.microsoft.com/office/powerpoint/2010/main" val="3351239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1774826" y="476250"/>
            <a:ext cx="4752975" cy="457200"/>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endParaRPr lang="en-US" sz="2400">
              <a:latin typeface="Times New Roman" pitchFamily="-109" charset="0"/>
            </a:endParaRPr>
          </a:p>
        </p:txBody>
      </p:sp>
      <p:sp>
        <p:nvSpPr>
          <p:cNvPr id="4" name="TextBox 3"/>
          <p:cNvSpPr txBox="1"/>
          <p:nvPr/>
        </p:nvSpPr>
        <p:spPr>
          <a:xfrm>
            <a:off x="1066800" y="5306467"/>
            <a:ext cx="10477500" cy="1446550"/>
          </a:xfrm>
          <a:prstGeom prst="rect">
            <a:avLst/>
          </a:prstGeom>
          <a:solidFill>
            <a:schemeClr val="bg1"/>
          </a:solidFill>
        </p:spPr>
        <p:txBody>
          <a:bodyPr wrap="square" rtlCol="0">
            <a:spAutoFit/>
          </a:bodyPr>
          <a:lstStyle/>
          <a:p>
            <a:r>
              <a:rPr lang="en-GB" sz="4400" b="1" dirty="0"/>
              <a:t>Post-test: moving into shared dialogic space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017" y="1272584"/>
            <a:ext cx="4335780" cy="3566160"/>
          </a:xfrm>
          <a:prstGeom prst="rect">
            <a:avLst/>
          </a:prstGeom>
        </p:spPr>
      </p:pic>
    </p:spTree>
    <p:extLst>
      <p:ext uri="{BB962C8B-B14F-4D97-AF65-F5344CB8AC3E}">
        <p14:creationId xmlns:p14="http://schemas.microsoft.com/office/powerpoint/2010/main" val="1936815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047A-B426-5149-0493-715EABF39037}"/>
              </a:ext>
            </a:extLst>
          </p:cNvPr>
          <p:cNvSpPr>
            <a:spLocks noGrp="1"/>
          </p:cNvSpPr>
          <p:nvPr>
            <p:ph type="title"/>
          </p:nvPr>
        </p:nvSpPr>
        <p:spPr/>
        <p:txBody>
          <a:bodyPr/>
          <a:lstStyle/>
          <a:p>
            <a:r>
              <a:rPr lang="en-US" dirty="0"/>
              <a:t>Dialogue is (potentially) a self-transcendence engine</a:t>
            </a:r>
          </a:p>
        </p:txBody>
      </p:sp>
      <p:sp>
        <p:nvSpPr>
          <p:cNvPr id="3" name="Content Placeholder 2">
            <a:extLst>
              <a:ext uri="{FF2B5EF4-FFF2-40B4-BE49-F238E27FC236}">
                <a16:creationId xmlns:a16="http://schemas.microsoft.com/office/drawing/2014/main" id="{5CE96052-958D-9932-C491-972A2BE32277}"/>
              </a:ext>
            </a:extLst>
          </p:cNvPr>
          <p:cNvSpPr>
            <a:spLocks noGrp="1"/>
          </p:cNvSpPr>
          <p:nvPr>
            <p:ph idx="1"/>
          </p:nvPr>
        </p:nvSpPr>
        <p:spPr/>
        <p:txBody>
          <a:bodyPr>
            <a:normAutofit fontScale="92500" lnSpcReduction="20000"/>
          </a:bodyPr>
          <a:lstStyle/>
          <a:p>
            <a:pPr marL="0" indent="0">
              <a:buNone/>
            </a:pPr>
            <a:r>
              <a:rPr lang="en-GB" i="1" dirty="0">
                <a:effectLst/>
                <a:latin typeface="Helvetica" pitchFamily="2" charset="0"/>
              </a:rPr>
              <a:t>...transposing ourselves consists neither in the empathy of one individual for another nor in subordinating another person to our own standards; rather, it always involves rising to a higher universality that overcomes not only our own particularity but also that of the other. (Gadamer, 1989 304)</a:t>
            </a:r>
          </a:p>
          <a:p>
            <a:pPr marL="0" indent="0">
              <a:buNone/>
            </a:pPr>
            <a:endParaRPr lang="en-GB" i="1" dirty="0">
              <a:latin typeface="Helvetica" pitchFamily="2" charset="0"/>
            </a:endParaRPr>
          </a:p>
          <a:p>
            <a:pPr marL="0" indent="0">
              <a:buNone/>
            </a:pPr>
            <a:r>
              <a:rPr lang="en-GB" dirty="0">
                <a:effectLst/>
                <a:latin typeface="Helvetica" pitchFamily="2" charset="0"/>
              </a:rPr>
              <a:t>But it is not human (non only human) but always involves collab with tech. According to Gilbert </a:t>
            </a:r>
            <a:r>
              <a:rPr lang="en-GB" dirty="0" err="1">
                <a:effectLst/>
                <a:latin typeface="Helvetica" pitchFamily="2" charset="0"/>
              </a:rPr>
              <a:t>Simondon</a:t>
            </a:r>
            <a:r>
              <a:rPr lang="en-GB" dirty="0">
                <a:effectLst/>
                <a:latin typeface="Helvetica" pitchFamily="2" charset="0"/>
              </a:rPr>
              <a:t> </a:t>
            </a:r>
            <a:r>
              <a:rPr lang="en-GB" dirty="0">
                <a:latin typeface="Helvetica" pitchFamily="2" charset="0"/>
              </a:rPr>
              <a:t>everything individuates but </a:t>
            </a:r>
            <a:r>
              <a:rPr lang="en-GB" dirty="0">
                <a:effectLst/>
                <a:latin typeface="Helvetica" pitchFamily="2" charset="0"/>
              </a:rPr>
              <a:t>psychological individuation does not stop but continues through ‘dialogue with technology’ to form new collective organisms he called '</a:t>
            </a:r>
            <a:r>
              <a:rPr lang="en-GB" dirty="0" err="1">
                <a:effectLst/>
                <a:latin typeface="Helvetica" pitchFamily="2" charset="0"/>
              </a:rPr>
              <a:t>transindividuals</a:t>
            </a:r>
            <a:r>
              <a:rPr lang="en-GB" dirty="0">
                <a:effectLst/>
                <a:latin typeface="Helvetica" pitchFamily="2" charset="0"/>
              </a:rPr>
              <a:t> – </a:t>
            </a:r>
            <a:r>
              <a:rPr lang="en-GB" dirty="0" err="1">
                <a:effectLst/>
                <a:latin typeface="Helvetica" pitchFamily="2" charset="0"/>
              </a:rPr>
              <a:t>ie</a:t>
            </a:r>
            <a:r>
              <a:rPr lang="en-GB" dirty="0">
                <a:effectLst/>
                <a:latin typeface="Helvetica" pitchFamily="2" charset="0"/>
              </a:rPr>
              <a:t> ’ groups of people united through and by their use of technology. </a:t>
            </a:r>
          </a:p>
          <a:p>
            <a:pPr marL="0" indent="0">
              <a:buNone/>
            </a:pPr>
            <a:r>
              <a:rPr lang="en-GB" i="1" dirty="0">
                <a:effectLst/>
                <a:latin typeface="Helvetica" pitchFamily="2" charset="0"/>
              </a:rPr>
              <a:t> </a:t>
            </a:r>
            <a:endParaRPr lang="en-GB" dirty="0">
              <a:effectLst/>
              <a:latin typeface="Helvetica" pitchFamily="2" charset="0"/>
            </a:endParaRPr>
          </a:p>
          <a:p>
            <a:pPr marL="0" indent="0">
              <a:buNone/>
            </a:pPr>
            <a:endParaRPr lang="en-US" dirty="0"/>
          </a:p>
        </p:txBody>
      </p:sp>
    </p:spTree>
    <p:extLst>
      <p:ext uri="{BB962C8B-B14F-4D97-AF65-F5344CB8AC3E}">
        <p14:creationId xmlns:p14="http://schemas.microsoft.com/office/powerpoint/2010/main" val="45468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9ADE2-BF74-20E3-FDA1-D7FA037370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56ABA-A7C9-915E-DA38-2D15BCBF999B}"/>
              </a:ext>
            </a:extLst>
          </p:cNvPr>
          <p:cNvSpPr>
            <a:spLocks noGrp="1"/>
          </p:cNvSpPr>
          <p:nvPr>
            <p:ph type="title"/>
          </p:nvPr>
        </p:nvSpPr>
        <p:spPr>
          <a:xfrm>
            <a:off x="315686" y="239487"/>
            <a:ext cx="7445828" cy="6466114"/>
          </a:xfrm>
        </p:spPr>
        <p:txBody>
          <a:bodyPr anchor="t">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t>Education is about design – it is not about describing the world but about changing it</a:t>
            </a:r>
            <a:br>
              <a:rPr lang="en-US" sz="2400" dirty="0"/>
            </a:br>
            <a:br>
              <a:rPr lang="en-US" sz="2400" dirty="0"/>
            </a:br>
            <a:r>
              <a:rPr lang="en-US" sz="2800" b="1" dirty="0">
                <a:solidFill>
                  <a:srgbClr val="FF0000"/>
                </a:solidFill>
              </a:rPr>
              <a:t>What should we teach? How should we teach it? and why should we teach it?</a:t>
            </a:r>
            <a:br>
              <a:rPr lang="en-US" sz="2800" b="1" dirty="0">
                <a:solidFill>
                  <a:srgbClr val="FF0000"/>
                </a:solidFill>
              </a:rPr>
            </a:br>
            <a:br>
              <a:rPr lang="en-US" sz="2800" b="1" dirty="0">
                <a:solidFill>
                  <a:srgbClr val="FF0000"/>
                </a:solidFill>
              </a:rPr>
            </a:br>
            <a:r>
              <a:rPr lang="en-US" sz="2800" b="1" dirty="0">
                <a:solidFill>
                  <a:schemeClr val="accent1"/>
                </a:solidFill>
              </a:rPr>
              <a:t>What is Engineering Education for?</a:t>
            </a:r>
            <a:br>
              <a:rPr lang="en-US" sz="2400" dirty="0">
                <a:solidFill>
                  <a:srgbClr val="FF0000"/>
                </a:solidFill>
              </a:rPr>
            </a:br>
            <a:br>
              <a:rPr lang="en-US" sz="2400" dirty="0"/>
            </a:br>
            <a:r>
              <a:rPr lang="en-US" sz="3200" dirty="0"/>
              <a:t>Technology has been treated as a supplement to education – we argue that it is central</a:t>
            </a:r>
            <a:br>
              <a:rPr lang="en-US" sz="3200" dirty="0"/>
            </a:br>
            <a:br>
              <a:rPr lang="en-US" sz="3200" dirty="0"/>
            </a:br>
            <a:endParaRPr lang="en-US" sz="2200" dirty="0"/>
          </a:p>
        </p:txBody>
      </p:sp>
      <p:sp>
        <p:nvSpPr>
          <p:cNvPr id="6" name="TextBox 5">
            <a:extLst>
              <a:ext uri="{FF2B5EF4-FFF2-40B4-BE49-F238E27FC236}">
                <a16:creationId xmlns:a16="http://schemas.microsoft.com/office/drawing/2014/main" id="{8E1A2969-4F0B-69ED-C8F9-6AFF01A90BC0}"/>
              </a:ext>
            </a:extLst>
          </p:cNvPr>
          <p:cNvSpPr txBox="1"/>
          <p:nvPr/>
        </p:nvSpPr>
        <p:spPr>
          <a:xfrm>
            <a:off x="548821" y="5226784"/>
            <a:ext cx="5547179" cy="1631216"/>
          </a:xfrm>
          <a:prstGeom prst="rect">
            <a:avLst/>
          </a:prstGeom>
          <a:noFill/>
        </p:spPr>
        <p:txBody>
          <a:bodyPr wrap="square" rtlCol="0">
            <a:spAutoFit/>
          </a:bodyPr>
          <a:lstStyle/>
          <a:p>
            <a:r>
              <a:rPr kumimoji="0" lang="en-US" sz="2000" i="0" u="none" strike="noStrike" kern="1200" cap="none" spc="0" normalizeH="0" baseline="0" noProof="0" dirty="0">
                <a:ln>
                  <a:noFill/>
                </a:ln>
                <a:effectLst/>
                <a:uLnTx/>
                <a:uFillTx/>
                <a:latin typeface="Calibri" panose="020F0502020204030204"/>
                <a:ea typeface="+mn-ea"/>
                <a:cs typeface="+mn-cs"/>
              </a:rPr>
              <a:t>Wegerif, R &amp; Major, L (2024) The Theory of Educational Technology: Towards a dialogic foundation for design. Routledge</a:t>
            </a:r>
            <a:br>
              <a:rPr kumimoji="0" lang="en-US" sz="2000" i="0" u="none" strike="noStrike" kern="1200" cap="none" spc="0" normalizeH="0" baseline="0" noProof="0" dirty="0">
                <a:ln>
                  <a:noFill/>
                </a:ln>
                <a:effectLst/>
                <a:uLnTx/>
                <a:uFillTx/>
                <a:latin typeface="Calibri" panose="020F0502020204030204"/>
                <a:ea typeface="+mn-ea"/>
                <a:cs typeface="+mn-cs"/>
              </a:rPr>
            </a:br>
            <a:br>
              <a:rPr kumimoji="0" lang="en-US" sz="2000" i="0" u="none" strike="noStrike" kern="1200" cap="none" spc="0" normalizeH="0" baseline="0" noProof="0" dirty="0">
                <a:ln>
                  <a:noFill/>
                </a:ln>
                <a:effectLst/>
                <a:uLnTx/>
                <a:uFillTx/>
                <a:latin typeface="Calibri" panose="020F0502020204030204"/>
                <a:ea typeface="+mn-ea"/>
                <a:cs typeface="+mn-cs"/>
              </a:rPr>
            </a:br>
            <a:endParaRPr lang="en-US" sz="2000" dirty="0"/>
          </a:p>
        </p:txBody>
      </p:sp>
      <p:pic>
        <p:nvPicPr>
          <p:cNvPr id="4" name="Picture 3" descr="A cover of a book&#10;&#10;Description automatically generated">
            <a:extLst>
              <a:ext uri="{FF2B5EF4-FFF2-40B4-BE49-F238E27FC236}">
                <a16:creationId xmlns:a16="http://schemas.microsoft.com/office/drawing/2014/main" id="{85F5E829-17E4-83D6-0C9F-E9855672A98B}"/>
              </a:ext>
            </a:extLst>
          </p:cNvPr>
          <p:cNvPicPr>
            <a:picLocks noChangeAspect="1"/>
          </p:cNvPicPr>
          <p:nvPr/>
        </p:nvPicPr>
        <p:blipFill>
          <a:blip r:embed="rId3"/>
          <a:srcRect l="2737" r="9287"/>
          <a:stretch/>
        </p:blipFill>
        <p:spPr>
          <a:xfrm>
            <a:off x="8175745" y="119327"/>
            <a:ext cx="3890616" cy="5761263"/>
          </a:xfrm>
          <a:prstGeom prst="rect">
            <a:avLst/>
          </a:prstGeom>
        </p:spPr>
      </p:pic>
      <p:pic>
        <p:nvPicPr>
          <p:cNvPr id="3" name="Content Placeholder 14" descr="A cover of a book&#10;&#10;Description automatically generated">
            <a:extLst>
              <a:ext uri="{FF2B5EF4-FFF2-40B4-BE49-F238E27FC236}">
                <a16:creationId xmlns:a16="http://schemas.microsoft.com/office/drawing/2014/main" id="{95C1BE37-812D-8398-C136-3E8C5A924385}"/>
              </a:ext>
            </a:extLst>
          </p:cNvPr>
          <p:cNvPicPr>
            <a:picLocks noChangeAspect="1"/>
          </p:cNvPicPr>
          <p:nvPr/>
        </p:nvPicPr>
        <p:blipFill rotWithShape="1">
          <a:blip r:embed="rId4">
            <a:extLst>
              <a:ext uri="{28A0092B-C50C-407E-A947-70E740481C1C}">
                <a14:useLocalDpi xmlns:a14="http://schemas.microsoft.com/office/drawing/2010/main" val="0"/>
              </a:ext>
            </a:extLst>
          </a:blip>
          <a:srcRect t="1258" r="-2" b="-2"/>
          <a:stretch/>
        </p:blipFill>
        <p:spPr>
          <a:xfrm>
            <a:off x="7761514" y="1338943"/>
            <a:ext cx="3679377" cy="5442857"/>
          </a:xfrm>
          <a:prstGeom prst="rect">
            <a:avLst/>
          </a:prstGeom>
        </p:spPr>
      </p:pic>
    </p:spTree>
    <p:extLst>
      <p:ext uri="{BB962C8B-B14F-4D97-AF65-F5344CB8AC3E}">
        <p14:creationId xmlns:p14="http://schemas.microsoft.com/office/powerpoint/2010/main" val="3174424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7172" name="Picture 4" descr="http://inthecac.com/wp-content/uploads/2012/11/People-Talking-Profile-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906" y="3792511"/>
            <a:ext cx="3024335" cy="2083011"/>
          </a:xfrm>
          <a:prstGeom prst="rect">
            <a:avLst/>
          </a:prstGeom>
          <a:noFill/>
          <a:extLst>
            <a:ext uri="{909E8E84-426E-40DD-AFC4-6F175D3DCCD1}">
              <a14:hiddenFill xmlns:a14="http://schemas.microsoft.com/office/drawing/2010/main">
                <a:solidFill>
                  <a:srgbClr val="FFFFFF"/>
                </a:solidFill>
              </a14:hiddenFill>
            </a:ext>
          </a:extLst>
        </p:spPr>
      </p:pic>
      <p:sp>
        <p:nvSpPr>
          <p:cNvPr id="156" name="Shape 156"/>
          <p:cNvSpPr txBox="1"/>
          <p:nvPr/>
        </p:nvSpPr>
        <p:spPr>
          <a:xfrm>
            <a:off x="772886" y="627124"/>
            <a:ext cx="9895113" cy="1753360"/>
          </a:xfrm>
          <a:prstGeom prst="rect">
            <a:avLst/>
          </a:prstGeom>
          <a:noFill/>
          <a:ln>
            <a:noFill/>
          </a:ln>
        </p:spPr>
        <p:txBody>
          <a:bodyPr lIns="91425" tIns="45700" rIns="91425" bIns="45700" anchor="t" anchorCtr="0">
            <a:noAutofit/>
          </a:bodyPr>
          <a:lstStyle/>
          <a:p>
            <a:pPr>
              <a:buSzPct val="25000"/>
            </a:pPr>
            <a:r>
              <a:rPr lang="en-US" sz="3200" b="1" dirty="0">
                <a:solidFill>
                  <a:schemeClr val="dk1"/>
                </a:solidFill>
                <a:latin typeface="Calibri"/>
                <a:ea typeface="Calibri"/>
                <a:cs typeface="Calibri"/>
                <a:sym typeface="Calibri"/>
              </a:rPr>
              <a:t>In every dialogue there is a ‘third’ voice – this can be a </a:t>
            </a:r>
            <a:r>
              <a:rPr lang="en-US" sz="3200" b="1" dirty="0" err="1">
                <a:solidFill>
                  <a:schemeClr val="dk1"/>
                </a:solidFill>
                <a:latin typeface="Calibri"/>
                <a:ea typeface="Calibri"/>
                <a:cs typeface="Calibri"/>
                <a:sym typeface="Calibri"/>
              </a:rPr>
              <a:t>Generalised</a:t>
            </a:r>
            <a:r>
              <a:rPr lang="en-US" sz="3200" b="1" dirty="0">
                <a:solidFill>
                  <a:schemeClr val="dk1"/>
                </a:solidFill>
                <a:latin typeface="Calibri"/>
                <a:ea typeface="Calibri"/>
                <a:cs typeface="Calibri"/>
                <a:sym typeface="Calibri"/>
              </a:rPr>
              <a:t> Other of the community of practice or the call of infinity (closing down or opening up?)</a:t>
            </a:r>
          </a:p>
        </p:txBody>
      </p:sp>
      <p:sp>
        <p:nvSpPr>
          <p:cNvPr id="157" name="Shape 157"/>
          <p:cNvSpPr/>
          <p:nvPr/>
        </p:nvSpPr>
        <p:spPr>
          <a:xfrm>
            <a:off x="8378825" y="2689225"/>
            <a:ext cx="381000" cy="381000"/>
          </a:xfrm>
          <a:prstGeom prst="ellipse">
            <a:avLst/>
          </a:prstGeom>
          <a:noFill/>
          <a:ln w="19050" cap="flat" cmpd="sng">
            <a:solidFill>
              <a:schemeClr val="dk1"/>
            </a:solidFill>
            <a:prstDash val="dot"/>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58" name="Shape 158"/>
          <p:cNvSpPr/>
          <p:nvPr/>
        </p:nvSpPr>
        <p:spPr>
          <a:xfrm>
            <a:off x="6434137" y="3254375"/>
            <a:ext cx="762000" cy="762000"/>
          </a:xfrm>
          <a:prstGeom prst="ellipse">
            <a:avLst/>
          </a:prstGeom>
          <a:noFill/>
          <a:ln w="19050" cap="flat" cmpd="sng">
            <a:solidFill>
              <a:schemeClr val="dk1"/>
            </a:solidFill>
            <a:prstDash val="dot"/>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59" name="Shape 159"/>
          <p:cNvSpPr/>
          <p:nvPr/>
        </p:nvSpPr>
        <p:spPr>
          <a:xfrm>
            <a:off x="7743825" y="3444875"/>
            <a:ext cx="381000" cy="381000"/>
          </a:xfrm>
          <a:prstGeom prst="ellipse">
            <a:avLst/>
          </a:prstGeom>
          <a:noFill/>
          <a:ln w="19050" cap="flat" cmpd="sng">
            <a:solidFill>
              <a:schemeClr val="dk1"/>
            </a:solidFill>
            <a:prstDash val="dot"/>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0" name="Shape 160"/>
          <p:cNvSpPr/>
          <p:nvPr/>
        </p:nvSpPr>
        <p:spPr>
          <a:xfrm>
            <a:off x="7400925" y="2873375"/>
            <a:ext cx="381000" cy="381000"/>
          </a:xfrm>
          <a:prstGeom prst="ellipse">
            <a:avLst/>
          </a:prstGeom>
          <a:noFill/>
          <a:ln w="19050" cap="flat" cmpd="sng">
            <a:solidFill>
              <a:schemeClr val="dk1"/>
            </a:solidFill>
            <a:prstDash val="dot"/>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cxnSp>
        <p:nvCxnSpPr>
          <p:cNvPr id="161" name="Shape 161"/>
          <p:cNvCxnSpPr/>
          <p:nvPr/>
        </p:nvCxnSpPr>
        <p:spPr>
          <a:xfrm rot="10800000" flipH="1">
            <a:off x="7781925" y="3024876"/>
            <a:ext cx="553200" cy="229499"/>
          </a:xfrm>
          <a:prstGeom prst="curvedConnector3">
            <a:avLst>
              <a:gd name="adj1" fmla="val 50004"/>
            </a:avLst>
          </a:prstGeom>
          <a:noFill/>
          <a:ln w="25400" cap="flat" cmpd="sng">
            <a:solidFill>
              <a:schemeClr val="accent1"/>
            </a:solidFill>
            <a:prstDash val="solid"/>
            <a:round/>
            <a:headEnd type="none" w="med" len="med"/>
            <a:tailEnd type="stealth" w="lg" len="lg"/>
          </a:ln>
        </p:spPr>
      </p:cxnSp>
      <p:sp>
        <p:nvSpPr>
          <p:cNvPr id="162" name="Shape 162"/>
          <p:cNvSpPr txBox="1"/>
          <p:nvPr/>
        </p:nvSpPr>
        <p:spPr>
          <a:xfrm>
            <a:off x="4525963" y="3444875"/>
            <a:ext cx="1908174" cy="369888"/>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Calibri"/>
                <a:ea typeface="Calibri"/>
                <a:cs typeface="Calibri"/>
                <a:sym typeface="Calibri"/>
              </a:rPr>
              <a:t>Superaddressee</a:t>
            </a:r>
          </a:p>
        </p:txBody>
      </p:sp>
      <p:sp>
        <p:nvSpPr>
          <p:cNvPr id="163" name="Shape 163"/>
          <p:cNvSpPr txBox="1"/>
          <p:nvPr/>
        </p:nvSpPr>
        <p:spPr>
          <a:xfrm>
            <a:off x="8759825" y="2319338"/>
            <a:ext cx="1908174" cy="369886"/>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Calibri"/>
                <a:ea typeface="Calibri"/>
                <a:cs typeface="Calibri"/>
                <a:sym typeface="Calibri"/>
              </a:rPr>
              <a:t>Infinite other</a:t>
            </a:r>
          </a:p>
        </p:txBody>
      </p:sp>
      <p:cxnSp>
        <p:nvCxnSpPr>
          <p:cNvPr id="164" name="Shape 164"/>
          <p:cNvCxnSpPr/>
          <p:nvPr/>
        </p:nvCxnSpPr>
        <p:spPr>
          <a:xfrm rot="10800000" flipH="1">
            <a:off x="7340601" y="3825874"/>
            <a:ext cx="403199" cy="190500"/>
          </a:xfrm>
          <a:prstGeom prst="curvedConnector3">
            <a:avLst>
              <a:gd name="adj1" fmla="val 50003"/>
            </a:avLst>
          </a:prstGeom>
          <a:noFill/>
          <a:ln w="25400" cap="flat" cmpd="sng">
            <a:solidFill>
              <a:schemeClr val="accent1"/>
            </a:solidFill>
            <a:prstDash val="solid"/>
            <a:round/>
            <a:headEnd type="none" w="med" len="med"/>
            <a:tailEnd type="stealth" w="lg" len="lg"/>
          </a:ln>
        </p:spPr>
      </p:cxnSp>
      <p:cxnSp>
        <p:nvCxnSpPr>
          <p:cNvPr id="165" name="Shape 165"/>
          <p:cNvCxnSpPr/>
          <p:nvPr/>
        </p:nvCxnSpPr>
        <p:spPr>
          <a:xfrm rot="-5400000">
            <a:off x="7455995" y="3368269"/>
            <a:ext cx="229499" cy="1500"/>
          </a:xfrm>
          <a:prstGeom prst="curvedConnector3">
            <a:avLst>
              <a:gd name="adj1" fmla="val 49977"/>
            </a:avLst>
          </a:prstGeom>
          <a:noFill/>
          <a:ln w="25400" cap="flat" cmpd="sng">
            <a:solidFill>
              <a:schemeClr val="accent1"/>
            </a:solidFill>
            <a:prstDash val="solid"/>
            <a:round/>
            <a:headEnd type="none" w="med" len="med"/>
            <a:tailEnd type="stealth" w="lg" len="lg"/>
          </a:ln>
        </p:spPr>
      </p:cxnSp>
      <p:sp>
        <p:nvSpPr>
          <p:cNvPr id="166" name="Shape 166"/>
          <p:cNvSpPr txBox="1"/>
          <p:nvPr/>
        </p:nvSpPr>
        <p:spPr>
          <a:xfrm>
            <a:off x="1833611" y="5867112"/>
            <a:ext cx="7980362" cy="584776"/>
          </a:xfrm>
          <a:prstGeom prst="rect">
            <a:avLst/>
          </a:prstGeom>
          <a:noFill/>
          <a:ln>
            <a:noFill/>
          </a:ln>
        </p:spPr>
        <p:txBody>
          <a:bodyPr lIns="91425" tIns="45700" rIns="91425" bIns="45700" anchor="t" anchorCtr="0">
            <a:noAutofit/>
          </a:bodyPr>
          <a:lstStyle/>
          <a:p>
            <a:pPr>
              <a:buSzPct val="25000"/>
            </a:pPr>
            <a:r>
              <a:rPr lang="en-US" sz="3200" b="1">
                <a:solidFill>
                  <a:schemeClr val="dk1"/>
                </a:solidFill>
                <a:latin typeface="Calibri"/>
                <a:ea typeface="Calibri"/>
                <a:cs typeface="Calibri"/>
                <a:sym typeface="Calibri"/>
              </a:rPr>
              <a:t>Accountable talk or Infinite talk?</a:t>
            </a:r>
          </a:p>
        </p:txBody>
      </p:sp>
    </p:spTree>
    <p:extLst>
      <p:ext uri="{BB962C8B-B14F-4D97-AF65-F5344CB8AC3E}">
        <p14:creationId xmlns:p14="http://schemas.microsoft.com/office/powerpoint/2010/main" val="3214681996"/>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FD48691-C18F-9D37-9D23-084A31BCCE76}"/>
              </a:ext>
            </a:extLst>
          </p:cNvPr>
          <p:cNvPicPr>
            <a:picLocks noGrp="1" noChangeAspect="1"/>
          </p:cNvPicPr>
          <p:nvPr>
            <p:ph idx="1"/>
          </p:nvPr>
        </p:nvPicPr>
        <p:blipFill>
          <a:blip r:embed="rId2"/>
          <a:srcRect t="9496" b="19580"/>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9483C5-584F-E993-51D2-64DBA810F4BA}"/>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4000">
                <a:solidFill>
                  <a:schemeClr val="bg1"/>
                </a:solidFill>
              </a:rPr>
              <a:t>Dialogue is not between consciousness but between inside and outside</a:t>
            </a:r>
          </a:p>
        </p:txBody>
      </p:sp>
    </p:spTree>
    <p:extLst>
      <p:ext uri="{BB962C8B-B14F-4D97-AF65-F5344CB8AC3E}">
        <p14:creationId xmlns:p14="http://schemas.microsoft.com/office/powerpoint/2010/main" val="3942867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AC732-D4C6-6776-5375-C0E59936A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7A7D0-9748-0BF2-42AA-BE9947B23717}"/>
              </a:ext>
            </a:extLst>
          </p:cNvPr>
          <p:cNvSpPr>
            <a:spLocks noGrp="1"/>
          </p:cNvSpPr>
          <p:nvPr>
            <p:ph type="title"/>
          </p:nvPr>
        </p:nvSpPr>
        <p:spPr>
          <a:xfrm>
            <a:off x="611136" y="448113"/>
            <a:ext cx="10515600" cy="1325563"/>
          </a:xfrm>
        </p:spPr>
        <p:txBody>
          <a:bodyPr/>
          <a:lstStyle/>
          <a:p>
            <a:r>
              <a:rPr lang="en-US" dirty="0"/>
              <a:t>AI dialogue circles between a collective ‘dead’ outside and a living inside</a:t>
            </a:r>
          </a:p>
        </p:txBody>
      </p:sp>
      <p:sp>
        <p:nvSpPr>
          <p:cNvPr id="3" name="Content Placeholder 2">
            <a:extLst>
              <a:ext uri="{FF2B5EF4-FFF2-40B4-BE49-F238E27FC236}">
                <a16:creationId xmlns:a16="http://schemas.microsoft.com/office/drawing/2014/main" id="{DFD26A93-C5E3-2EB8-8B16-4A34806988F4}"/>
              </a:ext>
            </a:extLst>
          </p:cNvPr>
          <p:cNvSpPr>
            <a:spLocks noGrp="1"/>
          </p:cNvSpPr>
          <p:nvPr>
            <p:ph idx="1"/>
          </p:nvPr>
        </p:nvSpPr>
        <p:spPr>
          <a:xfrm>
            <a:off x="442035" y="2068999"/>
            <a:ext cx="5257800" cy="3429952"/>
          </a:xfrm>
        </p:spPr>
        <p:txBody>
          <a:bodyPr>
            <a:normAutofit fontScale="92500" lnSpcReduction="20000"/>
          </a:bodyPr>
          <a:lstStyle/>
          <a:p>
            <a:pPr marL="0" indent="0">
              <a:buNone/>
            </a:pPr>
            <a:r>
              <a:rPr lang="en-GB" dirty="0">
                <a:effectLst/>
                <a:latin typeface="Times"/>
              </a:rPr>
              <a:t>The voice of AI is potentially everything that has already been said – it internalises and becomes inside in response to a challenge or question that is here and now for a student </a:t>
            </a:r>
          </a:p>
          <a:p>
            <a:pPr marL="0" indent="0">
              <a:buNone/>
            </a:pPr>
            <a:r>
              <a:rPr lang="en-GB" b="1" dirty="0">
                <a:latin typeface="Times"/>
              </a:rPr>
              <a:t>Between them student and AI are a collective intelligence process – a co-intelligence</a:t>
            </a:r>
          </a:p>
          <a:p>
            <a:pPr marL="0" indent="0">
              <a:buNone/>
            </a:pPr>
            <a:r>
              <a:rPr lang="en-GB" b="1" dirty="0">
                <a:solidFill>
                  <a:srgbClr val="FF0000"/>
                </a:solidFill>
                <a:effectLst/>
                <a:latin typeface="Times"/>
              </a:rPr>
              <a:t>But only with dialogic pedagogy helping them to </a:t>
            </a:r>
            <a:r>
              <a:rPr lang="en-GB" b="1" dirty="0" err="1">
                <a:solidFill>
                  <a:srgbClr val="FF0000"/>
                </a:solidFill>
                <a:effectLst/>
                <a:latin typeface="Times"/>
              </a:rPr>
              <a:t>aks</a:t>
            </a:r>
            <a:r>
              <a:rPr lang="en-GB" b="1" dirty="0">
                <a:solidFill>
                  <a:srgbClr val="FF0000"/>
                </a:solidFill>
                <a:effectLst/>
                <a:latin typeface="Times"/>
              </a:rPr>
              <a:t> questions and think together with the AI</a:t>
            </a:r>
          </a:p>
          <a:p>
            <a:endParaRPr lang="en-US" dirty="0"/>
          </a:p>
        </p:txBody>
      </p:sp>
      <p:pic>
        <p:nvPicPr>
          <p:cNvPr id="5" name="Picture 4" descr="A close-up of a face&#10;&#10;Description automatically generated with low confidence">
            <a:extLst>
              <a:ext uri="{FF2B5EF4-FFF2-40B4-BE49-F238E27FC236}">
                <a16:creationId xmlns:a16="http://schemas.microsoft.com/office/drawing/2014/main" id="{A40C6FDA-122A-DB0B-E709-F5D5971C06F5}"/>
              </a:ext>
            </a:extLst>
          </p:cNvPr>
          <p:cNvPicPr>
            <a:picLocks noChangeAspect="1"/>
          </p:cNvPicPr>
          <p:nvPr/>
        </p:nvPicPr>
        <p:blipFill rotWithShape="1">
          <a:blip r:embed="rId3"/>
          <a:srcRect t="9605" b="3903"/>
          <a:stretch/>
        </p:blipFill>
        <p:spPr>
          <a:xfrm>
            <a:off x="6212580" y="2108288"/>
            <a:ext cx="5979420" cy="4120087"/>
          </a:xfrm>
          <a:prstGeom prst="rect">
            <a:avLst/>
          </a:prstGeom>
        </p:spPr>
      </p:pic>
    </p:spTree>
    <p:extLst>
      <p:ext uri="{BB962C8B-B14F-4D97-AF65-F5344CB8AC3E}">
        <p14:creationId xmlns:p14="http://schemas.microsoft.com/office/powerpoint/2010/main" val="1325423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3251-586F-A66C-5FC5-D5EB118F47DE}"/>
              </a:ext>
            </a:extLst>
          </p:cNvPr>
          <p:cNvSpPr>
            <a:spLocks noGrp="1"/>
          </p:cNvSpPr>
          <p:nvPr>
            <p:ph type="title"/>
          </p:nvPr>
        </p:nvSpPr>
        <p:spPr/>
        <p:txBody>
          <a:bodyPr/>
          <a:lstStyle/>
          <a:p>
            <a:r>
              <a:rPr lang="en-US" dirty="0"/>
              <a:t>Dumbing down or tooling up?</a:t>
            </a:r>
          </a:p>
        </p:txBody>
      </p:sp>
      <p:sp>
        <p:nvSpPr>
          <p:cNvPr id="3" name="Content Placeholder 2">
            <a:extLst>
              <a:ext uri="{FF2B5EF4-FFF2-40B4-BE49-F238E27FC236}">
                <a16:creationId xmlns:a16="http://schemas.microsoft.com/office/drawing/2014/main" id="{D16C85D7-5A00-9B76-7795-401E0D60E7D6}"/>
              </a:ext>
            </a:extLst>
          </p:cNvPr>
          <p:cNvSpPr>
            <a:spLocks noGrp="1"/>
          </p:cNvSpPr>
          <p:nvPr>
            <p:ph sz="half" idx="1"/>
          </p:nvPr>
        </p:nvSpPr>
        <p:spPr/>
        <p:txBody>
          <a:bodyPr>
            <a:normAutofit fontScale="92500" lnSpcReduction="10000"/>
          </a:bodyPr>
          <a:lstStyle/>
          <a:p>
            <a:pPr marL="0" indent="0">
              <a:buNone/>
            </a:pPr>
            <a:r>
              <a:rPr lang="en-GB" b="1" dirty="0">
                <a:effectLst/>
                <a:latin typeface="Helvetica" pitchFamily="2" charset="0"/>
              </a:rPr>
              <a:t>AI Tools in Society: Impacts on Cognitive Offloading and the</a:t>
            </a:r>
            <a:r>
              <a:rPr lang="en-GB" b="1" dirty="0">
                <a:latin typeface="Helvetica" pitchFamily="2" charset="0"/>
              </a:rPr>
              <a:t> </a:t>
            </a:r>
            <a:r>
              <a:rPr lang="en-GB" b="1" dirty="0">
                <a:effectLst/>
                <a:latin typeface="Helvetica" pitchFamily="2" charset="0"/>
              </a:rPr>
              <a:t>Future of Critical Thinking</a:t>
            </a:r>
          </a:p>
          <a:p>
            <a:pPr marL="0" indent="0">
              <a:buNone/>
            </a:pPr>
            <a:r>
              <a:rPr lang="en-GB" i="1" dirty="0">
                <a:effectLst/>
                <a:latin typeface="Helvetica" pitchFamily="2" charset="0"/>
              </a:rPr>
              <a:t>By Michael Gerlich 2025</a:t>
            </a:r>
          </a:p>
          <a:p>
            <a:pPr marL="0" indent="0">
              <a:buNone/>
            </a:pPr>
            <a:endParaRPr lang="en-GB" i="1" dirty="0">
              <a:latin typeface="Helvetica" pitchFamily="2" charset="0"/>
            </a:endParaRPr>
          </a:p>
          <a:p>
            <a:pPr marL="0" indent="0">
              <a:buNone/>
            </a:pPr>
            <a:r>
              <a:rPr lang="en-GB" i="1" dirty="0">
                <a:effectLst/>
                <a:latin typeface="Helvetica" pitchFamily="2" charset="0"/>
              </a:rPr>
              <a:t>The findings revealed a significant negative correlation between frequent AI tool usage and critical thinking abilities, mediated by increased cognitive</a:t>
            </a:r>
            <a:endParaRPr lang="en-GB" dirty="0">
              <a:effectLst/>
              <a:latin typeface="Helvetica" pitchFamily="2" charset="0"/>
            </a:endParaRPr>
          </a:p>
          <a:p>
            <a:pPr marL="0" indent="0">
              <a:buNone/>
            </a:pPr>
            <a:r>
              <a:rPr lang="en-GB" i="1" dirty="0">
                <a:effectLst/>
                <a:latin typeface="Helvetica" pitchFamily="2" charset="0"/>
              </a:rPr>
              <a:t>offloading.</a:t>
            </a:r>
            <a:endParaRPr lang="en-GB" dirty="0">
              <a:effectLst/>
              <a:latin typeface="Helvetica" pitchFamily="2" charset="0"/>
            </a:endParaRPr>
          </a:p>
          <a:p>
            <a:pPr marL="0" indent="0">
              <a:buNone/>
            </a:pPr>
            <a:endParaRPr lang="en-GB" i="1" dirty="0">
              <a:effectLst/>
              <a:latin typeface="Helvetica" pitchFamily="2" charset="0"/>
            </a:endParaRPr>
          </a:p>
          <a:p>
            <a:pPr marL="0" indent="0">
              <a:buNone/>
            </a:pPr>
            <a:endParaRPr lang="en-GB" dirty="0">
              <a:effectLst/>
              <a:latin typeface="Helvetica" pitchFamily="2" charset="0"/>
            </a:endParaRPr>
          </a:p>
          <a:p>
            <a:pPr marL="0" indent="0">
              <a:buNone/>
            </a:pPr>
            <a:endParaRPr lang="en-US" dirty="0"/>
          </a:p>
        </p:txBody>
      </p:sp>
      <p:sp>
        <p:nvSpPr>
          <p:cNvPr id="4" name="Content Placeholder 3">
            <a:extLst>
              <a:ext uri="{FF2B5EF4-FFF2-40B4-BE49-F238E27FC236}">
                <a16:creationId xmlns:a16="http://schemas.microsoft.com/office/drawing/2014/main" id="{A9970DB6-2AF9-59E9-6739-28D680A6C804}"/>
              </a:ext>
            </a:extLst>
          </p:cNvPr>
          <p:cNvSpPr>
            <a:spLocks noGrp="1"/>
          </p:cNvSpPr>
          <p:nvPr>
            <p:ph sz="half" idx="2"/>
          </p:nvPr>
        </p:nvSpPr>
        <p:spPr/>
        <p:txBody>
          <a:bodyPr>
            <a:normAutofit fontScale="92500" lnSpcReduction="10000"/>
          </a:bodyPr>
          <a:lstStyle/>
          <a:p>
            <a:r>
              <a:rPr lang="en-US" dirty="0"/>
              <a:t>BUT: </a:t>
            </a:r>
            <a:br>
              <a:rPr lang="en-GB" dirty="0">
                <a:effectLst/>
                <a:latin typeface="Helvetica" pitchFamily="2" charset="0"/>
              </a:rPr>
            </a:br>
            <a:r>
              <a:rPr lang="en-GB" sz="2600" dirty="0">
                <a:effectLst/>
                <a:latin typeface="+mj-lt"/>
              </a:rPr>
              <a:t>Exploring the Impact of Artificial Intelligence in Teaching and Learning of Science: A Systematic Review of Empirical Research</a:t>
            </a:r>
          </a:p>
          <a:p>
            <a:r>
              <a:rPr lang="en-GB" sz="2600" dirty="0">
                <a:effectLst/>
                <a:latin typeface="+mj-lt"/>
              </a:rPr>
              <a:t>Firas </a:t>
            </a:r>
            <a:r>
              <a:rPr lang="en-GB" sz="2600" dirty="0" err="1">
                <a:effectLst/>
                <a:latin typeface="+mj-lt"/>
              </a:rPr>
              <a:t>Almasri</a:t>
            </a:r>
            <a:r>
              <a:rPr lang="en-GB" sz="2600" dirty="0">
                <a:effectLst/>
                <a:latin typeface="+mj-lt"/>
              </a:rPr>
              <a:t> 24 </a:t>
            </a:r>
            <a:br>
              <a:rPr lang="en-GB" dirty="0">
                <a:effectLst/>
                <a:latin typeface="Helvetica" pitchFamily="2" charset="0"/>
              </a:rPr>
            </a:br>
            <a:r>
              <a:rPr lang="en-US" dirty="0"/>
              <a:t>Research in Science Education (2024) 54:977–997</a:t>
            </a:r>
          </a:p>
          <a:p>
            <a:pPr marL="0" indent="0">
              <a:buNone/>
            </a:pPr>
            <a:r>
              <a:rPr lang="en-US" dirty="0"/>
              <a:t>And plenty of other new papers show potential for positive effects</a:t>
            </a:r>
          </a:p>
        </p:txBody>
      </p:sp>
    </p:spTree>
    <p:extLst>
      <p:ext uri="{BB962C8B-B14F-4D97-AF65-F5344CB8AC3E}">
        <p14:creationId xmlns:p14="http://schemas.microsoft.com/office/powerpoint/2010/main" val="1643596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0AC7-E0F4-4732-2316-39D0130A56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46191-69DD-3A9F-0859-A622707A238A}"/>
              </a:ext>
            </a:extLst>
          </p:cNvPr>
          <p:cNvSpPr>
            <a:spLocks noGrp="1"/>
          </p:cNvSpPr>
          <p:nvPr>
            <p:ph type="title"/>
          </p:nvPr>
        </p:nvSpPr>
        <p:spPr>
          <a:xfrm>
            <a:off x="611136" y="448113"/>
            <a:ext cx="10515600" cy="1325563"/>
          </a:xfrm>
        </p:spPr>
        <p:txBody>
          <a:bodyPr/>
          <a:lstStyle/>
          <a:p>
            <a:r>
              <a:rPr lang="en-US" dirty="0"/>
              <a:t>Could AI plus pedagogy of dialogue lead to a more thoughtful curriculum?</a:t>
            </a:r>
          </a:p>
        </p:txBody>
      </p:sp>
      <p:sp>
        <p:nvSpPr>
          <p:cNvPr id="3" name="Content Placeholder 2">
            <a:extLst>
              <a:ext uri="{FF2B5EF4-FFF2-40B4-BE49-F238E27FC236}">
                <a16:creationId xmlns:a16="http://schemas.microsoft.com/office/drawing/2014/main" id="{D2BEFC83-C5C0-5179-85D0-52EF9F5236D4}"/>
              </a:ext>
            </a:extLst>
          </p:cNvPr>
          <p:cNvSpPr>
            <a:spLocks noGrp="1"/>
          </p:cNvSpPr>
          <p:nvPr>
            <p:ph idx="1"/>
          </p:nvPr>
        </p:nvSpPr>
        <p:spPr>
          <a:xfrm>
            <a:off x="442034" y="2068999"/>
            <a:ext cx="10160652" cy="4340888"/>
          </a:xfrm>
        </p:spPr>
        <p:txBody>
          <a:bodyPr>
            <a:normAutofit fontScale="85000" lnSpcReduction="20000"/>
          </a:bodyPr>
          <a:lstStyle/>
          <a:p>
            <a:pPr marL="0" indent="0">
              <a:buNone/>
            </a:pPr>
            <a:r>
              <a:rPr lang="en-GB" dirty="0">
                <a:effectLst/>
                <a:latin typeface="Times"/>
              </a:rPr>
              <a:t>A return to Socrates but with added transmission of content knowledge?</a:t>
            </a:r>
          </a:p>
          <a:p>
            <a:pPr marL="0" indent="0">
              <a:buNone/>
            </a:pPr>
            <a:r>
              <a:rPr lang="en-GB" b="1" dirty="0">
                <a:latin typeface="Times"/>
              </a:rPr>
              <a:t>The AI can prompt for talk and for thinking and can also feed in knowledge that is adaptive to the level and needs of students both individual and in groups</a:t>
            </a:r>
          </a:p>
          <a:p>
            <a:pPr marL="0" indent="0">
              <a:buNone/>
            </a:pPr>
            <a:endParaRPr lang="en-GB" b="1" dirty="0">
              <a:effectLst/>
              <a:latin typeface="Times"/>
            </a:endParaRPr>
          </a:p>
          <a:p>
            <a:pPr marL="0" indent="0">
              <a:buNone/>
            </a:pPr>
            <a:r>
              <a:rPr lang="en-GB" b="1" dirty="0">
                <a:effectLst/>
                <a:latin typeface="Times"/>
              </a:rPr>
              <a:t>The students – the humans – added to the system - bring decision making, drive and creativity</a:t>
            </a:r>
          </a:p>
          <a:p>
            <a:pPr marL="0" indent="0">
              <a:buNone/>
            </a:pPr>
            <a:endParaRPr lang="en-GB" b="1" dirty="0">
              <a:latin typeface="Times"/>
            </a:endParaRPr>
          </a:p>
          <a:p>
            <a:pPr marL="0" indent="0">
              <a:buNone/>
            </a:pPr>
            <a:r>
              <a:rPr lang="en-GB" b="1" dirty="0">
                <a:latin typeface="Times"/>
              </a:rPr>
              <a:t>This is double dialogic education – </a:t>
            </a:r>
          </a:p>
          <a:p>
            <a:pPr marL="0" indent="0">
              <a:buNone/>
            </a:pPr>
            <a:r>
              <a:rPr lang="en-GB" b="1" dirty="0">
                <a:latin typeface="Times"/>
              </a:rPr>
              <a:t>1 learning how to think and ask questions in dialogues</a:t>
            </a:r>
          </a:p>
          <a:p>
            <a:pPr marL="0" indent="0">
              <a:buNone/>
            </a:pPr>
            <a:r>
              <a:rPr lang="en-GB" b="1" dirty="0">
                <a:latin typeface="Times"/>
              </a:rPr>
              <a:t>2 learning how to participate and lead in ongoing long-term cultural dialogues </a:t>
            </a:r>
            <a:r>
              <a:rPr lang="en-GB" b="1" dirty="0" err="1">
                <a:latin typeface="Times"/>
              </a:rPr>
              <a:t>eg</a:t>
            </a:r>
            <a:r>
              <a:rPr lang="en-GB" b="1" dirty="0">
                <a:latin typeface="Times"/>
              </a:rPr>
              <a:t> science</a:t>
            </a:r>
            <a:endParaRPr lang="en-US" dirty="0"/>
          </a:p>
        </p:txBody>
      </p:sp>
    </p:spTree>
    <p:extLst>
      <p:ext uri="{BB962C8B-B14F-4D97-AF65-F5344CB8AC3E}">
        <p14:creationId xmlns:p14="http://schemas.microsoft.com/office/powerpoint/2010/main" val="1927619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164261-851A-705A-D326-D843CBE767E7}"/>
              </a:ext>
            </a:extLst>
          </p:cNvPr>
          <p:cNvSpPr>
            <a:spLocks noGrp="1"/>
          </p:cNvSpPr>
          <p:nvPr>
            <p:ph idx="1"/>
          </p:nvPr>
        </p:nvSpPr>
        <p:spPr>
          <a:xfrm>
            <a:off x="489856" y="1292224"/>
            <a:ext cx="10787743" cy="5772603"/>
          </a:xfrm>
        </p:spPr>
        <p:txBody>
          <a:bodyPr>
            <a:normAutofit fontScale="77500" lnSpcReduction="20000"/>
          </a:bodyPr>
          <a:lstStyle/>
          <a:p>
            <a:pPr marL="0" indent="0">
              <a:buNone/>
            </a:pPr>
            <a:r>
              <a:rPr lang="en-GB" b="0" i="0" dirty="0">
                <a:solidFill>
                  <a:srgbClr val="FF0000"/>
                </a:solidFill>
                <a:effectLst/>
                <a:latin typeface="-apple-system"/>
              </a:rPr>
              <a:t>One student had the AI generate four distinct research methodologies, then critically examined the implications and potential pitfalls of each. Another used AI to explore opposing viewpoints, not to choose one but to understand the landscape of possibilities.</a:t>
            </a:r>
            <a:br>
              <a:rPr lang="en-GB" b="0" i="0" dirty="0">
                <a:effectLst/>
                <a:latin typeface="-apple-system"/>
              </a:rPr>
            </a:br>
            <a:br>
              <a:rPr lang="en-GB" b="0" i="0" dirty="0">
                <a:effectLst/>
                <a:latin typeface="-apple-system"/>
              </a:rPr>
            </a:br>
            <a:r>
              <a:rPr lang="en-GB" b="0" i="0" dirty="0">
                <a:effectLst/>
                <a:latin typeface="-apple-system"/>
              </a:rPr>
              <a:t>[This competence in </a:t>
            </a:r>
            <a:r>
              <a:rPr lang="en-GB" dirty="0">
                <a:latin typeface="-apple-system"/>
              </a:rPr>
              <a:t>thinking with AI] </a:t>
            </a:r>
            <a:r>
              <a:rPr lang="en-GB" b="0" i="0" dirty="0">
                <a:effectLst/>
                <a:latin typeface="-apple-system"/>
              </a:rPr>
              <a:t> emerges through repeated cycles of three distinct types of engagement:</a:t>
            </a:r>
            <a:br>
              <a:rPr lang="en-GB" b="0" i="0" dirty="0">
                <a:effectLst/>
                <a:latin typeface="-apple-system"/>
              </a:rPr>
            </a:br>
            <a:br>
              <a:rPr lang="en-GB" b="0" i="0" dirty="0">
                <a:effectLst/>
                <a:latin typeface="-apple-system"/>
              </a:rPr>
            </a:br>
            <a:r>
              <a:rPr lang="en-GB" b="0" i="0" dirty="0">
                <a:effectLst/>
                <a:highlight>
                  <a:srgbClr val="FFFF00"/>
                </a:highlight>
                <a:latin typeface="-apple-system"/>
              </a:rPr>
              <a:t>Exploratory inquiry</a:t>
            </a:r>
            <a:r>
              <a:rPr lang="en-GB" b="0" i="0" dirty="0">
                <a:effectLst/>
                <a:latin typeface="-apple-system"/>
              </a:rPr>
              <a:t>, where users test boundaries and verify outputs</a:t>
            </a:r>
            <a:br>
              <a:rPr lang="en-GB" b="0" i="0" dirty="0">
                <a:effectLst/>
                <a:latin typeface="-apple-system"/>
              </a:rPr>
            </a:br>
            <a:r>
              <a:rPr lang="en-GB" b="0" i="0" dirty="0">
                <a:effectLst/>
                <a:highlight>
                  <a:srgbClr val="00FF00"/>
                </a:highlight>
                <a:latin typeface="-apple-system"/>
              </a:rPr>
              <a:t>Targeted refinement</a:t>
            </a:r>
            <a:r>
              <a:rPr lang="en-GB" b="0" i="0" dirty="0">
                <a:effectLst/>
                <a:latin typeface="-apple-system"/>
              </a:rPr>
              <a:t>, where they iterate and improve specific applications</a:t>
            </a:r>
            <a:br>
              <a:rPr lang="en-GB" b="0" i="0" dirty="0">
                <a:effectLst/>
                <a:latin typeface="-apple-system"/>
              </a:rPr>
            </a:br>
            <a:r>
              <a:rPr lang="en-GB" b="0" i="0" dirty="0">
                <a:effectLst/>
                <a:highlight>
                  <a:srgbClr val="00FFFF"/>
                </a:highlight>
                <a:latin typeface="-apple-system"/>
              </a:rPr>
              <a:t>Generative engagement</a:t>
            </a:r>
            <a:r>
              <a:rPr lang="en-GB" b="0" i="0" dirty="0">
                <a:effectLst/>
                <a:latin typeface="-apple-system"/>
              </a:rPr>
              <a:t>, where they create entirely new approaches</a:t>
            </a:r>
            <a:br>
              <a:rPr lang="en-GB" b="0" i="0" dirty="0">
                <a:effectLst/>
                <a:latin typeface="-apple-system"/>
              </a:rPr>
            </a:br>
            <a:br>
              <a:rPr lang="en-GB" b="0" i="0" dirty="0">
                <a:effectLst/>
                <a:latin typeface="-apple-system"/>
              </a:rPr>
            </a:br>
            <a:r>
              <a:rPr lang="en-GB" b="0" i="0" dirty="0">
                <a:effectLst/>
                <a:latin typeface="-apple-system"/>
              </a:rPr>
              <a:t>Each cycle builds not just skill but judgment. Users develop an almost intuitive sense of when to trust AI suggestions, when to push back, and when to completely reframe the question. They learn to see </a:t>
            </a:r>
            <a:r>
              <a:rPr lang="en-GB" b="0" i="0" dirty="0">
                <a:effectLst/>
                <a:highlight>
                  <a:srgbClr val="FF00FF"/>
                </a:highlight>
                <a:latin typeface="-apple-system"/>
              </a:rPr>
              <a:t>AI not as a solution provider but as a thought partner in exploring possibility spaces.</a:t>
            </a:r>
            <a:br>
              <a:rPr lang="en-GB" b="0" i="0" dirty="0">
                <a:effectLst/>
                <a:latin typeface="-apple-system"/>
              </a:rPr>
            </a:br>
            <a:br>
              <a:rPr lang="en-GB" b="0" i="0" dirty="0">
                <a:effectLst/>
                <a:latin typeface="-apple-system"/>
              </a:rPr>
            </a:br>
            <a:r>
              <a:rPr lang="en-GB" b="0" i="0" dirty="0">
                <a:effectLst/>
                <a:latin typeface="-apple-system"/>
              </a:rPr>
              <a:t> …we might need to fundamentally rethink how we approach AI integration in educational settings. Instead of focusing on specific tools or techniques, perhaps we should be creating </a:t>
            </a:r>
            <a:r>
              <a:rPr lang="en-GB" b="0" i="0" dirty="0">
                <a:effectLst/>
                <a:highlight>
                  <a:srgbClr val="FFFF00"/>
                </a:highlight>
                <a:latin typeface="-apple-system"/>
              </a:rPr>
              <a:t>spaces for this cyclic exploration and reflection</a:t>
            </a:r>
            <a:r>
              <a:rPr lang="en-GB" b="0" i="0" dirty="0">
                <a:effectLst/>
                <a:latin typeface="-apple-system"/>
              </a:rPr>
              <a:t>. It's less about teaching AI usage and more about fostering the capacity to navigate complexity with AI as a partner.</a:t>
            </a:r>
            <a:br>
              <a:rPr lang="en-GB" b="0" i="0" dirty="0">
                <a:effectLst/>
                <a:latin typeface="-apple-system"/>
              </a:rPr>
            </a:br>
            <a:endParaRPr lang="en-GB" b="0" i="0" dirty="0">
              <a:effectLst/>
              <a:latin typeface="-apple-system"/>
            </a:endParaRPr>
          </a:p>
          <a:p>
            <a:pPr marL="0" indent="0">
              <a:buNone/>
            </a:pPr>
            <a:r>
              <a:rPr lang="en-GB" dirty="0">
                <a:latin typeface="-apple-system"/>
              </a:rPr>
              <a:t>[Nick </a:t>
            </a:r>
            <a:r>
              <a:rPr lang="en-GB" dirty="0" err="1">
                <a:latin typeface="-apple-system"/>
              </a:rPr>
              <a:t>Potkalitsky</a:t>
            </a:r>
            <a:r>
              <a:rPr lang="en-GB" dirty="0">
                <a:latin typeface="-apple-system"/>
              </a:rPr>
              <a:t> on LinkedIn]</a:t>
            </a:r>
            <a:endParaRPr lang="en-US" dirty="0"/>
          </a:p>
        </p:txBody>
      </p:sp>
      <p:sp>
        <p:nvSpPr>
          <p:cNvPr id="4" name="Title 1">
            <a:extLst>
              <a:ext uri="{FF2B5EF4-FFF2-40B4-BE49-F238E27FC236}">
                <a16:creationId xmlns:a16="http://schemas.microsoft.com/office/drawing/2014/main" id="{BFABDF6A-EBC5-E332-DEFE-8A170D276C0E}"/>
              </a:ext>
            </a:extLst>
          </p:cNvPr>
          <p:cNvSpPr>
            <a:spLocks noGrp="1"/>
          </p:cNvSpPr>
          <p:nvPr>
            <p:ph type="title"/>
          </p:nvPr>
        </p:nvSpPr>
        <p:spPr>
          <a:xfrm>
            <a:off x="838200" y="365126"/>
            <a:ext cx="9808029" cy="799646"/>
          </a:xfrm>
        </p:spPr>
        <p:txBody>
          <a:bodyPr/>
          <a:lstStyle/>
          <a:p>
            <a:r>
              <a:rPr lang="en-US" dirty="0"/>
              <a:t>How to think together with AI</a:t>
            </a:r>
          </a:p>
        </p:txBody>
      </p:sp>
    </p:spTree>
    <p:extLst>
      <p:ext uri="{BB962C8B-B14F-4D97-AF65-F5344CB8AC3E}">
        <p14:creationId xmlns:p14="http://schemas.microsoft.com/office/powerpoint/2010/main" val="3703406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pic>
        <p:nvPicPr>
          <p:cNvPr id="1429" name="Google Shape;1429;p228" descr="A screenshot of a chat&#10;&#10;Description automatically generated"/>
          <p:cNvPicPr preferRelativeResize="0"/>
          <p:nvPr/>
        </p:nvPicPr>
        <p:blipFill rotWithShape="1">
          <a:blip r:embed="rId3">
            <a:alphaModFix/>
          </a:blip>
          <a:srcRect/>
          <a:stretch/>
        </p:blipFill>
        <p:spPr>
          <a:xfrm>
            <a:off x="779362" y="1209064"/>
            <a:ext cx="10633276" cy="561421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229"/>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a:t> </a:t>
            </a:r>
            <a:endParaRPr/>
          </a:p>
        </p:txBody>
      </p:sp>
      <p:pic>
        <p:nvPicPr>
          <p:cNvPr id="1437" name="Google Shape;1437;p229" descr="A screenshot of a chat&#10;&#10;Description automatically generated"/>
          <p:cNvPicPr preferRelativeResize="0"/>
          <p:nvPr/>
        </p:nvPicPr>
        <p:blipFill rotWithShape="1">
          <a:blip r:embed="rId3">
            <a:alphaModFix/>
          </a:blip>
          <a:srcRect b="77890"/>
          <a:stretch/>
        </p:blipFill>
        <p:spPr>
          <a:xfrm>
            <a:off x="1770927" y="0"/>
            <a:ext cx="10467373" cy="1516284"/>
          </a:xfrm>
          <a:prstGeom prst="rect">
            <a:avLst/>
          </a:prstGeom>
          <a:noFill/>
          <a:ln>
            <a:noFill/>
          </a:ln>
        </p:spPr>
      </p:pic>
      <p:pic>
        <p:nvPicPr>
          <p:cNvPr id="4" name="Google Shape;1437;p229" descr="A screenshot of a chat&#10;&#10;Description automatically generated">
            <a:extLst>
              <a:ext uri="{FF2B5EF4-FFF2-40B4-BE49-F238E27FC236}">
                <a16:creationId xmlns:a16="http://schemas.microsoft.com/office/drawing/2014/main" id="{1DC429C3-1871-CE54-B49F-0F15BEAFD0E4}"/>
              </a:ext>
            </a:extLst>
          </p:cNvPr>
          <p:cNvPicPr preferRelativeResize="0"/>
          <p:nvPr/>
        </p:nvPicPr>
        <p:blipFill rotWithShape="1">
          <a:blip r:embed="rId3">
            <a:alphaModFix/>
          </a:blip>
          <a:srcRect t="22110"/>
          <a:stretch/>
        </p:blipFill>
        <p:spPr>
          <a:xfrm>
            <a:off x="1770927" y="1516284"/>
            <a:ext cx="10467373" cy="53417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82D4-CDC0-2C09-2ACB-5CC523C4A2AA}"/>
              </a:ext>
            </a:extLst>
          </p:cNvPr>
          <p:cNvSpPr>
            <a:spLocks noGrp="1"/>
          </p:cNvSpPr>
          <p:nvPr>
            <p:ph type="title"/>
          </p:nvPr>
        </p:nvSpPr>
        <p:spPr/>
        <p:txBody>
          <a:bodyPr/>
          <a:lstStyle/>
          <a:p>
            <a:r>
              <a:rPr lang="en-US" dirty="0"/>
              <a:t>Exploring a new dialogic model of education with AI tutors</a:t>
            </a:r>
          </a:p>
        </p:txBody>
      </p:sp>
      <p:sp>
        <p:nvSpPr>
          <p:cNvPr id="3" name="Content Placeholder 2">
            <a:extLst>
              <a:ext uri="{FF2B5EF4-FFF2-40B4-BE49-F238E27FC236}">
                <a16:creationId xmlns:a16="http://schemas.microsoft.com/office/drawing/2014/main" id="{028876F7-FB5C-F87B-A103-B7485F7964B7}"/>
              </a:ext>
            </a:extLst>
          </p:cNvPr>
          <p:cNvSpPr>
            <a:spLocks noGrp="1"/>
          </p:cNvSpPr>
          <p:nvPr>
            <p:ph idx="1"/>
          </p:nvPr>
        </p:nvSpPr>
        <p:spPr/>
        <p:txBody>
          <a:bodyPr>
            <a:normAutofit lnSpcReduction="10000"/>
          </a:bodyPr>
          <a:lstStyle/>
          <a:p>
            <a:pPr marL="0" indent="0">
              <a:buNone/>
            </a:pPr>
            <a:r>
              <a:rPr lang="en-US" dirty="0" err="1"/>
              <a:t>ChatGPT</a:t>
            </a:r>
            <a:r>
              <a:rPr lang="en-US" dirty="0"/>
              <a:t> can switch between asking questions – prompting, facilitating, - and giving information in a way that is adaptive to each learner and each group. Induction into participation in a global long term dialogue like </a:t>
            </a:r>
            <a:r>
              <a:rPr lang="en-US" dirty="0" err="1"/>
              <a:t>maths</a:t>
            </a:r>
            <a:r>
              <a:rPr lang="en-US" dirty="0"/>
              <a:t>, science, history, citizenship </a:t>
            </a:r>
            <a:r>
              <a:rPr lang="en-US" dirty="0" err="1"/>
              <a:t>etc</a:t>
            </a:r>
            <a:r>
              <a:rPr lang="en-US" dirty="0"/>
              <a:t> </a:t>
            </a:r>
          </a:p>
          <a:p>
            <a:pPr marL="0" indent="0">
              <a:buNone/>
            </a:pPr>
            <a:r>
              <a:rPr lang="en-US" dirty="0"/>
              <a:t>Student inquiry online supported by AI tutors</a:t>
            </a:r>
          </a:p>
          <a:p>
            <a:pPr marL="0" indent="0">
              <a:buNone/>
            </a:pPr>
            <a:r>
              <a:rPr lang="en-US" dirty="0"/>
              <a:t>AI to form groups – support process – support staging </a:t>
            </a:r>
          </a:p>
          <a:p>
            <a:pPr marL="0" indent="0">
              <a:buNone/>
            </a:pPr>
            <a:r>
              <a:rPr lang="en-US" dirty="0"/>
              <a:t>AI to serve as both active teacher (</a:t>
            </a:r>
            <a:r>
              <a:rPr lang="en-US" dirty="0" err="1"/>
              <a:t>edubot</a:t>
            </a:r>
            <a:r>
              <a:rPr lang="en-US" dirty="0"/>
              <a:t>) and passive knowledge resource - content</a:t>
            </a:r>
          </a:p>
          <a:p>
            <a:pPr marL="0" indent="0">
              <a:buNone/>
            </a:pPr>
            <a:r>
              <a:rPr lang="en-US" dirty="0"/>
              <a:t>Requires initial education into how to dialogue with </a:t>
            </a:r>
            <a:r>
              <a:rPr lang="en-US" dirty="0" err="1"/>
              <a:t>ChatGPT</a:t>
            </a:r>
            <a:r>
              <a:rPr lang="en-US" dirty="0"/>
              <a:t> – ‘thinking together’</a:t>
            </a:r>
          </a:p>
          <a:p>
            <a:pPr marL="0" indent="0">
              <a:buNone/>
            </a:pPr>
            <a:endParaRPr lang="en-US" dirty="0"/>
          </a:p>
        </p:txBody>
      </p:sp>
    </p:spTree>
    <p:extLst>
      <p:ext uri="{BB962C8B-B14F-4D97-AF65-F5344CB8AC3E}">
        <p14:creationId xmlns:p14="http://schemas.microsoft.com/office/powerpoint/2010/main" val="1352525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0AC7-E0F4-4732-2316-39D0130A56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46191-69DD-3A9F-0859-A622707A238A}"/>
              </a:ext>
            </a:extLst>
          </p:cNvPr>
          <p:cNvSpPr>
            <a:spLocks noGrp="1"/>
          </p:cNvSpPr>
          <p:nvPr>
            <p:ph type="title"/>
          </p:nvPr>
        </p:nvSpPr>
        <p:spPr>
          <a:xfrm>
            <a:off x="611136" y="448113"/>
            <a:ext cx="10515600" cy="1325563"/>
          </a:xfrm>
        </p:spPr>
        <p:txBody>
          <a:bodyPr/>
          <a:lstStyle/>
          <a:p>
            <a:r>
              <a:rPr lang="en-US" dirty="0"/>
              <a:t>The knowledge curriculum as ‘the dialogue so far’</a:t>
            </a:r>
          </a:p>
        </p:txBody>
      </p:sp>
      <p:sp>
        <p:nvSpPr>
          <p:cNvPr id="3" name="Content Placeholder 2">
            <a:extLst>
              <a:ext uri="{FF2B5EF4-FFF2-40B4-BE49-F238E27FC236}">
                <a16:creationId xmlns:a16="http://schemas.microsoft.com/office/drawing/2014/main" id="{D2BEFC83-C5C0-5179-85D0-52EF9F5236D4}"/>
              </a:ext>
            </a:extLst>
          </p:cNvPr>
          <p:cNvSpPr>
            <a:spLocks noGrp="1"/>
          </p:cNvSpPr>
          <p:nvPr>
            <p:ph idx="1"/>
          </p:nvPr>
        </p:nvSpPr>
        <p:spPr>
          <a:xfrm>
            <a:off x="442034" y="2068999"/>
            <a:ext cx="10160652" cy="4340888"/>
          </a:xfrm>
        </p:spPr>
        <p:txBody>
          <a:bodyPr>
            <a:normAutofit/>
          </a:bodyPr>
          <a:lstStyle/>
          <a:p>
            <a:pPr marL="0" indent="0">
              <a:buNone/>
            </a:pPr>
            <a:r>
              <a:rPr lang="en-GB" b="1" dirty="0">
                <a:latin typeface="Times"/>
              </a:rPr>
              <a:t>double dialogic education – </a:t>
            </a:r>
          </a:p>
          <a:p>
            <a:pPr marL="0" indent="0">
              <a:buNone/>
            </a:pPr>
            <a:r>
              <a:rPr lang="en-GB" b="1" dirty="0">
                <a:latin typeface="Times"/>
              </a:rPr>
              <a:t>1 learning how to think and ask questions in dialogues</a:t>
            </a:r>
          </a:p>
          <a:p>
            <a:pPr marL="0" indent="0">
              <a:buNone/>
            </a:pPr>
            <a:r>
              <a:rPr lang="en-GB" b="1" dirty="0">
                <a:latin typeface="Times"/>
              </a:rPr>
              <a:t>2 learning how to participate and lead in ongoing long-term cultural dialogues </a:t>
            </a:r>
            <a:r>
              <a:rPr lang="en-GB" b="1" dirty="0" err="1">
                <a:latin typeface="Times"/>
              </a:rPr>
              <a:t>eg</a:t>
            </a:r>
            <a:r>
              <a:rPr lang="en-GB" b="1" dirty="0">
                <a:latin typeface="Times"/>
              </a:rPr>
              <a:t> science</a:t>
            </a:r>
          </a:p>
          <a:p>
            <a:pPr marL="0" indent="0">
              <a:buNone/>
            </a:pPr>
            <a:endParaRPr lang="en-GB" b="1" dirty="0">
              <a:latin typeface="Times"/>
            </a:endParaRPr>
          </a:p>
          <a:p>
            <a:pPr marL="0" indent="0">
              <a:buNone/>
            </a:pPr>
            <a:r>
              <a:rPr lang="en-GB" b="1" dirty="0">
                <a:latin typeface="Times"/>
              </a:rPr>
              <a:t>Everything can be taught not as ‘is the case’ but ‘might be – this is why they said that ..’ </a:t>
            </a:r>
            <a:r>
              <a:rPr lang="en-GB" b="1" dirty="0" err="1">
                <a:latin typeface="Times"/>
              </a:rPr>
              <a:t>ie</a:t>
            </a:r>
            <a:r>
              <a:rPr lang="en-GB" b="1" dirty="0">
                <a:latin typeface="Times"/>
              </a:rPr>
              <a:t> teach not dead facts but living dialogue that the students can participate in </a:t>
            </a:r>
            <a:endParaRPr lang="en-US" dirty="0"/>
          </a:p>
        </p:txBody>
      </p:sp>
    </p:spTree>
    <p:extLst>
      <p:ext uri="{BB962C8B-B14F-4D97-AF65-F5344CB8AC3E}">
        <p14:creationId xmlns:p14="http://schemas.microsoft.com/office/powerpoint/2010/main" val="1541828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358F4-73BF-C2A3-F6E3-C83B196F7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E817A-6368-9902-A191-1621E3D04313}"/>
              </a:ext>
            </a:extLst>
          </p:cNvPr>
          <p:cNvSpPr>
            <a:spLocks noGrp="1"/>
          </p:cNvSpPr>
          <p:nvPr>
            <p:ph type="title"/>
          </p:nvPr>
        </p:nvSpPr>
        <p:spPr/>
        <p:txBody>
          <a:bodyPr>
            <a:normAutofit fontScale="90000"/>
          </a:bodyPr>
          <a:lstStyle/>
          <a:p>
            <a:r>
              <a:rPr lang="en-US" dirty="0"/>
              <a:t>It is common to hear that: </a:t>
            </a:r>
            <a:br>
              <a:rPr lang="en-US" dirty="0"/>
            </a:br>
            <a:r>
              <a:rPr lang="en-US" dirty="0"/>
              <a:t>“Education should be driven by human pedagogy and not by the needs of technology”</a:t>
            </a:r>
          </a:p>
        </p:txBody>
      </p:sp>
      <p:pic>
        <p:nvPicPr>
          <p:cNvPr id="9" name="Content Placeholder 8">
            <a:extLst>
              <a:ext uri="{FF2B5EF4-FFF2-40B4-BE49-F238E27FC236}">
                <a16:creationId xmlns:a16="http://schemas.microsoft.com/office/drawing/2014/main" id="{FD911235-BA93-FB2B-903F-7553C284DF33}"/>
              </a:ext>
            </a:extLst>
          </p:cNvPr>
          <p:cNvPicPr>
            <a:picLocks noGrp="1" noChangeAspect="1"/>
          </p:cNvPicPr>
          <p:nvPr>
            <p:ph idx="1"/>
          </p:nvPr>
        </p:nvPicPr>
        <p:blipFill>
          <a:blip r:embed="rId3"/>
          <a:stretch>
            <a:fillRect/>
          </a:stretch>
        </p:blipFill>
        <p:spPr>
          <a:xfrm>
            <a:off x="861788" y="2156049"/>
            <a:ext cx="3022869" cy="4610511"/>
          </a:xfrm>
        </p:spPr>
      </p:pic>
      <p:sp>
        <p:nvSpPr>
          <p:cNvPr id="3" name="TextBox 2">
            <a:extLst>
              <a:ext uri="{FF2B5EF4-FFF2-40B4-BE49-F238E27FC236}">
                <a16:creationId xmlns:a16="http://schemas.microsoft.com/office/drawing/2014/main" id="{7B63E380-A9C6-534A-13AF-56DFB6FE28A4}"/>
              </a:ext>
            </a:extLst>
          </p:cNvPr>
          <p:cNvSpPr txBox="1"/>
          <p:nvPr/>
        </p:nvSpPr>
        <p:spPr>
          <a:xfrm>
            <a:off x="5160733" y="5528771"/>
            <a:ext cx="6293223" cy="646331"/>
          </a:xfrm>
          <a:prstGeom prst="rect">
            <a:avLst/>
          </a:prstGeom>
          <a:noFill/>
        </p:spPr>
        <p:txBody>
          <a:bodyPr wrap="square" rtlCol="0">
            <a:spAutoFit/>
          </a:bodyPr>
          <a:lstStyle/>
          <a:p>
            <a:r>
              <a:rPr lang="en-US" sz="3600" b="1" dirty="0">
                <a:solidFill>
                  <a:srgbClr val="FF0000"/>
                </a:solidFill>
              </a:rPr>
              <a:t>But is this right? </a:t>
            </a:r>
          </a:p>
        </p:txBody>
      </p:sp>
      <p:sp>
        <p:nvSpPr>
          <p:cNvPr id="4" name="TextBox 3">
            <a:extLst>
              <a:ext uri="{FF2B5EF4-FFF2-40B4-BE49-F238E27FC236}">
                <a16:creationId xmlns:a16="http://schemas.microsoft.com/office/drawing/2014/main" id="{AC581A0F-FB97-7382-68A1-4057B08506A1}"/>
              </a:ext>
            </a:extLst>
          </p:cNvPr>
          <p:cNvSpPr txBox="1"/>
          <p:nvPr/>
        </p:nvSpPr>
        <p:spPr>
          <a:xfrm>
            <a:off x="4681762" y="2156049"/>
            <a:ext cx="6399895" cy="3108543"/>
          </a:xfrm>
          <a:prstGeom prst="rect">
            <a:avLst/>
          </a:prstGeom>
          <a:noFill/>
        </p:spPr>
        <p:txBody>
          <a:bodyPr wrap="square" rtlCol="0">
            <a:spAutoFit/>
          </a:bodyPr>
          <a:lstStyle/>
          <a:p>
            <a:r>
              <a:rPr lang="en-US" sz="2800" dirty="0"/>
              <a:t>When theory is mentioned it is usually constructivism or social constructivism – about how humans make meaning</a:t>
            </a:r>
          </a:p>
          <a:p>
            <a:r>
              <a:rPr lang="en-US" sz="2800" dirty="0"/>
              <a:t>The theory of technology – the voice of technology is ignored</a:t>
            </a:r>
          </a:p>
          <a:p>
            <a:r>
              <a:rPr lang="en-US" sz="2800" dirty="0"/>
              <a:t>Worse it is treated as ‘other’ as the shadow of the human </a:t>
            </a:r>
          </a:p>
        </p:txBody>
      </p:sp>
    </p:spTree>
    <p:extLst>
      <p:ext uri="{BB962C8B-B14F-4D97-AF65-F5344CB8AC3E}">
        <p14:creationId xmlns:p14="http://schemas.microsoft.com/office/powerpoint/2010/main" val="2385801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94A3DE9-988D-E0F4-0A5D-BFF2F33C3B72}"/>
              </a:ext>
            </a:extLst>
          </p:cNvPr>
          <p:cNvSpPr>
            <a:spLocks noGrp="1" noChangeArrowheads="1"/>
          </p:cNvSpPr>
          <p:nvPr>
            <p:ph type="title"/>
          </p:nvPr>
        </p:nvSpPr>
        <p:spPr>
          <a:xfrm>
            <a:off x="838200" y="365125"/>
            <a:ext cx="10515600" cy="861791"/>
          </a:xfrm>
        </p:spPr>
        <p:txBody>
          <a:bodyPr/>
          <a:lstStyle/>
          <a:p>
            <a:r>
              <a:rPr lang="en-GB" altLang="en-US" b="1" dirty="0">
                <a:solidFill>
                  <a:schemeClr val="accent2"/>
                </a:solidFill>
              </a:rPr>
              <a:t>The teacher as a model</a:t>
            </a:r>
          </a:p>
        </p:txBody>
      </p:sp>
      <p:sp>
        <p:nvSpPr>
          <p:cNvPr id="35843" name="Rectangle 3">
            <a:extLst>
              <a:ext uri="{FF2B5EF4-FFF2-40B4-BE49-F238E27FC236}">
                <a16:creationId xmlns:a16="http://schemas.microsoft.com/office/drawing/2014/main" id="{7A67C28A-E3EC-278F-BF0E-42C11AFA068E}"/>
              </a:ext>
            </a:extLst>
          </p:cNvPr>
          <p:cNvSpPr>
            <a:spLocks noGrp="1" noChangeArrowheads="1"/>
          </p:cNvSpPr>
          <p:nvPr>
            <p:ph type="body" idx="1"/>
          </p:nvPr>
        </p:nvSpPr>
        <p:spPr>
          <a:xfrm>
            <a:off x="838200" y="1474839"/>
            <a:ext cx="10515600" cy="4702124"/>
          </a:xfrm>
        </p:spPr>
        <p:txBody>
          <a:bodyPr>
            <a:normAutofit/>
          </a:bodyPr>
          <a:lstStyle/>
          <a:p>
            <a:pPr marL="0" indent="0">
              <a:buNone/>
            </a:pPr>
            <a:r>
              <a:rPr lang="en-GB" altLang="en-US" dirty="0"/>
              <a:t>The way in which the teacher talks is the biggest influence on how the students talk </a:t>
            </a:r>
          </a:p>
          <a:p>
            <a:pPr marL="0" indent="0">
              <a:buNone/>
            </a:pPr>
            <a:r>
              <a:rPr lang="en-GB" altLang="en-US" dirty="0"/>
              <a:t>Instead of saying ‘it is true’ say ‘this maybe true – this is why we think this – it could be wrong – how would we find out’ etc</a:t>
            </a:r>
          </a:p>
          <a:p>
            <a:r>
              <a:rPr lang="en-GB" altLang="en-US" dirty="0"/>
              <a:t>All students have opportunities to contribute ideas</a:t>
            </a:r>
          </a:p>
          <a:p>
            <a:r>
              <a:rPr lang="en-GB" altLang="en-US" dirty="0"/>
              <a:t>Ask for explanations</a:t>
            </a:r>
          </a:p>
          <a:p>
            <a:r>
              <a:rPr lang="en-GB" altLang="en-US" dirty="0"/>
              <a:t>Ask and give reasons</a:t>
            </a:r>
          </a:p>
          <a:p>
            <a:r>
              <a:rPr lang="en-GB" altLang="en-US" dirty="0"/>
              <a:t>Consider alternatives</a:t>
            </a:r>
          </a:p>
          <a:p>
            <a:r>
              <a:rPr lang="en-GB" altLang="en-US" dirty="0"/>
              <a:t>Reach an agreement</a:t>
            </a:r>
          </a:p>
          <a:p>
            <a:endParaRPr lang="en-GB" altLang="en-US" dirty="0"/>
          </a:p>
          <a:p>
            <a:endParaRPr lang="en-GB" altLang="en-US" dirty="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D95CB-1DA3-466A-92BE-9918F4F5B07A}"/>
              </a:ext>
            </a:extLst>
          </p:cNvPr>
          <p:cNvSpPr>
            <a:spLocks noGrp="1"/>
          </p:cNvSpPr>
          <p:nvPr>
            <p:ph type="title"/>
          </p:nvPr>
        </p:nvSpPr>
        <p:spPr/>
        <p:txBody>
          <a:bodyPr/>
          <a:lstStyle/>
          <a:p>
            <a:r>
              <a:rPr lang="en-US" dirty="0">
                <a:solidFill>
                  <a:srgbClr val="FF0000"/>
                </a:solidFill>
              </a:rPr>
              <a:t>But dialogue between humans is not enough</a:t>
            </a:r>
          </a:p>
        </p:txBody>
      </p:sp>
      <p:sp>
        <p:nvSpPr>
          <p:cNvPr id="3" name="Content Placeholder 2">
            <a:extLst>
              <a:ext uri="{FF2B5EF4-FFF2-40B4-BE49-F238E27FC236}">
                <a16:creationId xmlns:a16="http://schemas.microsoft.com/office/drawing/2014/main" id="{33B84493-40E5-3A3E-0BB6-E6A46E4210FA}"/>
              </a:ext>
            </a:extLst>
          </p:cNvPr>
          <p:cNvSpPr>
            <a:spLocks noGrp="1"/>
          </p:cNvSpPr>
          <p:nvPr>
            <p:ph idx="1"/>
          </p:nvPr>
        </p:nvSpPr>
        <p:spPr>
          <a:xfrm>
            <a:off x="838200" y="1825625"/>
            <a:ext cx="10515600" cy="4667250"/>
          </a:xfrm>
        </p:spPr>
        <p:txBody>
          <a:bodyPr/>
          <a:lstStyle/>
          <a:p>
            <a:pPr marL="0" indent="0">
              <a:buNone/>
            </a:pPr>
            <a:r>
              <a:rPr lang="en-US" dirty="0"/>
              <a:t>As well as direct collaboration there is indirect collaboration</a:t>
            </a:r>
          </a:p>
          <a:p>
            <a:pPr marL="0" indent="0">
              <a:buNone/>
            </a:pPr>
            <a:r>
              <a:rPr lang="en-US" dirty="0"/>
              <a:t>Look for example at ‘</a:t>
            </a:r>
            <a:r>
              <a:rPr lang="en-US" dirty="0" err="1"/>
              <a:t>stigmurgy</a:t>
            </a:r>
            <a:r>
              <a:rPr lang="en-US" dirty="0"/>
              <a:t>’ in nature and also online</a:t>
            </a:r>
          </a:p>
          <a:p>
            <a:pPr marL="0" indent="0">
              <a:buNone/>
            </a:pPr>
            <a:r>
              <a:rPr lang="en-US" dirty="0"/>
              <a:t>Ants coordinate by laying a chemical trail to say to others where to go and where not to go</a:t>
            </a:r>
          </a:p>
          <a:p>
            <a:pPr marL="0" indent="0">
              <a:buNone/>
            </a:pPr>
            <a:r>
              <a:rPr lang="en-US" dirty="0"/>
              <a:t>The collective intelligence we need to tackle the challenges of the future such as global warming and how to cope with the AI-enhanced Internet is more than direct dialogue – it is dialogue with technology and that requires design</a:t>
            </a:r>
          </a:p>
          <a:p>
            <a:pPr marL="0" indent="0">
              <a:buNone/>
            </a:pPr>
            <a:endParaRPr lang="en-US" dirty="0"/>
          </a:p>
        </p:txBody>
      </p:sp>
    </p:spTree>
    <p:extLst>
      <p:ext uri="{BB962C8B-B14F-4D97-AF65-F5344CB8AC3E}">
        <p14:creationId xmlns:p14="http://schemas.microsoft.com/office/powerpoint/2010/main" val="435623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A878-3BC7-7240-91B4-10438043920E}"/>
              </a:ext>
            </a:extLst>
          </p:cNvPr>
          <p:cNvSpPr>
            <a:spLocks noGrp="1"/>
          </p:cNvSpPr>
          <p:nvPr>
            <p:ph type="title"/>
          </p:nvPr>
        </p:nvSpPr>
        <p:spPr>
          <a:xfrm>
            <a:off x="505921" y="0"/>
            <a:ext cx="10946563" cy="1325563"/>
          </a:xfrm>
        </p:spPr>
        <p:txBody>
          <a:bodyPr>
            <a:normAutofit/>
          </a:bodyPr>
          <a:lstStyle/>
          <a:p>
            <a:r>
              <a:rPr lang="en-US" b="1" dirty="0">
                <a:solidFill>
                  <a:srgbClr val="FF0000"/>
                </a:solidFill>
              </a:rPr>
              <a:t>What is collective intelligence? </a:t>
            </a:r>
            <a:r>
              <a:rPr lang="en-US" b="1" dirty="0" err="1">
                <a:solidFill>
                  <a:srgbClr val="FF0000"/>
                </a:solidFill>
              </a:rPr>
              <a:t>Eg</a:t>
            </a:r>
            <a:r>
              <a:rPr lang="en-US" b="1" dirty="0">
                <a:solidFill>
                  <a:srgbClr val="FF0000"/>
                </a:solidFill>
              </a:rPr>
              <a:t> pandemic</a:t>
            </a:r>
          </a:p>
        </p:txBody>
      </p:sp>
      <p:sp>
        <p:nvSpPr>
          <p:cNvPr id="3" name="Content Placeholder 2">
            <a:extLst>
              <a:ext uri="{FF2B5EF4-FFF2-40B4-BE49-F238E27FC236}">
                <a16:creationId xmlns:a16="http://schemas.microsoft.com/office/drawing/2014/main" id="{2AE3EEC7-4971-2C42-950A-13EAA1D1E172}"/>
              </a:ext>
            </a:extLst>
          </p:cNvPr>
          <p:cNvSpPr>
            <a:spLocks noGrp="1"/>
          </p:cNvSpPr>
          <p:nvPr>
            <p:ph idx="1"/>
          </p:nvPr>
        </p:nvSpPr>
        <p:spPr>
          <a:xfrm>
            <a:off x="232916" y="1287976"/>
            <a:ext cx="8321150" cy="3923071"/>
          </a:xfrm>
        </p:spPr>
        <p:txBody>
          <a:bodyPr>
            <a:normAutofit fontScale="85000" lnSpcReduction="20000"/>
          </a:bodyPr>
          <a:lstStyle/>
          <a:p>
            <a:pPr>
              <a:buNone/>
            </a:pPr>
            <a:r>
              <a:rPr lang="en-GB" b="1" dirty="0"/>
              <a:t>1918 Influenza Pandemic:</a:t>
            </a:r>
            <a:endParaRPr lang="en-GB" dirty="0"/>
          </a:p>
          <a:p>
            <a:pPr>
              <a:buFont typeface="Arial" panose="020B0604020202020204" pitchFamily="34" charset="0"/>
              <a:buChar char="•"/>
            </a:pPr>
            <a:r>
              <a:rPr lang="en-GB" b="1" dirty="0"/>
              <a:t>Global Population (1918):</a:t>
            </a:r>
            <a:r>
              <a:rPr lang="en-GB" dirty="0"/>
              <a:t> Approximately 1.8 billion people. </a:t>
            </a:r>
          </a:p>
          <a:p>
            <a:pPr>
              <a:buFont typeface="Arial" panose="020B0604020202020204" pitchFamily="34" charset="0"/>
              <a:buChar char="•"/>
            </a:pPr>
            <a:r>
              <a:rPr lang="en-GB" b="1" dirty="0"/>
              <a:t>Estimated Deaths:</a:t>
            </a:r>
            <a:r>
              <a:rPr lang="en-GB" dirty="0"/>
              <a:t> Approximately 50 million deaths worldwide. </a:t>
            </a:r>
          </a:p>
          <a:p>
            <a:pPr>
              <a:buFont typeface="Arial" panose="020B0604020202020204" pitchFamily="34" charset="0"/>
              <a:buChar char="•"/>
            </a:pPr>
            <a:r>
              <a:rPr lang="en-GB" b="1" dirty="0"/>
              <a:t>Death Rate:</a:t>
            </a:r>
            <a:r>
              <a:rPr lang="en-GB" dirty="0"/>
              <a:t> Approximately 27.8 deaths per 1,000 people.​</a:t>
            </a:r>
          </a:p>
          <a:p>
            <a:pPr>
              <a:buNone/>
            </a:pPr>
            <a:r>
              <a:rPr lang="en-GB" b="1" dirty="0"/>
              <a:t>COVID-19 Pandemic (2020-2021):</a:t>
            </a:r>
            <a:endParaRPr lang="en-GB" dirty="0"/>
          </a:p>
          <a:p>
            <a:pPr>
              <a:buFont typeface="Arial" panose="020B0604020202020204" pitchFamily="34" charset="0"/>
              <a:buChar char="•"/>
            </a:pPr>
            <a:r>
              <a:rPr lang="en-GB" b="1" dirty="0"/>
              <a:t>Global Population (2020):</a:t>
            </a:r>
            <a:r>
              <a:rPr lang="en-GB" dirty="0"/>
              <a:t> Approximately 7.84 billion people. ​</a:t>
            </a:r>
          </a:p>
          <a:p>
            <a:pPr>
              <a:buFont typeface="Arial" panose="020B0604020202020204" pitchFamily="34" charset="0"/>
              <a:buChar char="•"/>
            </a:pPr>
            <a:r>
              <a:rPr lang="en-GB" b="1" dirty="0"/>
              <a:t>Estimated Excess Deaths (2020-2021):</a:t>
            </a:r>
            <a:r>
              <a:rPr lang="en-GB" dirty="0"/>
              <a:t> Approximately 14.91 million deaths worldwide. ​</a:t>
            </a:r>
          </a:p>
          <a:p>
            <a:pPr>
              <a:buFont typeface="Arial" panose="020B0604020202020204" pitchFamily="34" charset="0"/>
              <a:buChar char="•"/>
            </a:pPr>
            <a:r>
              <a:rPr lang="en-GB" b="1" dirty="0"/>
              <a:t>Death Rate:</a:t>
            </a:r>
            <a:r>
              <a:rPr lang="en-GB" dirty="0"/>
              <a:t> Approximately 1.9 deaths per 1,000 people.</a:t>
            </a:r>
          </a:p>
        </p:txBody>
      </p:sp>
      <p:sp>
        <p:nvSpPr>
          <p:cNvPr id="6" name="Content Placeholder 2">
            <a:extLst>
              <a:ext uri="{FF2B5EF4-FFF2-40B4-BE49-F238E27FC236}">
                <a16:creationId xmlns:a16="http://schemas.microsoft.com/office/drawing/2014/main" id="{8ED3390D-4787-A90C-FF8A-5C3E438B8832}"/>
              </a:ext>
            </a:extLst>
          </p:cNvPr>
          <p:cNvSpPr txBox="1">
            <a:spLocks/>
          </p:cNvSpPr>
          <p:nvPr/>
        </p:nvSpPr>
        <p:spPr>
          <a:xfrm>
            <a:off x="505922" y="5402777"/>
            <a:ext cx="11306608" cy="1287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Scientists and governments coordinated in real time sharing data and ideas. Vaccines were developed and spread. Testing, tracing and data sharing enabled faster responses. </a:t>
            </a:r>
          </a:p>
        </p:txBody>
      </p:sp>
    </p:spTree>
    <p:extLst>
      <p:ext uri="{BB962C8B-B14F-4D97-AF65-F5344CB8AC3E}">
        <p14:creationId xmlns:p14="http://schemas.microsoft.com/office/powerpoint/2010/main" val="2249962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8637" y="514806"/>
            <a:ext cx="5985164" cy="136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0" y="1647092"/>
            <a:ext cx="9144000" cy="5101397"/>
          </a:xfrm>
          <a:prstGeom prst="rect">
            <a:avLst/>
          </a:prstGeom>
          <a:noFill/>
        </p:spPr>
        <p:txBody>
          <a:bodyPr wrap="square" rtlCol="0">
            <a:spAutoFit/>
          </a:bodyPr>
          <a:lstStyle/>
          <a:p>
            <a:pPr marL="342900" indent="-342900">
              <a:lnSpc>
                <a:spcPct val="150000"/>
              </a:lnSpc>
              <a:buFont typeface="+mj-lt"/>
              <a:buAutoNum type="arabicPeriod"/>
            </a:pPr>
            <a:r>
              <a:rPr lang="en-GB" sz="2800" b="1" dirty="0">
                <a:solidFill>
                  <a:prstClr val="black"/>
                </a:solidFill>
                <a:latin typeface="Calibri"/>
              </a:rPr>
              <a:t>Ability to work in a team structure</a:t>
            </a:r>
          </a:p>
          <a:p>
            <a:pPr marL="342900" indent="-342900">
              <a:lnSpc>
                <a:spcPct val="150000"/>
              </a:lnSpc>
              <a:buFont typeface="+mj-lt"/>
              <a:buAutoNum type="arabicPeriod"/>
            </a:pPr>
            <a:r>
              <a:rPr lang="en-GB" sz="2100" dirty="0">
                <a:solidFill>
                  <a:prstClr val="black"/>
                </a:solidFill>
                <a:latin typeface="Calibri"/>
              </a:rPr>
              <a:t>Ability to make decisions and solve problems</a:t>
            </a:r>
          </a:p>
          <a:p>
            <a:pPr marL="342900" indent="-342900">
              <a:lnSpc>
                <a:spcPct val="150000"/>
              </a:lnSpc>
              <a:buFont typeface="+mj-lt"/>
              <a:buAutoNum type="arabicPeriod"/>
            </a:pPr>
            <a:r>
              <a:rPr lang="en-GB" sz="2100" dirty="0">
                <a:solidFill>
                  <a:prstClr val="black"/>
                </a:solidFill>
                <a:latin typeface="Calibri"/>
              </a:rPr>
              <a:t>Ability to communicate verbally with people inside and outside an organisation</a:t>
            </a:r>
          </a:p>
          <a:p>
            <a:pPr marL="342900" indent="-342900">
              <a:lnSpc>
                <a:spcPct val="150000"/>
              </a:lnSpc>
              <a:buFont typeface="+mj-lt"/>
              <a:buAutoNum type="arabicPeriod"/>
            </a:pPr>
            <a:r>
              <a:rPr lang="en-GB" sz="2100" dirty="0">
                <a:solidFill>
                  <a:prstClr val="black"/>
                </a:solidFill>
                <a:latin typeface="Calibri"/>
              </a:rPr>
              <a:t>Ability to plan, organise and prioritise work</a:t>
            </a:r>
          </a:p>
          <a:p>
            <a:pPr marL="342900" indent="-342900">
              <a:lnSpc>
                <a:spcPct val="150000"/>
              </a:lnSpc>
              <a:buFont typeface="+mj-lt"/>
              <a:buAutoNum type="arabicPeriod"/>
            </a:pPr>
            <a:r>
              <a:rPr lang="en-GB" sz="2100" dirty="0">
                <a:solidFill>
                  <a:prstClr val="black"/>
                </a:solidFill>
                <a:latin typeface="Calibri"/>
              </a:rPr>
              <a:t>Ability to obtain and process information</a:t>
            </a:r>
          </a:p>
          <a:p>
            <a:pPr marL="342900" indent="-342900">
              <a:lnSpc>
                <a:spcPct val="150000"/>
              </a:lnSpc>
              <a:buFont typeface="+mj-lt"/>
              <a:buAutoNum type="arabicPeriod"/>
            </a:pPr>
            <a:r>
              <a:rPr lang="en-GB" sz="2100" dirty="0">
                <a:solidFill>
                  <a:prstClr val="black"/>
                </a:solidFill>
                <a:latin typeface="Calibri"/>
              </a:rPr>
              <a:t>Ability to analyse quantitative data</a:t>
            </a:r>
          </a:p>
          <a:p>
            <a:pPr marL="342900" indent="-342900">
              <a:lnSpc>
                <a:spcPct val="150000"/>
              </a:lnSpc>
              <a:buFont typeface="+mj-lt"/>
              <a:buAutoNum type="arabicPeriod"/>
            </a:pPr>
            <a:r>
              <a:rPr lang="en-GB" sz="2100" dirty="0">
                <a:solidFill>
                  <a:prstClr val="black"/>
                </a:solidFill>
                <a:latin typeface="Calibri"/>
              </a:rPr>
              <a:t>Technical knowledge related to the job</a:t>
            </a:r>
          </a:p>
          <a:p>
            <a:pPr marL="342900" indent="-342900">
              <a:lnSpc>
                <a:spcPct val="150000"/>
              </a:lnSpc>
              <a:buFont typeface="+mj-lt"/>
              <a:buAutoNum type="arabicPeriod"/>
            </a:pPr>
            <a:r>
              <a:rPr lang="en-GB" sz="2100" dirty="0">
                <a:solidFill>
                  <a:prstClr val="black"/>
                </a:solidFill>
                <a:latin typeface="Calibri"/>
              </a:rPr>
              <a:t>Proficient with computer software programs</a:t>
            </a:r>
          </a:p>
          <a:p>
            <a:pPr marL="342900" indent="-342900">
              <a:lnSpc>
                <a:spcPct val="150000"/>
              </a:lnSpc>
              <a:buFont typeface="+mj-lt"/>
              <a:buAutoNum type="arabicPeriod"/>
            </a:pPr>
            <a:r>
              <a:rPr lang="en-GB" sz="2100" dirty="0">
                <a:solidFill>
                  <a:prstClr val="black"/>
                </a:solidFill>
                <a:latin typeface="Calibri"/>
              </a:rPr>
              <a:t>Ability to create and/or edit written reports</a:t>
            </a:r>
          </a:p>
          <a:p>
            <a:pPr marL="342900" indent="-342900">
              <a:lnSpc>
                <a:spcPct val="150000"/>
              </a:lnSpc>
              <a:buFont typeface="+mj-lt"/>
              <a:buAutoNum type="arabicPeriod"/>
            </a:pPr>
            <a:r>
              <a:rPr lang="en-GB" sz="2100" dirty="0">
                <a:solidFill>
                  <a:prstClr val="black"/>
                </a:solidFill>
                <a:latin typeface="Calibri"/>
              </a:rPr>
              <a:t> Ability to sell, and influence others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406" y="4359334"/>
            <a:ext cx="2640194" cy="2346266"/>
          </a:xfrm>
          <a:prstGeom prst="rect">
            <a:avLst/>
          </a:prstGeom>
        </p:spPr>
      </p:pic>
      <p:sp>
        <p:nvSpPr>
          <p:cNvPr id="2" name="TextBox 1"/>
          <p:cNvSpPr txBox="1"/>
          <p:nvPr/>
        </p:nvSpPr>
        <p:spPr>
          <a:xfrm>
            <a:off x="1981200" y="87868"/>
            <a:ext cx="8148384" cy="369332"/>
          </a:xfrm>
          <a:prstGeom prst="rect">
            <a:avLst/>
          </a:prstGeom>
          <a:solidFill>
            <a:schemeClr val="accent1"/>
          </a:solidFill>
        </p:spPr>
        <p:txBody>
          <a:bodyPr wrap="none" rtlCol="0">
            <a:spAutoFit/>
          </a:bodyPr>
          <a:lstStyle/>
          <a:p>
            <a:r>
              <a:rPr lang="en-IE" dirty="0"/>
              <a:t>From industrial society to modern society…the market dictates what we value </a:t>
            </a:r>
          </a:p>
        </p:txBody>
      </p:sp>
    </p:spTree>
    <p:extLst>
      <p:ext uri="{BB962C8B-B14F-4D97-AF65-F5344CB8AC3E}">
        <p14:creationId xmlns:p14="http://schemas.microsoft.com/office/powerpoint/2010/main" val="1951199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5912-AF7D-19C2-3C47-32B12ED75513}"/>
              </a:ext>
            </a:extLst>
          </p:cNvPr>
          <p:cNvSpPr>
            <a:spLocks noGrp="1"/>
          </p:cNvSpPr>
          <p:nvPr>
            <p:ph type="title"/>
          </p:nvPr>
        </p:nvSpPr>
        <p:spPr>
          <a:xfrm>
            <a:off x="170542" y="0"/>
            <a:ext cx="12311743" cy="1235075"/>
          </a:xfrm>
        </p:spPr>
        <p:txBody>
          <a:bodyPr>
            <a:normAutofit/>
          </a:bodyPr>
          <a:lstStyle/>
          <a:p>
            <a:r>
              <a:rPr lang="en-US" dirty="0"/>
              <a:t>Framework for using AI for CI </a:t>
            </a:r>
          </a:p>
        </p:txBody>
      </p:sp>
      <p:pic>
        <p:nvPicPr>
          <p:cNvPr id="4" name="image1.png">
            <a:extLst>
              <a:ext uri="{FF2B5EF4-FFF2-40B4-BE49-F238E27FC236}">
                <a16:creationId xmlns:a16="http://schemas.microsoft.com/office/drawing/2014/main" id="{09AA8AA0-5FB2-EC33-6B92-D55E71E3C5D5}"/>
              </a:ext>
            </a:extLst>
          </p:cNvPr>
          <p:cNvPicPr>
            <a:picLocks noGrp="1"/>
          </p:cNvPicPr>
          <p:nvPr>
            <p:ph idx="1"/>
          </p:nvPr>
        </p:nvPicPr>
        <p:blipFill>
          <a:blip r:embed="rId3"/>
          <a:srcRect/>
          <a:stretch>
            <a:fillRect/>
          </a:stretch>
        </p:blipFill>
        <p:spPr>
          <a:xfrm>
            <a:off x="1623785" y="1235075"/>
            <a:ext cx="10306957" cy="5122182"/>
          </a:xfrm>
          <a:prstGeom prst="rect">
            <a:avLst/>
          </a:prstGeom>
          <a:ln/>
        </p:spPr>
      </p:pic>
      <p:sp>
        <p:nvSpPr>
          <p:cNvPr id="3" name="TextBox 2">
            <a:extLst>
              <a:ext uri="{FF2B5EF4-FFF2-40B4-BE49-F238E27FC236}">
                <a16:creationId xmlns:a16="http://schemas.microsoft.com/office/drawing/2014/main" id="{5C64AACD-A234-E213-E97D-69CA141AB988}"/>
              </a:ext>
            </a:extLst>
          </p:cNvPr>
          <p:cNvSpPr txBox="1"/>
          <p:nvPr/>
        </p:nvSpPr>
        <p:spPr>
          <a:xfrm>
            <a:off x="261258" y="4257207"/>
            <a:ext cx="2758190" cy="2308324"/>
          </a:xfrm>
          <a:prstGeom prst="rect">
            <a:avLst/>
          </a:prstGeom>
          <a:noFill/>
        </p:spPr>
        <p:txBody>
          <a:bodyPr wrap="square" rtlCol="0">
            <a:spAutoFit/>
          </a:bodyPr>
          <a:lstStyle/>
          <a:p>
            <a:r>
              <a:rPr lang="en-US" altLang="en-US" sz="1800" dirty="0">
                <a:solidFill>
                  <a:srgbClr val="000000"/>
                </a:solidFill>
                <a:latin typeface="Aptos" panose="020B0004020202020204" pitchFamily="34" charset="0"/>
              </a:rPr>
              <a:t>A framework for Design Based Research </a:t>
            </a:r>
            <a:br>
              <a:rPr lang="en-US" altLang="en-US" sz="1800" dirty="0">
                <a:solidFill>
                  <a:srgbClr val="000000"/>
                </a:solidFill>
                <a:latin typeface="Aptos" panose="020B0004020202020204" pitchFamily="34" charset="0"/>
              </a:rPr>
            </a:br>
            <a:r>
              <a:rPr lang="en-US" altLang="en-US" sz="1800" dirty="0">
                <a:solidFill>
                  <a:srgbClr val="000000"/>
                </a:solidFill>
                <a:latin typeface="Aptos" panose="020B0004020202020204" pitchFamily="34" charset="0"/>
              </a:rPr>
              <a:t>into AI to support education for Collective Intelligence</a:t>
            </a:r>
            <a:br>
              <a:rPr lang="en-US" altLang="en-US" sz="1800" dirty="0">
                <a:solidFill>
                  <a:srgbClr val="000000"/>
                </a:solidFill>
                <a:latin typeface="Aptos" panose="020B0004020202020204" pitchFamily="34" charset="0"/>
              </a:rPr>
            </a:br>
            <a:br>
              <a:rPr lang="en-US" altLang="en-US" sz="1800" dirty="0">
                <a:solidFill>
                  <a:srgbClr val="000000"/>
                </a:solidFill>
                <a:latin typeface="Aptos" panose="020B0004020202020204" pitchFamily="34" charset="0"/>
              </a:rPr>
            </a:br>
            <a:r>
              <a:rPr lang="en-US" altLang="en-US" sz="1200" dirty="0">
                <a:solidFill>
                  <a:srgbClr val="000000"/>
                </a:solidFill>
                <a:latin typeface="Aptos" panose="020B0004020202020204" pitchFamily="34" charset="0"/>
              </a:rPr>
              <a:t>Imogen </a:t>
            </a:r>
            <a:r>
              <a:rPr lang="en-US" altLang="en-US" sz="1200" dirty="0" err="1">
                <a:solidFill>
                  <a:srgbClr val="000000"/>
                </a:solidFill>
                <a:latin typeface="Aptos" panose="020B0004020202020204" pitchFamily="34" charset="0"/>
              </a:rPr>
              <a:t>Casebourne</a:t>
            </a:r>
            <a:r>
              <a:rPr lang="en-US" altLang="en-US" sz="1200" dirty="0">
                <a:solidFill>
                  <a:srgbClr val="000000"/>
                </a:solidFill>
                <a:latin typeface="Aptos" panose="020B0004020202020204" pitchFamily="34" charset="0"/>
              </a:rPr>
              <a:t>, </a:t>
            </a:r>
            <a:r>
              <a:rPr lang="en-US" altLang="en-US" sz="1200" dirty="0" err="1">
                <a:solidFill>
                  <a:srgbClr val="000000"/>
                </a:solidFill>
                <a:latin typeface="Aptos" panose="020B0004020202020204" pitchFamily="34" charset="0"/>
              </a:rPr>
              <a:t>Shenpeng</a:t>
            </a:r>
            <a:r>
              <a:rPr lang="en-US" altLang="en-US" sz="1200" dirty="0">
                <a:solidFill>
                  <a:srgbClr val="000000"/>
                </a:solidFill>
                <a:latin typeface="Aptos" panose="020B0004020202020204" pitchFamily="34" charset="0"/>
              </a:rPr>
              <a:t> Shi, Mike Hogan, Wayne Holmes, Tore Hoel, Rupert Wegerif, Li Yuan. AI&amp;ED 2025</a:t>
            </a:r>
            <a:endParaRPr lang="en-US" dirty="0"/>
          </a:p>
        </p:txBody>
      </p:sp>
    </p:spTree>
    <p:extLst>
      <p:ext uri="{BB962C8B-B14F-4D97-AF65-F5344CB8AC3E}">
        <p14:creationId xmlns:p14="http://schemas.microsoft.com/office/powerpoint/2010/main" val="616168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C678-8505-4A46-B898-DF28494BBF9E}"/>
              </a:ext>
            </a:extLst>
          </p:cNvPr>
          <p:cNvSpPr>
            <a:spLocks noGrp="1"/>
          </p:cNvSpPr>
          <p:nvPr>
            <p:ph type="title"/>
          </p:nvPr>
        </p:nvSpPr>
        <p:spPr>
          <a:xfrm>
            <a:off x="838200" y="742319"/>
            <a:ext cx="10515600" cy="1325563"/>
          </a:xfrm>
        </p:spPr>
        <p:txBody>
          <a:bodyPr>
            <a:normAutofit fontScale="90000"/>
          </a:bodyPr>
          <a:lstStyle/>
          <a:p>
            <a:r>
              <a:rPr lang="en-US" dirty="0"/>
              <a:t>+ AI to synthesize from multiple views </a:t>
            </a:r>
            <a:br>
              <a:rPr lang="en-US" dirty="0"/>
            </a:br>
            <a:br>
              <a:rPr lang="en-US" dirty="0"/>
            </a:br>
            <a:r>
              <a:rPr lang="en-US" dirty="0" err="1"/>
              <a:t>e.g</a:t>
            </a:r>
            <a:r>
              <a:rPr lang="en-US" dirty="0"/>
              <a:t> </a:t>
            </a:r>
            <a:r>
              <a:rPr lang="en-US" dirty="0" err="1"/>
              <a:t>Pol.is</a:t>
            </a:r>
            <a:r>
              <a:rPr lang="en-US" dirty="0"/>
              <a:t> – bringing people together </a:t>
            </a:r>
            <a:br>
              <a:rPr lang="en-US" dirty="0"/>
            </a:br>
            <a:endParaRPr lang="en-US" dirty="0"/>
          </a:p>
        </p:txBody>
      </p:sp>
      <p:sp>
        <p:nvSpPr>
          <p:cNvPr id="3" name="Content Placeholder 2">
            <a:extLst>
              <a:ext uri="{FF2B5EF4-FFF2-40B4-BE49-F238E27FC236}">
                <a16:creationId xmlns:a16="http://schemas.microsoft.com/office/drawing/2014/main" id="{444A7B60-1512-AA48-8F08-DAC61E2DB5AC}"/>
              </a:ext>
            </a:extLst>
          </p:cNvPr>
          <p:cNvSpPr>
            <a:spLocks noGrp="1"/>
          </p:cNvSpPr>
          <p:nvPr>
            <p:ph idx="1"/>
          </p:nvPr>
        </p:nvSpPr>
        <p:spPr>
          <a:xfrm>
            <a:off x="838200" y="2365970"/>
            <a:ext cx="4630057" cy="4351338"/>
          </a:xfrm>
        </p:spPr>
        <p:txBody>
          <a:bodyPr/>
          <a:lstStyle/>
          <a:p>
            <a:pPr marL="0" indent="0">
              <a:buNone/>
            </a:pPr>
            <a:r>
              <a:rPr lang="en-US" dirty="0"/>
              <a:t>Generates a map of the positions encouraging convergence</a:t>
            </a:r>
          </a:p>
          <a:p>
            <a:pPr marL="0" indent="0">
              <a:buNone/>
            </a:pPr>
            <a:r>
              <a:rPr lang="en-US" dirty="0"/>
              <a:t>(Collective not just connected)</a:t>
            </a:r>
          </a:p>
        </p:txBody>
      </p:sp>
      <p:pic>
        <p:nvPicPr>
          <p:cNvPr id="6" name="Picture 5" descr="Graphical user interface, text&#10;&#10;Description automatically generated">
            <a:extLst>
              <a:ext uri="{FF2B5EF4-FFF2-40B4-BE49-F238E27FC236}">
                <a16:creationId xmlns:a16="http://schemas.microsoft.com/office/drawing/2014/main" id="{64BF56D0-23D5-51FB-E9EE-198CE22A5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519" y="1914766"/>
            <a:ext cx="5613567" cy="4802542"/>
          </a:xfrm>
          <a:prstGeom prst="rect">
            <a:avLst/>
          </a:prstGeom>
        </p:spPr>
      </p:pic>
    </p:spTree>
    <p:extLst>
      <p:ext uri="{BB962C8B-B14F-4D97-AF65-F5344CB8AC3E}">
        <p14:creationId xmlns:p14="http://schemas.microsoft.com/office/powerpoint/2010/main" val="1138811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B9E114-10F0-ACCB-1968-118A5CF0FE38}"/>
              </a:ext>
            </a:extLst>
          </p:cNvPr>
          <p:cNvSpPr>
            <a:spLocks noGrp="1"/>
          </p:cNvSpPr>
          <p:nvPr>
            <p:ph idx="1"/>
          </p:nvPr>
        </p:nvSpPr>
        <p:spPr>
          <a:xfrm>
            <a:off x="391885" y="671740"/>
            <a:ext cx="11408229" cy="6099174"/>
          </a:xfrm>
        </p:spPr>
        <p:txBody>
          <a:bodyPr>
            <a:normAutofit/>
          </a:bodyPr>
          <a:lstStyle/>
          <a:p>
            <a:pPr marL="0" lvl="0" indent="0" algn="just">
              <a:lnSpc>
                <a:spcPct val="115000"/>
              </a:lnSpc>
              <a:buNone/>
            </a:pPr>
            <a:r>
              <a:rPr lang="en-GB" b="1" i="1" dirty="0">
                <a:effectLst/>
                <a:latin typeface="Calibri" panose="020F0502020204030204" pitchFamily="34" charset="0"/>
                <a:ea typeface="SimSun" panose="02010600030101010101" pitchFamily="2" charset="-122"/>
              </a:rPr>
              <a:t>Grouping:</a:t>
            </a:r>
            <a:r>
              <a:rPr lang="en-GB" dirty="0">
                <a:effectLst/>
                <a:latin typeface="Calibri" panose="020F0502020204030204" pitchFamily="34" charset="0"/>
                <a:ea typeface="SimSun" panose="02010600030101010101" pitchFamily="2" charset="-122"/>
              </a:rPr>
              <a:t> </a:t>
            </a:r>
            <a:r>
              <a:rPr lang="en-GB" sz="2400" dirty="0">
                <a:effectLst/>
                <a:latin typeface="Calibri" panose="020F0502020204030204" pitchFamily="34" charset="0"/>
                <a:ea typeface="SimSun" panose="02010600030101010101" pitchFamily="2" charset="-122"/>
              </a:rPr>
              <a:t>AI used to help in the forming and selecting of groups - selecting people with different character traits or backgrounds.</a:t>
            </a:r>
          </a:p>
          <a:p>
            <a:pPr marL="0" lvl="0" indent="0" algn="just">
              <a:lnSpc>
                <a:spcPct val="115000"/>
              </a:lnSpc>
              <a:buNone/>
            </a:pPr>
            <a:r>
              <a:rPr lang="en-GB" b="1" i="1" dirty="0">
                <a:effectLst/>
                <a:latin typeface="Calibri" panose="020F0502020204030204" pitchFamily="34" charset="0"/>
                <a:ea typeface="SimSun" panose="02010600030101010101" pitchFamily="2" charset="-122"/>
              </a:rPr>
              <a:t>Process</a:t>
            </a:r>
            <a:r>
              <a:rPr lang="en-GB" dirty="0">
                <a:effectLst/>
                <a:latin typeface="Calibri" panose="020F0502020204030204" pitchFamily="34" charset="0"/>
                <a:ea typeface="SimSun" panose="02010600030101010101" pitchFamily="2" charset="-122"/>
              </a:rPr>
              <a:t>: </a:t>
            </a:r>
            <a:r>
              <a:rPr lang="en-GB" sz="2400" dirty="0">
                <a:effectLst/>
                <a:latin typeface="Calibri" panose="020F0502020204030204" pitchFamily="34" charset="0"/>
                <a:ea typeface="SimSun" panose="02010600030101010101" pitchFamily="2" charset="-122"/>
              </a:rPr>
              <a:t>AI used to support the micro-process of dialogue and deliberation within groups – agents who listen in to the dialogue and contingently prompt </a:t>
            </a:r>
          </a:p>
          <a:p>
            <a:pPr marL="0" lvl="0" indent="0" algn="just">
              <a:lnSpc>
                <a:spcPct val="115000"/>
              </a:lnSpc>
              <a:buNone/>
            </a:pPr>
            <a:r>
              <a:rPr lang="en-GB" b="1" i="1" dirty="0">
                <a:latin typeface="Calibri" panose="020F0502020204030204" pitchFamily="34" charset="0"/>
                <a:ea typeface="SimSun" panose="02010600030101010101" pitchFamily="2" charset="-122"/>
              </a:rPr>
              <a:t>Staging</a:t>
            </a:r>
            <a:r>
              <a:rPr lang="en-GB" dirty="0">
                <a:latin typeface="Calibri" panose="020F0502020204030204" pitchFamily="34" charset="0"/>
                <a:ea typeface="SimSun" panose="02010600030101010101" pitchFamily="2" charset="-122"/>
              </a:rPr>
              <a:t>: </a:t>
            </a:r>
            <a:r>
              <a:rPr lang="en-GB" sz="2400" dirty="0">
                <a:effectLst/>
                <a:latin typeface="Calibri" panose="020F0502020204030204" pitchFamily="34" charset="0"/>
                <a:ea typeface="SimSun" panose="02010600030101010101" pitchFamily="2" charset="-122"/>
              </a:rPr>
              <a:t>AI used to support the staging or macro-process of creative innovation or problem-solving in groups over time.</a:t>
            </a:r>
          </a:p>
          <a:p>
            <a:pPr marL="0" lvl="0" indent="0" algn="just">
              <a:lnSpc>
                <a:spcPct val="115000"/>
              </a:lnSpc>
              <a:buNone/>
            </a:pPr>
            <a:r>
              <a:rPr lang="en-GB" b="1" dirty="0">
                <a:effectLst/>
                <a:latin typeface="Calibri" panose="020F0502020204030204" pitchFamily="34" charset="0"/>
                <a:ea typeface="SimSun" panose="02010600030101010101" pitchFamily="2" charset="-122"/>
              </a:rPr>
              <a:t>Synthesising: </a:t>
            </a:r>
            <a:r>
              <a:rPr lang="en-GB" dirty="0">
                <a:latin typeface="Calibri" panose="020F0502020204030204" pitchFamily="34" charset="0"/>
                <a:ea typeface="SimSun" panose="02010600030101010101" pitchFamily="2" charset="-122"/>
              </a:rPr>
              <a:t>comparing and synthesising to help creative emergence of best ideas</a:t>
            </a:r>
            <a:endParaRPr lang="en-GB" dirty="0">
              <a:effectLst/>
              <a:latin typeface="Calibri" panose="020F0502020204030204" pitchFamily="34" charset="0"/>
              <a:ea typeface="SimSun" panose="02010600030101010101" pitchFamily="2" charset="-122"/>
            </a:endParaRPr>
          </a:p>
          <a:p>
            <a:pPr marL="0" lvl="0" indent="0" algn="just">
              <a:lnSpc>
                <a:spcPct val="115000"/>
              </a:lnSpc>
              <a:buNone/>
            </a:pPr>
            <a:r>
              <a:rPr lang="en-GB" sz="2400" dirty="0">
                <a:effectLst/>
                <a:latin typeface="Calibri" panose="020F0502020204030204" pitchFamily="34" charset="0"/>
                <a:ea typeface="SimSun" panose="02010600030101010101" pitchFamily="2" charset="-122"/>
              </a:rPr>
              <a:t> </a:t>
            </a:r>
          </a:p>
          <a:p>
            <a:pPr marL="0" lvl="0" indent="0" algn="just">
              <a:lnSpc>
                <a:spcPct val="115000"/>
              </a:lnSpc>
              <a:buNone/>
            </a:pPr>
            <a:r>
              <a:rPr lang="en-GB" sz="2400" b="1" i="1" dirty="0">
                <a:effectLst/>
                <a:latin typeface="Calibri" panose="020F0502020204030204" pitchFamily="34" charset="0"/>
                <a:ea typeface="SimSun" panose="02010600030101010101" pitchFamily="2" charset="-122"/>
              </a:rPr>
              <a:t>Two modes:  </a:t>
            </a:r>
            <a:r>
              <a:rPr lang="en-GB" sz="2400" dirty="0">
                <a:effectLst/>
                <a:latin typeface="Calibri" panose="020F0502020204030204" pitchFamily="34" charset="0"/>
                <a:ea typeface="SimSun" panose="02010600030101010101" pitchFamily="2" charset="-122"/>
              </a:rPr>
              <a:t>active agent ‘</a:t>
            </a:r>
            <a:r>
              <a:rPr lang="en-GB" sz="2400" dirty="0" err="1">
                <a:effectLst/>
                <a:latin typeface="Calibri" panose="020F0502020204030204" pitchFamily="34" charset="0"/>
                <a:ea typeface="SimSun" panose="02010600030101010101" pitchFamily="2" charset="-122"/>
              </a:rPr>
              <a:t>edubot</a:t>
            </a:r>
            <a:r>
              <a:rPr lang="en-GB" sz="2400" dirty="0">
                <a:effectLst/>
                <a:latin typeface="Calibri" panose="020F0502020204030204" pitchFamily="34" charset="0"/>
                <a:ea typeface="SimSun" panose="02010600030101010101" pitchFamily="2" charset="-122"/>
              </a:rPr>
              <a:t>’ </a:t>
            </a:r>
            <a:r>
              <a:rPr lang="en-GB" sz="2400" dirty="0">
                <a:latin typeface="Calibri" panose="020F0502020204030204" pitchFamily="34" charset="0"/>
                <a:ea typeface="SimSun" panose="02010600030101010101" pitchFamily="2" charset="-122"/>
              </a:rPr>
              <a:t>and as </a:t>
            </a:r>
            <a:r>
              <a:rPr lang="en-GB" sz="2400" dirty="0">
                <a:effectLst/>
                <a:latin typeface="Calibri" panose="020F0502020204030204" pitchFamily="34" charset="0"/>
                <a:ea typeface="SimSun" panose="02010600030101010101" pitchFamily="2" charset="-122"/>
              </a:rPr>
              <a:t> passive environment</a:t>
            </a:r>
          </a:p>
          <a:p>
            <a:pPr marL="0" lvl="0" indent="0" algn="just">
              <a:lnSpc>
                <a:spcPct val="115000"/>
              </a:lnSpc>
              <a:buNone/>
            </a:pPr>
            <a:r>
              <a:rPr lang="en-GB" sz="2400" b="1" i="1" dirty="0">
                <a:effectLst/>
                <a:latin typeface="Calibri" panose="020F0502020204030204" pitchFamily="34" charset="0"/>
                <a:ea typeface="SimSun" panose="02010600030101010101" pitchFamily="2" charset="-122"/>
              </a:rPr>
              <a:t>A dimension of scale</a:t>
            </a:r>
            <a:r>
              <a:rPr lang="en-GB" sz="2400" dirty="0">
                <a:effectLst/>
                <a:latin typeface="Calibri" panose="020F0502020204030204" pitchFamily="34" charset="0"/>
                <a:ea typeface="SimSun" panose="02010600030101010101" pitchFamily="2" charset="-122"/>
              </a:rPr>
              <a:t>: individual, small groups, project teams, unbounded communities</a:t>
            </a:r>
          </a:p>
          <a:p>
            <a:endParaRPr lang="en-US" dirty="0"/>
          </a:p>
        </p:txBody>
      </p:sp>
      <p:sp>
        <p:nvSpPr>
          <p:cNvPr id="4" name="Title 1">
            <a:extLst>
              <a:ext uri="{FF2B5EF4-FFF2-40B4-BE49-F238E27FC236}">
                <a16:creationId xmlns:a16="http://schemas.microsoft.com/office/drawing/2014/main" id="{F947149D-20E1-66FA-1E89-2EA82BEA8A1B}"/>
              </a:ext>
            </a:extLst>
          </p:cNvPr>
          <p:cNvSpPr>
            <a:spLocks noGrp="1"/>
          </p:cNvSpPr>
          <p:nvPr>
            <p:ph type="title"/>
          </p:nvPr>
        </p:nvSpPr>
        <p:spPr>
          <a:xfrm>
            <a:off x="170542" y="0"/>
            <a:ext cx="12311743" cy="881743"/>
          </a:xfrm>
        </p:spPr>
        <p:txBody>
          <a:bodyPr>
            <a:normAutofit/>
          </a:bodyPr>
          <a:lstStyle/>
          <a:p>
            <a:r>
              <a:rPr lang="en-US" dirty="0"/>
              <a:t>Education for Human-AI collective intelligence HAICI</a:t>
            </a:r>
          </a:p>
        </p:txBody>
      </p:sp>
    </p:spTree>
    <p:extLst>
      <p:ext uri="{BB962C8B-B14F-4D97-AF65-F5344CB8AC3E}">
        <p14:creationId xmlns:p14="http://schemas.microsoft.com/office/powerpoint/2010/main" val="3138595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31BBE8D-9106-1D69-77AC-B73FA0F3A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0" y="523081"/>
            <a:ext cx="10328811" cy="58118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98F3B3-AE4C-CDD5-E897-5E53795AA057}"/>
              </a:ext>
            </a:extLst>
          </p:cNvPr>
          <p:cNvSpPr>
            <a:spLocks noGrp="1"/>
          </p:cNvSpPr>
          <p:nvPr>
            <p:ph type="title"/>
          </p:nvPr>
        </p:nvSpPr>
        <p:spPr>
          <a:xfrm>
            <a:off x="516998" y="384174"/>
            <a:ext cx="10515600" cy="1325563"/>
          </a:xfrm>
          <a:solidFill>
            <a:schemeClr val="bg1"/>
          </a:solidFill>
        </p:spPr>
        <p:txBody>
          <a:bodyPr/>
          <a:lstStyle/>
          <a:p>
            <a:r>
              <a:rPr lang="en-US" dirty="0"/>
              <a:t>KTP UKRI funded project to develop edubots to coach better dialogue</a:t>
            </a:r>
          </a:p>
        </p:txBody>
      </p:sp>
      <p:sp>
        <p:nvSpPr>
          <p:cNvPr id="3" name="Content Placeholder 2">
            <a:extLst>
              <a:ext uri="{FF2B5EF4-FFF2-40B4-BE49-F238E27FC236}">
                <a16:creationId xmlns:a16="http://schemas.microsoft.com/office/drawing/2014/main" id="{59BA6AA5-19CE-509D-2077-CA5A9E8A0A2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305832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17880-CD9B-E7C8-FA22-EE9F0EEE2566}"/>
              </a:ext>
            </a:extLst>
          </p:cNvPr>
          <p:cNvSpPr>
            <a:spLocks noGrp="1"/>
          </p:cNvSpPr>
          <p:nvPr>
            <p:ph type="title"/>
          </p:nvPr>
        </p:nvSpPr>
        <p:spPr/>
        <p:txBody>
          <a:bodyPr/>
          <a:lstStyle/>
          <a:p>
            <a:r>
              <a:rPr lang="en-US" dirty="0"/>
              <a:t>A DEFI project: a universal moderator bot</a:t>
            </a:r>
          </a:p>
        </p:txBody>
      </p:sp>
      <p:sp>
        <p:nvSpPr>
          <p:cNvPr id="3" name="Content Placeholder 2">
            <a:extLst>
              <a:ext uri="{FF2B5EF4-FFF2-40B4-BE49-F238E27FC236}">
                <a16:creationId xmlns:a16="http://schemas.microsoft.com/office/drawing/2014/main" id="{39889472-3FD5-A2DA-FA7E-A31DA1BBAE2A}"/>
              </a:ext>
            </a:extLst>
          </p:cNvPr>
          <p:cNvSpPr>
            <a:spLocks noGrp="1"/>
          </p:cNvSpPr>
          <p:nvPr>
            <p:ph idx="1"/>
          </p:nvPr>
        </p:nvSpPr>
        <p:spPr/>
        <p:txBody>
          <a:bodyPr/>
          <a:lstStyle/>
          <a:p>
            <a:pPr marL="0" indent="0">
              <a:buNone/>
            </a:pPr>
            <a:r>
              <a:rPr lang="en-US" dirty="0"/>
              <a:t>A bot can impose equal turns and elicit ideas from those who have not yet spoken – it can also monitor and support the quality of the talk</a:t>
            </a:r>
          </a:p>
          <a:p>
            <a:endParaRPr lang="en-US" dirty="0"/>
          </a:p>
          <a:p>
            <a:r>
              <a:rPr lang="en-US" dirty="0"/>
              <a:t>What do you think?</a:t>
            </a:r>
          </a:p>
          <a:p>
            <a:r>
              <a:rPr lang="en-US" dirty="0"/>
              <a:t>Why do you think that?</a:t>
            </a:r>
          </a:p>
          <a:p>
            <a:r>
              <a:rPr lang="en-US" dirty="0"/>
              <a:t>Can you give reasons for that claim?</a:t>
            </a:r>
          </a:p>
          <a:p>
            <a:r>
              <a:rPr lang="en-US" dirty="0"/>
              <a:t>Could this be seen differently? </a:t>
            </a:r>
          </a:p>
          <a:p>
            <a:r>
              <a:rPr lang="en-US" dirty="0"/>
              <a:t>Do you agree with Brian? Or disagree? If so, why – give reasons</a:t>
            </a:r>
          </a:p>
          <a:p>
            <a:pPr marL="0" indent="0">
              <a:buNone/>
            </a:pPr>
            <a:endParaRPr lang="en-US" dirty="0"/>
          </a:p>
        </p:txBody>
      </p:sp>
      <p:sp>
        <p:nvSpPr>
          <p:cNvPr id="4" name="TextBox 3">
            <a:extLst>
              <a:ext uri="{FF2B5EF4-FFF2-40B4-BE49-F238E27FC236}">
                <a16:creationId xmlns:a16="http://schemas.microsoft.com/office/drawing/2014/main" id="{700C22A2-7CAE-B582-9D65-E258CA21CCFE}"/>
              </a:ext>
            </a:extLst>
          </p:cNvPr>
          <p:cNvSpPr txBox="1"/>
          <p:nvPr/>
        </p:nvSpPr>
        <p:spPr>
          <a:xfrm>
            <a:off x="6593113" y="2938307"/>
            <a:ext cx="4760687" cy="1569660"/>
          </a:xfrm>
          <a:prstGeom prst="rect">
            <a:avLst/>
          </a:prstGeom>
          <a:solidFill>
            <a:schemeClr val="accent2">
              <a:lumMod val="40000"/>
              <a:lumOff val="60000"/>
            </a:schemeClr>
          </a:solidFill>
        </p:spPr>
        <p:txBody>
          <a:bodyPr wrap="square" rtlCol="0">
            <a:spAutoFit/>
          </a:bodyPr>
          <a:lstStyle/>
          <a:p>
            <a:r>
              <a:rPr lang="en-GB" sz="2400" b="0" i="0" u="none" strike="noStrike" dirty="0">
                <a:solidFill>
                  <a:srgbClr val="000000"/>
                </a:solidFill>
                <a:effectLst/>
                <a:latin typeface="Arial" panose="020B0604020202020204" pitchFamily="34" charset="0"/>
              </a:rPr>
              <a:t>“discussions progressed quickly and were highly productive with the AI's assistance” Bo Yu PhD student</a:t>
            </a:r>
            <a:endParaRPr lang="en-US" sz="2400" dirty="0"/>
          </a:p>
        </p:txBody>
      </p:sp>
    </p:spTree>
    <p:extLst>
      <p:ext uri="{BB962C8B-B14F-4D97-AF65-F5344CB8AC3E}">
        <p14:creationId xmlns:p14="http://schemas.microsoft.com/office/powerpoint/2010/main" val="126951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Light"/>
              <a:ea typeface="Open Sans Light"/>
              <a:cs typeface="Open Sans Light"/>
              <a:sym typeface="Open Sans Light"/>
            </a:endParaRPr>
          </a:p>
        </p:txBody>
      </p:sp>
      <p:sp>
        <p:nvSpPr>
          <p:cNvPr id="92" name="Google Shape;92;p1"/>
          <p:cNvSpPr/>
          <p:nvPr/>
        </p:nvSpPr>
        <p:spPr>
          <a:xfrm>
            <a:off x="0" y="652"/>
            <a:ext cx="12192000" cy="685734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Light"/>
              <a:ea typeface="Open Sans Light"/>
              <a:cs typeface="Open Sans Light"/>
              <a:sym typeface="Open Sans Light"/>
            </a:endParaRPr>
          </a:p>
        </p:txBody>
      </p:sp>
      <p:sp>
        <p:nvSpPr>
          <p:cNvPr id="93" name="Google Shape;93;p1"/>
          <p:cNvSpPr txBox="1">
            <a:spLocks noGrp="1"/>
          </p:cNvSpPr>
          <p:nvPr>
            <p:ph type="ctrTitle"/>
          </p:nvPr>
        </p:nvSpPr>
        <p:spPr>
          <a:xfrm>
            <a:off x="871870" y="749595"/>
            <a:ext cx="5645888" cy="390214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6600"/>
              <a:buFont typeface="Play"/>
              <a:buNone/>
            </a:pPr>
            <a:r>
              <a:rPr lang="en-GB" dirty="0"/>
              <a:t>CAMBRIDGE OPEN</a:t>
            </a:r>
            <a:br>
              <a:rPr lang="en-GB" dirty="0"/>
            </a:br>
            <a:r>
              <a:rPr lang="en-GB" dirty="0"/>
              <a:t>WEB OF</a:t>
            </a:r>
            <a:br>
              <a:rPr lang="en-GB" dirty="0"/>
            </a:br>
            <a:r>
              <a:rPr lang="en-GB" dirty="0"/>
              <a:t>LEARNING</a:t>
            </a:r>
            <a:endParaRPr dirty="0"/>
          </a:p>
        </p:txBody>
      </p:sp>
      <p:sp>
        <p:nvSpPr>
          <p:cNvPr id="94" name="Google Shape;94;p1"/>
          <p:cNvSpPr txBox="1">
            <a:spLocks noGrp="1"/>
          </p:cNvSpPr>
          <p:nvPr>
            <p:ph type="subTitle" idx="1"/>
          </p:nvPr>
        </p:nvSpPr>
        <p:spPr>
          <a:xfrm>
            <a:off x="871870" y="4651745"/>
            <a:ext cx="4890977" cy="999460"/>
          </a:xfrm>
          <a:prstGeom prst="rect">
            <a:avLst/>
          </a:prstGeom>
          <a:noFill/>
          <a:ln>
            <a:noFill/>
          </a:ln>
        </p:spPr>
        <p:txBody>
          <a:bodyPr spcFirstLastPara="1" wrap="square" lIns="91425" tIns="45700" rIns="91425" bIns="45700" anchor="b" anchorCtr="0">
            <a:normAutofit/>
          </a:bodyPr>
          <a:lstStyle/>
          <a:p>
            <a:pPr marL="0" lvl="0" indent="0" algn="l" rtl="0">
              <a:lnSpc>
                <a:spcPct val="120000"/>
              </a:lnSpc>
              <a:spcBef>
                <a:spcPts val="0"/>
              </a:spcBef>
              <a:spcAft>
                <a:spcPts val="0"/>
              </a:spcAft>
              <a:buClr>
                <a:schemeClr val="dk2"/>
              </a:buClr>
              <a:buSzPts val="1440"/>
              <a:buNone/>
            </a:pPr>
            <a:r>
              <a:rPr lang="en-GB"/>
              <a:t>A RESEARCH PROJECT</a:t>
            </a:r>
            <a:endParaRPr/>
          </a:p>
        </p:txBody>
      </p:sp>
      <p:pic>
        <p:nvPicPr>
          <p:cNvPr id="95" name="Google Shape;95;p1"/>
          <p:cNvPicPr preferRelativeResize="0"/>
          <p:nvPr/>
        </p:nvPicPr>
        <p:blipFill rotWithShape="1">
          <a:blip r:embed="rId3">
            <a:alphaModFix/>
          </a:blip>
          <a:srcRect l="17627" r="21082" b="2"/>
          <a:stretch/>
        </p:blipFill>
        <p:spPr>
          <a:xfrm>
            <a:off x="5879804" y="-6350"/>
            <a:ext cx="6312196" cy="6874330"/>
          </a:xfrm>
          <a:custGeom>
            <a:avLst/>
            <a:gdLst/>
            <a:ahLst/>
            <a:cxnLst/>
            <a:rect l="l" t="t" r="r" b="b"/>
            <a:pathLst>
              <a:path w="6312196" h="6874330" extrusionOk="0">
                <a:moveTo>
                  <a:pt x="2047193" y="0"/>
                </a:moveTo>
                <a:lnTo>
                  <a:pt x="6312196" y="0"/>
                </a:lnTo>
                <a:lnTo>
                  <a:pt x="6312196" y="6874330"/>
                </a:lnTo>
                <a:lnTo>
                  <a:pt x="0" y="6874330"/>
                </a:lnTo>
                <a:close/>
              </a:path>
            </a:pathLst>
          </a:custGeom>
          <a:noFill/>
          <a:ln>
            <a:noFill/>
          </a:ln>
        </p:spPr>
      </p:pic>
      <p:cxnSp>
        <p:nvCxnSpPr>
          <p:cNvPr id="96" name="Google Shape;96;p1"/>
          <p:cNvCxnSpPr/>
          <p:nvPr/>
        </p:nvCxnSpPr>
        <p:spPr>
          <a:xfrm flipH="1">
            <a:off x="6634715" y="0"/>
            <a:ext cx="914401" cy="6857348"/>
          </a:xfrm>
          <a:prstGeom prst="straightConnector1">
            <a:avLst/>
          </a:prstGeom>
          <a:noFill/>
          <a:ln w="12700" cap="flat" cmpd="sng">
            <a:solidFill>
              <a:schemeClr val="accent2">
                <a:alpha val="69803"/>
              </a:schemeClr>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259B-46C8-0818-4163-B251620415F8}"/>
              </a:ext>
            </a:extLst>
          </p:cNvPr>
          <p:cNvSpPr>
            <a:spLocks noGrp="1"/>
          </p:cNvSpPr>
          <p:nvPr>
            <p:ph type="title"/>
          </p:nvPr>
        </p:nvSpPr>
        <p:spPr/>
        <p:txBody>
          <a:bodyPr/>
          <a:lstStyle/>
          <a:p>
            <a:r>
              <a:rPr lang="en-US" b="1" dirty="0"/>
              <a:t>The first schools:</a:t>
            </a:r>
            <a:br>
              <a:rPr lang="en-US" b="1" dirty="0"/>
            </a:br>
            <a:r>
              <a:rPr lang="en-US" b="1" dirty="0" err="1"/>
              <a:t>Edubas</a:t>
            </a:r>
            <a:endParaRPr lang="en-US" b="1" dirty="0"/>
          </a:p>
        </p:txBody>
      </p:sp>
      <p:pic>
        <p:nvPicPr>
          <p:cNvPr id="5" name="Content Placeholder 4" descr="A close-up of a carving tool&#10;&#10;Description automatically generated">
            <a:extLst>
              <a:ext uri="{FF2B5EF4-FFF2-40B4-BE49-F238E27FC236}">
                <a16:creationId xmlns:a16="http://schemas.microsoft.com/office/drawing/2014/main" id="{74BC47DC-F466-54E5-8B97-F5F91559E1DA}"/>
              </a:ext>
            </a:extLst>
          </p:cNvPr>
          <p:cNvPicPr>
            <a:picLocks noGrp="1" noChangeAspect="1"/>
          </p:cNvPicPr>
          <p:nvPr>
            <p:ph idx="1"/>
          </p:nvPr>
        </p:nvPicPr>
        <p:blipFill>
          <a:blip r:embed="rId3"/>
          <a:stretch>
            <a:fillRect/>
          </a:stretch>
        </p:blipFill>
        <p:spPr>
          <a:xfrm>
            <a:off x="1058806" y="1770063"/>
            <a:ext cx="3521688" cy="2346325"/>
          </a:xfrm>
        </p:spPr>
      </p:pic>
      <p:sp>
        <p:nvSpPr>
          <p:cNvPr id="8" name="TextBox 7">
            <a:extLst>
              <a:ext uri="{FF2B5EF4-FFF2-40B4-BE49-F238E27FC236}">
                <a16:creationId xmlns:a16="http://schemas.microsoft.com/office/drawing/2014/main" id="{510DCC17-DBCE-3BAE-1EF4-85D7409CE0B6}"/>
              </a:ext>
            </a:extLst>
          </p:cNvPr>
          <p:cNvSpPr txBox="1"/>
          <p:nvPr/>
        </p:nvSpPr>
        <p:spPr>
          <a:xfrm>
            <a:off x="1058806" y="4829175"/>
            <a:ext cx="9356782" cy="830997"/>
          </a:xfrm>
          <a:prstGeom prst="rect">
            <a:avLst/>
          </a:prstGeom>
          <a:noFill/>
        </p:spPr>
        <p:txBody>
          <a:bodyPr wrap="square" rtlCol="0">
            <a:spAutoFit/>
          </a:bodyPr>
          <a:lstStyle/>
          <a:p>
            <a:r>
              <a:rPr lang="en-US" sz="2400" dirty="0"/>
              <a:t>A new technology</a:t>
            </a:r>
          </a:p>
          <a:p>
            <a:r>
              <a:rPr lang="en-US" sz="2400" dirty="0"/>
              <a:t> servicing a new technology</a:t>
            </a:r>
          </a:p>
        </p:txBody>
      </p:sp>
      <p:pic>
        <p:nvPicPr>
          <p:cNvPr id="10" name="Picture 9" descr="A group of people sitting in a room&#10;&#10;Description automatically generated">
            <a:extLst>
              <a:ext uri="{FF2B5EF4-FFF2-40B4-BE49-F238E27FC236}">
                <a16:creationId xmlns:a16="http://schemas.microsoft.com/office/drawing/2014/main" id="{FA0EDA01-B3F0-D1A3-F32B-D1D7E6C7132D}"/>
              </a:ext>
            </a:extLst>
          </p:cNvPr>
          <p:cNvPicPr>
            <a:picLocks noChangeAspect="1"/>
          </p:cNvPicPr>
          <p:nvPr/>
        </p:nvPicPr>
        <p:blipFill>
          <a:blip r:embed="rId4"/>
          <a:stretch>
            <a:fillRect/>
          </a:stretch>
        </p:blipFill>
        <p:spPr>
          <a:xfrm>
            <a:off x="5697070" y="637464"/>
            <a:ext cx="5310188" cy="5292487"/>
          </a:xfrm>
          <a:prstGeom prst="rect">
            <a:avLst/>
          </a:prstGeom>
        </p:spPr>
      </p:pic>
    </p:spTree>
    <p:extLst>
      <p:ext uri="{BB962C8B-B14F-4D97-AF65-F5344CB8AC3E}">
        <p14:creationId xmlns:p14="http://schemas.microsoft.com/office/powerpoint/2010/main" val="2840435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Play"/>
              <a:buNone/>
            </a:pPr>
            <a:r>
              <a:rPr lang="en-GB"/>
              <a:t>INNOVATIVE, DESIGN BASED RESEARCH</a:t>
            </a:r>
            <a:endParaRPr/>
          </a:p>
        </p:txBody>
      </p:sp>
      <p:grpSp>
        <p:nvGrpSpPr>
          <p:cNvPr id="102" name="Google Shape;102;p2"/>
          <p:cNvGrpSpPr/>
          <p:nvPr/>
        </p:nvGrpSpPr>
        <p:grpSpPr>
          <a:xfrm>
            <a:off x="8139173" y="2237058"/>
            <a:ext cx="3630000" cy="3630000"/>
            <a:chOff x="33899" y="179156"/>
            <a:chExt cx="3630000" cy="3630000"/>
          </a:xfrm>
        </p:grpSpPr>
        <p:sp>
          <p:nvSpPr>
            <p:cNvPr id="103" name="Google Shape;103;p2"/>
            <p:cNvSpPr/>
            <p:nvPr/>
          </p:nvSpPr>
          <p:spPr>
            <a:xfrm>
              <a:off x="333350" y="373313"/>
              <a:ext cx="3136392" cy="3136392"/>
            </a:xfrm>
            <a:prstGeom prst="pie">
              <a:avLst>
                <a:gd name="adj1" fmla="val 16200000"/>
                <a:gd name="adj2" fmla="val 0"/>
              </a:avLst>
            </a:prstGeom>
            <a:solidFill>
              <a:schemeClr val="lt1"/>
            </a:solidFill>
            <a:ln w="12700" cap="flat" cmpd="sng">
              <a:solidFill>
                <a:srgbClr val="79986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txBox="1"/>
            <p:nvPr/>
          </p:nvSpPr>
          <p:spPr>
            <a:xfrm>
              <a:off x="1998252" y="1023368"/>
              <a:ext cx="1157478" cy="858774"/>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2700"/>
                <a:buFont typeface="Open Sans Light"/>
                <a:buNone/>
              </a:pPr>
              <a:r>
                <a:rPr lang="en-GB" sz="2700" b="0" i="0" u="none" strike="noStrike" cap="none">
                  <a:solidFill>
                    <a:schemeClr val="lt1"/>
                  </a:solidFill>
                  <a:latin typeface="Open Sans Light"/>
                  <a:ea typeface="Open Sans Light"/>
                  <a:cs typeface="Open Sans Light"/>
                  <a:sym typeface="Open Sans Light"/>
                </a:rPr>
                <a:t>1 Plan</a:t>
              </a:r>
              <a:endParaRPr/>
            </a:p>
          </p:txBody>
        </p:sp>
        <p:sp>
          <p:nvSpPr>
            <p:cNvPr id="105" name="Google Shape;105;p2"/>
            <p:cNvSpPr/>
            <p:nvPr/>
          </p:nvSpPr>
          <p:spPr>
            <a:xfrm>
              <a:off x="333350" y="478607"/>
              <a:ext cx="3136392" cy="3136392"/>
            </a:xfrm>
            <a:prstGeom prst="pie">
              <a:avLst>
                <a:gd name="adj1" fmla="val 0"/>
                <a:gd name="adj2" fmla="val 5400000"/>
              </a:avLst>
            </a:prstGeom>
            <a:solidFill>
              <a:schemeClr val="lt1"/>
            </a:solidFill>
            <a:ln w="12700" cap="flat" cmpd="sng">
              <a:solidFill>
                <a:srgbClr val="79986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txBox="1"/>
            <p:nvPr/>
          </p:nvSpPr>
          <p:spPr>
            <a:xfrm>
              <a:off x="1998252" y="2106170"/>
              <a:ext cx="1157478" cy="858774"/>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2700"/>
                <a:buFont typeface="Open Sans Light"/>
                <a:buNone/>
              </a:pPr>
              <a:r>
                <a:rPr lang="en-GB" sz="2700" b="0" i="0" u="none" strike="noStrike" cap="none">
                  <a:solidFill>
                    <a:schemeClr val="lt1"/>
                  </a:solidFill>
                  <a:latin typeface="Open Sans Light"/>
                  <a:ea typeface="Open Sans Light"/>
                  <a:cs typeface="Open Sans Light"/>
                  <a:sym typeface="Open Sans Light"/>
                </a:rPr>
                <a:t>2 Design</a:t>
              </a:r>
              <a:endParaRPr/>
            </a:p>
          </p:txBody>
        </p:sp>
        <p:sp>
          <p:nvSpPr>
            <p:cNvPr id="107" name="Google Shape;107;p2"/>
            <p:cNvSpPr/>
            <p:nvPr/>
          </p:nvSpPr>
          <p:spPr>
            <a:xfrm>
              <a:off x="228057" y="478607"/>
              <a:ext cx="3136392" cy="3136392"/>
            </a:xfrm>
            <a:prstGeom prst="pie">
              <a:avLst>
                <a:gd name="adj1" fmla="val 5400000"/>
                <a:gd name="adj2" fmla="val 10800000"/>
              </a:avLst>
            </a:prstGeom>
            <a:solidFill>
              <a:schemeClr val="lt1"/>
            </a:solidFill>
            <a:ln w="12700" cap="flat" cmpd="sng">
              <a:solidFill>
                <a:srgbClr val="79986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542069" y="2106170"/>
              <a:ext cx="1157478" cy="858774"/>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2700"/>
                <a:buFont typeface="Open Sans Light"/>
                <a:buNone/>
              </a:pPr>
              <a:r>
                <a:rPr lang="en-GB" sz="2700" b="0" i="0" u="none" strike="noStrike" cap="none">
                  <a:solidFill>
                    <a:schemeClr val="lt1"/>
                  </a:solidFill>
                  <a:latin typeface="Open Sans Light"/>
                  <a:ea typeface="Open Sans Light"/>
                  <a:cs typeface="Open Sans Light"/>
                  <a:sym typeface="Open Sans Light"/>
                </a:rPr>
                <a:t>3 Test</a:t>
              </a:r>
              <a:endParaRPr/>
            </a:p>
          </p:txBody>
        </p:sp>
        <p:sp>
          <p:nvSpPr>
            <p:cNvPr id="109" name="Google Shape;109;p2"/>
            <p:cNvSpPr/>
            <p:nvPr/>
          </p:nvSpPr>
          <p:spPr>
            <a:xfrm>
              <a:off x="228057" y="373313"/>
              <a:ext cx="3136392" cy="3136392"/>
            </a:xfrm>
            <a:prstGeom prst="pie">
              <a:avLst>
                <a:gd name="adj1" fmla="val 10800000"/>
                <a:gd name="adj2" fmla="val 16200000"/>
              </a:avLst>
            </a:prstGeom>
            <a:solidFill>
              <a:schemeClr val="lt1"/>
            </a:solidFill>
            <a:ln w="12700" cap="flat" cmpd="sng">
              <a:solidFill>
                <a:srgbClr val="79986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txBox="1"/>
            <p:nvPr/>
          </p:nvSpPr>
          <p:spPr>
            <a:xfrm>
              <a:off x="542069" y="1023368"/>
              <a:ext cx="1157478" cy="858774"/>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2700"/>
                <a:buFont typeface="Open Sans Light"/>
                <a:buNone/>
              </a:pPr>
              <a:r>
                <a:rPr lang="en-GB" sz="2700" b="0" i="0" u="none" strike="noStrike" cap="none">
                  <a:solidFill>
                    <a:schemeClr val="lt1"/>
                  </a:solidFill>
                  <a:latin typeface="Open Sans Light"/>
                  <a:ea typeface="Open Sans Light"/>
                  <a:cs typeface="Open Sans Light"/>
                  <a:sym typeface="Open Sans Light"/>
                </a:rPr>
                <a:t>4 Review</a:t>
              </a:r>
              <a:endParaRPr/>
            </a:p>
          </p:txBody>
        </p:sp>
        <p:sp>
          <p:nvSpPr>
            <p:cNvPr id="111" name="Google Shape;111;p2"/>
            <p:cNvSpPr/>
            <p:nvPr/>
          </p:nvSpPr>
          <p:spPr>
            <a:xfrm>
              <a:off x="139192" y="179156"/>
              <a:ext cx="3524707" cy="3524707"/>
            </a:xfrm>
            <a:custGeom>
              <a:avLst/>
              <a:gdLst/>
              <a:ahLst/>
              <a:cxnLst/>
              <a:rect l="l" t="t" r="r" b="b"/>
              <a:pathLst>
                <a:path w="120000" h="120000" extrusionOk="0">
                  <a:moveTo>
                    <a:pt x="60000" y="4067"/>
                  </a:moveTo>
                  <a:lnTo>
                    <a:pt x="60000" y="4067"/>
                  </a:lnTo>
                  <a:cubicBezTo>
                    <a:pt x="88941" y="4067"/>
                    <a:pt x="113103" y="26145"/>
                    <a:pt x="115706" y="54969"/>
                  </a:cubicBezTo>
                  <a:lnTo>
                    <a:pt x="119760" y="54969"/>
                  </a:lnTo>
                  <a:lnTo>
                    <a:pt x="112882" y="60000"/>
                  </a:lnTo>
                  <a:lnTo>
                    <a:pt x="105523" y="54969"/>
                  </a:lnTo>
                  <a:lnTo>
                    <a:pt x="109576" y="54969"/>
                  </a:lnTo>
                  <a:lnTo>
                    <a:pt x="109576" y="54969"/>
                  </a:lnTo>
                  <a:cubicBezTo>
                    <a:pt x="106994" y="29527"/>
                    <a:pt x="85573" y="10169"/>
                    <a:pt x="60000" y="10169"/>
                  </a:cubicBezTo>
                  <a:close/>
                </a:path>
              </a:pathLst>
            </a:custGeom>
            <a:solidFill>
              <a:srgbClr val="C2D1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39192" y="284449"/>
              <a:ext cx="3524707" cy="3524707"/>
            </a:xfrm>
            <a:custGeom>
              <a:avLst/>
              <a:gdLst/>
              <a:ahLst/>
              <a:cxnLst/>
              <a:rect l="l" t="t" r="r" b="b"/>
              <a:pathLst>
                <a:path w="120000" h="120000" extrusionOk="0">
                  <a:moveTo>
                    <a:pt x="115933" y="60000"/>
                  </a:moveTo>
                  <a:lnTo>
                    <a:pt x="115933" y="60000"/>
                  </a:lnTo>
                  <a:cubicBezTo>
                    <a:pt x="115933" y="88941"/>
                    <a:pt x="93855" y="113103"/>
                    <a:pt x="65031" y="115706"/>
                  </a:cubicBezTo>
                  <a:lnTo>
                    <a:pt x="65031" y="119760"/>
                  </a:lnTo>
                  <a:lnTo>
                    <a:pt x="60000" y="112882"/>
                  </a:lnTo>
                  <a:lnTo>
                    <a:pt x="65031" y="105523"/>
                  </a:lnTo>
                  <a:lnTo>
                    <a:pt x="65031" y="109576"/>
                  </a:lnTo>
                  <a:cubicBezTo>
                    <a:pt x="90473" y="106994"/>
                    <a:pt x="109831" y="85573"/>
                    <a:pt x="109831" y="60000"/>
                  </a:cubicBezTo>
                  <a:close/>
                </a:path>
              </a:pathLst>
            </a:custGeom>
            <a:solidFill>
              <a:srgbClr val="C2D1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899" y="284449"/>
              <a:ext cx="3524707" cy="3524707"/>
            </a:xfrm>
            <a:custGeom>
              <a:avLst/>
              <a:gdLst/>
              <a:ahLst/>
              <a:cxnLst/>
              <a:rect l="l" t="t" r="r" b="b"/>
              <a:pathLst>
                <a:path w="120000" h="120000" extrusionOk="0">
                  <a:moveTo>
                    <a:pt x="60000" y="115933"/>
                  </a:moveTo>
                  <a:cubicBezTo>
                    <a:pt x="31059" y="115933"/>
                    <a:pt x="6897" y="93855"/>
                    <a:pt x="4294" y="65031"/>
                  </a:cubicBezTo>
                  <a:lnTo>
                    <a:pt x="240" y="65031"/>
                  </a:lnTo>
                  <a:lnTo>
                    <a:pt x="7118" y="60000"/>
                  </a:lnTo>
                  <a:lnTo>
                    <a:pt x="14477" y="65031"/>
                  </a:lnTo>
                  <a:lnTo>
                    <a:pt x="10424" y="65031"/>
                  </a:lnTo>
                  <a:lnTo>
                    <a:pt x="10424" y="65031"/>
                  </a:lnTo>
                  <a:cubicBezTo>
                    <a:pt x="13006" y="90473"/>
                    <a:pt x="34427" y="109831"/>
                    <a:pt x="60000" y="109831"/>
                  </a:cubicBezTo>
                  <a:close/>
                </a:path>
              </a:pathLst>
            </a:custGeom>
            <a:solidFill>
              <a:srgbClr val="C2D1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3899" y="179156"/>
              <a:ext cx="3524707" cy="3524707"/>
            </a:xfrm>
            <a:custGeom>
              <a:avLst/>
              <a:gdLst/>
              <a:ahLst/>
              <a:cxnLst/>
              <a:rect l="l" t="t" r="r" b="b"/>
              <a:pathLst>
                <a:path w="120000" h="120000" extrusionOk="0">
                  <a:moveTo>
                    <a:pt x="4067" y="60000"/>
                  </a:moveTo>
                  <a:lnTo>
                    <a:pt x="4067" y="60000"/>
                  </a:lnTo>
                  <a:cubicBezTo>
                    <a:pt x="4067" y="31059"/>
                    <a:pt x="26145" y="6897"/>
                    <a:pt x="54969" y="4294"/>
                  </a:cubicBezTo>
                  <a:lnTo>
                    <a:pt x="54969" y="240"/>
                  </a:lnTo>
                  <a:lnTo>
                    <a:pt x="60000" y="7118"/>
                  </a:lnTo>
                  <a:lnTo>
                    <a:pt x="54969" y="14477"/>
                  </a:lnTo>
                  <a:lnTo>
                    <a:pt x="54969" y="10424"/>
                  </a:lnTo>
                  <a:lnTo>
                    <a:pt x="54969" y="10424"/>
                  </a:lnTo>
                  <a:cubicBezTo>
                    <a:pt x="29527" y="13006"/>
                    <a:pt x="10169" y="34427"/>
                    <a:pt x="10169" y="60000"/>
                  </a:cubicBezTo>
                  <a:close/>
                </a:path>
              </a:pathLst>
            </a:custGeom>
            <a:solidFill>
              <a:srgbClr val="C2D1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2"/>
          <p:cNvSpPr txBox="1"/>
          <p:nvPr/>
        </p:nvSpPr>
        <p:spPr>
          <a:xfrm>
            <a:off x="898358" y="2057902"/>
            <a:ext cx="7206916" cy="47089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i="0" u="none" strike="noStrike" cap="none" dirty="0">
                <a:solidFill>
                  <a:schemeClr val="dk1"/>
                </a:solidFill>
                <a:latin typeface="Open Sans Light"/>
                <a:ea typeface="Open Sans Light"/>
                <a:cs typeface="Open Sans Light"/>
                <a:sym typeface="Open Sans Light"/>
              </a:rPr>
              <a:t>Education design based research approach will allow the rapid testing and iteration of dialogue based methodologies that encourage students to collaborate successfully – our on-line dialogue community will include ‘baked-in’ Monitoring and Evaluation tools to provide indicators of impact on the fly, and encourage better behaviours through positive feedback loops. </a:t>
            </a:r>
            <a:endParaRPr dirty="0"/>
          </a:p>
          <a:p>
            <a:pPr marL="0" marR="0" lvl="0" indent="0" algn="l" rtl="0">
              <a:spcBef>
                <a:spcPts val="0"/>
              </a:spcBef>
              <a:spcAft>
                <a:spcPts val="0"/>
              </a:spcAft>
              <a:buNone/>
            </a:pPr>
            <a:endParaRPr sz="2000" dirty="0">
              <a:solidFill>
                <a:schemeClr val="dk1"/>
              </a:solidFill>
              <a:latin typeface="Open Sans Light"/>
              <a:ea typeface="Open Sans Light"/>
              <a:cs typeface="Open Sans Light"/>
              <a:sym typeface="Open Sans Light"/>
            </a:endParaRPr>
          </a:p>
          <a:p>
            <a:pPr marL="0" marR="0" lvl="0" indent="0" algn="l" rtl="0">
              <a:spcBef>
                <a:spcPts val="0"/>
              </a:spcBef>
              <a:spcAft>
                <a:spcPts val="0"/>
              </a:spcAft>
              <a:buNone/>
            </a:pPr>
            <a:r>
              <a:rPr lang="en-GB" sz="2000" dirty="0">
                <a:solidFill>
                  <a:schemeClr val="dk1"/>
                </a:solidFill>
                <a:latin typeface="Open Sans Light"/>
                <a:ea typeface="Open Sans Light"/>
                <a:cs typeface="Open Sans Light"/>
                <a:sym typeface="Open Sans Light"/>
              </a:rPr>
              <a:t>Expert researchers will use the site to explore the impact of dialogical approaches with AI on teaching and learning, and use this as evidence to support advocacy for broader dialogical approaches across global education systems. </a:t>
            </a:r>
            <a:endParaRPr dirty="0"/>
          </a:p>
          <a:p>
            <a:pPr marL="0" marR="0" lvl="0" indent="0" algn="l" rtl="0">
              <a:spcBef>
                <a:spcPts val="0"/>
              </a:spcBef>
              <a:spcAft>
                <a:spcPts val="0"/>
              </a:spcAft>
              <a:buNone/>
            </a:pPr>
            <a:endParaRPr sz="2000" dirty="0">
              <a:solidFill>
                <a:schemeClr val="dk1"/>
              </a:solidFill>
              <a:latin typeface="Open Sans Light"/>
              <a:ea typeface="Open Sans Light"/>
              <a:cs typeface="Open Sans Light"/>
              <a:sym typeface="Open Sans Light"/>
            </a:endParaRPr>
          </a:p>
          <a:p>
            <a:pPr marL="0" marR="0" lvl="0" indent="0" algn="l" rtl="0">
              <a:spcBef>
                <a:spcPts val="0"/>
              </a:spcBef>
              <a:spcAft>
                <a:spcPts val="0"/>
              </a:spcAft>
              <a:buNone/>
            </a:pPr>
            <a:r>
              <a:rPr lang="en-GB" sz="2000" dirty="0">
                <a:solidFill>
                  <a:schemeClr val="dk1"/>
                </a:solidFill>
                <a:latin typeface="Open Sans Light"/>
                <a:ea typeface="Open Sans Light"/>
                <a:cs typeface="Open Sans Light"/>
                <a:sym typeface="Open Sans Light"/>
              </a:rPr>
              <a:t>Participants will be trained and incentivised to participate as researchers and co-researchers in their own right. </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121" name="Google Shape;121;p3"/>
          <p:cNvSpPr/>
          <p:nvPr/>
        </p:nvSpPr>
        <p:spPr>
          <a:xfrm flipH="1">
            <a:off x="6244921" y="-5976"/>
            <a:ext cx="5947079" cy="6874927"/>
          </a:xfrm>
          <a:custGeom>
            <a:avLst/>
            <a:gdLst/>
            <a:ahLst/>
            <a:cxnLst/>
            <a:rect l="l" t="t" r="r" b="b"/>
            <a:pathLst>
              <a:path w="4435688" h="6874927" extrusionOk="0">
                <a:moveTo>
                  <a:pt x="0" y="0"/>
                </a:moveTo>
                <a:lnTo>
                  <a:pt x="4435688" y="4763"/>
                </a:lnTo>
                <a:lnTo>
                  <a:pt x="3842978" y="6874927"/>
                </a:lnTo>
                <a:lnTo>
                  <a:pt x="0" y="6863976"/>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122" name="Google Shape;122;p3"/>
          <p:cNvSpPr txBox="1">
            <a:spLocks noGrp="1"/>
          </p:cNvSpPr>
          <p:nvPr>
            <p:ph type="title"/>
          </p:nvPr>
        </p:nvSpPr>
        <p:spPr>
          <a:xfrm>
            <a:off x="4969566" y="215289"/>
            <a:ext cx="6970366" cy="166814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2"/>
              </a:buClr>
              <a:buSzPts val="3959"/>
              <a:buFont typeface="Play"/>
              <a:buNone/>
            </a:pPr>
            <a:r>
              <a:rPr lang="en-GB" sz="3959"/>
              <a:t>DEVELOPING LEADERSHIP TO ADDRESS GLOBAL CHALLENGES</a:t>
            </a:r>
            <a:endParaRPr/>
          </a:p>
        </p:txBody>
      </p:sp>
      <p:pic>
        <p:nvPicPr>
          <p:cNvPr id="123" name="Google Shape;123;p3" descr="A picture containing ball, racket, holding, player&#10;&#10;Description automatically generated"/>
          <p:cNvPicPr preferRelativeResize="0"/>
          <p:nvPr/>
        </p:nvPicPr>
        <p:blipFill rotWithShape="1">
          <a:blip r:embed="rId3">
            <a:alphaModFix/>
          </a:blip>
          <a:srcRect/>
          <a:stretch/>
        </p:blipFill>
        <p:spPr>
          <a:xfrm>
            <a:off x="0" y="666993"/>
            <a:ext cx="7007580" cy="5524014"/>
          </a:xfrm>
          <a:prstGeom prst="rect">
            <a:avLst/>
          </a:prstGeom>
          <a:noFill/>
          <a:ln>
            <a:noFill/>
          </a:ln>
        </p:spPr>
      </p:pic>
      <p:cxnSp>
        <p:nvCxnSpPr>
          <p:cNvPr id="124" name="Google Shape;124;p3"/>
          <p:cNvCxnSpPr/>
          <p:nvPr/>
        </p:nvCxnSpPr>
        <p:spPr>
          <a:xfrm flipH="1">
            <a:off x="6243268" y="0"/>
            <a:ext cx="488370" cy="6880404"/>
          </a:xfrm>
          <a:prstGeom prst="straightConnector1">
            <a:avLst/>
          </a:prstGeom>
          <a:noFill/>
          <a:ln w="12700" cap="flat" cmpd="sng">
            <a:solidFill>
              <a:schemeClr val="accent2">
                <a:alpha val="69803"/>
              </a:schemeClr>
            </a:solidFill>
            <a:prstDash val="solid"/>
            <a:miter lim="800000"/>
            <a:headEnd type="none" w="sm" len="sm"/>
            <a:tailEnd type="none" w="sm" len="sm"/>
          </a:ln>
        </p:spPr>
      </p:cxnSp>
      <p:sp>
        <p:nvSpPr>
          <p:cNvPr id="125" name="Google Shape;125;p3"/>
          <p:cNvSpPr txBox="1">
            <a:spLocks noGrp="1"/>
          </p:cNvSpPr>
          <p:nvPr>
            <p:ph type="body" idx="1"/>
          </p:nvPr>
        </p:nvSpPr>
        <p:spPr>
          <a:xfrm>
            <a:off x="7259648" y="2098721"/>
            <a:ext cx="4680284" cy="4113531"/>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00000"/>
              </a:lnSpc>
              <a:spcBef>
                <a:spcPts val="0"/>
              </a:spcBef>
              <a:spcAft>
                <a:spcPts val="0"/>
              </a:spcAft>
              <a:buClr>
                <a:schemeClr val="dk2"/>
              </a:buClr>
              <a:buSzPts val="1920"/>
              <a:buChar char="•"/>
            </a:pPr>
            <a:r>
              <a:rPr lang="en-GB"/>
              <a:t>The current generation of school age young people will inherit a world of uniquely complex and globalised challenge.</a:t>
            </a:r>
            <a:endParaRPr/>
          </a:p>
          <a:p>
            <a:pPr marL="228600" lvl="0" indent="-228600" algn="l" rtl="0">
              <a:lnSpc>
                <a:spcPct val="100000"/>
              </a:lnSpc>
              <a:spcBef>
                <a:spcPts val="1000"/>
              </a:spcBef>
              <a:spcAft>
                <a:spcPts val="0"/>
              </a:spcAft>
              <a:buClr>
                <a:schemeClr val="dk2"/>
              </a:buClr>
              <a:buSzPts val="1920"/>
              <a:buChar char="•"/>
            </a:pPr>
            <a:r>
              <a:rPr lang="en-GB"/>
              <a:t>Future leaders must be prepared to collaborate across perceived boundaries of race, nationality, religion and culture – and education must equip them to be confident in doing this.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cxnSp>
        <p:nvCxnSpPr>
          <p:cNvPr id="130" name="Google Shape;130;p4"/>
          <p:cNvCxnSpPr/>
          <p:nvPr/>
        </p:nvCxnSpPr>
        <p:spPr>
          <a:xfrm flipH="1">
            <a:off x="0" y="0"/>
            <a:ext cx="3119718" cy="685800"/>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31" name="Google Shape;131;p4"/>
          <p:cNvCxnSpPr/>
          <p:nvPr/>
        </p:nvCxnSpPr>
        <p:spPr>
          <a:xfrm flipH="1">
            <a:off x="0" y="0"/>
            <a:ext cx="903768" cy="6543675"/>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32" name="Google Shape;132;p4"/>
          <p:cNvCxnSpPr/>
          <p:nvPr/>
        </p:nvCxnSpPr>
        <p:spPr>
          <a:xfrm rot="10800000">
            <a:off x="-42863" y="5791200"/>
            <a:ext cx="6286501" cy="1066801"/>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33" name="Google Shape;133;p4"/>
          <p:cNvCxnSpPr/>
          <p:nvPr/>
        </p:nvCxnSpPr>
        <p:spPr>
          <a:xfrm flipH="1">
            <a:off x="8462964" y="5848350"/>
            <a:ext cx="3729036" cy="1009650"/>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34" name="Google Shape;134;p4"/>
          <p:cNvCxnSpPr/>
          <p:nvPr/>
        </p:nvCxnSpPr>
        <p:spPr>
          <a:xfrm flipH="1">
            <a:off x="11543158" y="1647825"/>
            <a:ext cx="648842" cy="5210175"/>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35" name="Google Shape;135;p4"/>
          <p:cNvCxnSpPr/>
          <p:nvPr/>
        </p:nvCxnSpPr>
        <p:spPr>
          <a:xfrm rot="10800000">
            <a:off x="10781554" y="0"/>
            <a:ext cx="1410446" cy="4258340"/>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36" name="Google Shape;136;p4"/>
          <p:cNvCxnSpPr/>
          <p:nvPr/>
        </p:nvCxnSpPr>
        <p:spPr>
          <a:xfrm rot="10800000">
            <a:off x="6529388" y="-4763"/>
            <a:ext cx="5662612" cy="931975"/>
          </a:xfrm>
          <a:prstGeom prst="straightConnector1">
            <a:avLst/>
          </a:prstGeom>
          <a:noFill/>
          <a:ln w="12700" cap="flat" cmpd="sng">
            <a:solidFill>
              <a:schemeClr val="accent2">
                <a:alpha val="69803"/>
              </a:schemeClr>
            </a:solidFill>
            <a:prstDash val="solid"/>
            <a:miter lim="800000"/>
            <a:headEnd type="none" w="sm" len="sm"/>
            <a:tailEnd type="none" w="sm" len="sm"/>
          </a:ln>
        </p:spPr>
      </p:cxnSp>
      <p:sp>
        <p:nvSpPr>
          <p:cNvPr id="137" name="Google Shape;137;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pic>
        <p:nvPicPr>
          <p:cNvPr id="138" name="Google Shape;138;p4" descr="A group of people posing for the camera&#10;&#10;Description automatically generated"/>
          <p:cNvPicPr preferRelativeResize="0">
            <a:picLocks noGrp="1"/>
          </p:cNvPicPr>
          <p:nvPr>
            <p:ph type="body" idx="1"/>
          </p:nvPr>
        </p:nvPicPr>
        <p:blipFill rotWithShape="1">
          <a:blip r:embed="rId3">
            <a:alphaModFix/>
          </a:blip>
          <a:srcRect b="13653"/>
          <a:stretch/>
        </p:blipFill>
        <p:spPr>
          <a:xfrm>
            <a:off x="-33559" y="-3643"/>
            <a:ext cx="12225557" cy="6861643"/>
          </a:xfrm>
          <a:prstGeom prst="rect">
            <a:avLst/>
          </a:prstGeom>
          <a:noFill/>
          <a:ln>
            <a:noFill/>
          </a:ln>
        </p:spPr>
      </p:pic>
      <p:sp>
        <p:nvSpPr>
          <p:cNvPr id="139" name="Google Shape;139;p4"/>
          <p:cNvSpPr/>
          <p:nvPr/>
        </p:nvSpPr>
        <p:spPr>
          <a:xfrm rot="10800000">
            <a:off x="-33556" y="-14280"/>
            <a:ext cx="4615080" cy="6872278"/>
          </a:xfrm>
          <a:custGeom>
            <a:avLst/>
            <a:gdLst/>
            <a:ahLst/>
            <a:cxnLst/>
            <a:rect l="l" t="t" r="r" b="b"/>
            <a:pathLst>
              <a:path w="5594726" h="6868625" extrusionOk="0">
                <a:moveTo>
                  <a:pt x="2170935" y="0"/>
                </a:moveTo>
                <a:lnTo>
                  <a:pt x="5594726" y="0"/>
                </a:lnTo>
                <a:lnTo>
                  <a:pt x="5594726" y="6868625"/>
                </a:lnTo>
                <a:lnTo>
                  <a:pt x="0" y="6865085"/>
                </a:lnTo>
                <a:lnTo>
                  <a:pt x="2170935"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140" name="Google Shape;140;p4"/>
          <p:cNvSpPr txBox="1">
            <a:spLocks noGrp="1"/>
          </p:cNvSpPr>
          <p:nvPr>
            <p:ph type="title"/>
          </p:nvPr>
        </p:nvSpPr>
        <p:spPr>
          <a:xfrm>
            <a:off x="533399" y="1040003"/>
            <a:ext cx="3281149" cy="31501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4000"/>
              <a:buFont typeface="Play"/>
              <a:buNone/>
            </a:pPr>
            <a:r>
              <a:rPr lang="en-GB" sz="4000" i="1" cap="none">
                <a:solidFill>
                  <a:schemeClr val="dk2"/>
                </a:solidFill>
                <a:latin typeface="Play"/>
                <a:ea typeface="Play"/>
                <a:cs typeface="Play"/>
                <a:sym typeface="Play"/>
              </a:rPr>
              <a:t>WHY DIALOGUE?</a:t>
            </a:r>
            <a:endParaRPr/>
          </a:p>
        </p:txBody>
      </p:sp>
      <p:cxnSp>
        <p:nvCxnSpPr>
          <p:cNvPr id="141" name="Google Shape;141;p4"/>
          <p:cNvCxnSpPr/>
          <p:nvPr/>
        </p:nvCxnSpPr>
        <p:spPr>
          <a:xfrm flipH="1">
            <a:off x="-33558" y="0"/>
            <a:ext cx="6705601" cy="809623"/>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42" name="Google Shape;142;p4"/>
          <p:cNvCxnSpPr/>
          <p:nvPr/>
        </p:nvCxnSpPr>
        <p:spPr>
          <a:xfrm rot="10800000" flipH="1">
            <a:off x="3514060" y="1"/>
            <a:ext cx="510363" cy="6857998"/>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43" name="Google Shape;143;p4"/>
          <p:cNvCxnSpPr/>
          <p:nvPr/>
        </p:nvCxnSpPr>
        <p:spPr>
          <a:xfrm rot="10800000" flipH="1">
            <a:off x="11602477" y="365123"/>
            <a:ext cx="589522" cy="6492877"/>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44" name="Google Shape;144;p4"/>
          <p:cNvCxnSpPr/>
          <p:nvPr/>
        </p:nvCxnSpPr>
        <p:spPr>
          <a:xfrm rot="10800000">
            <a:off x="9340702" y="-10737"/>
            <a:ext cx="2851297" cy="1680049"/>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45" name="Google Shape;145;p4"/>
          <p:cNvCxnSpPr/>
          <p:nvPr/>
        </p:nvCxnSpPr>
        <p:spPr>
          <a:xfrm rot="10800000">
            <a:off x="-33557" y="6045958"/>
            <a:ext cx="6876857" cy="812042"/>
          </a:xfrm>
          <a:prstGeom prst="straightConnector1">
            <a:avLst/>
          </a:prstGeom>
          <a:noFill/>
          <a:ln w="12700" cap="flat" cmpd="sng">
            <a:solidFill>
              <a:schemeClr val="accent2">
                <a:alpha val="69803"/>
              </a:schemeClr>
            </a:solidFill>
            <a:prstDash val="solid"/>
            <a:miter lim="800000"/>
            <a:headEnd type="none" w="sm" len="sm"/>
            <a:tailEnd type="none" w="sm" len="sm"/>
          </a:ln>
        </p:spPr>
      </p:cxnSp>
      <p:sp>
        <p:nvSpPr>
          <p:cNvPr id="146" name="Google Shape;146;p4"/>
          <p:cNvSpPr txBox="1"/>
          <p:nvPr/>
        </p:nvSpPr>
        <p:spPr>
          <a:xfrm>
            <a:off x="422226" y="3924814"/>
            <a:ext cx="11150592" cy="2677656"/>
          </a:xfrm>
          <a:prstGeom prst="rect">
            <a:avLst/>
          </a:prstGeom>
          <a:solidFill>
            <a:srgbClr val="FFFFFF">
              <a:alpha val="6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chemeClr val="dk1"/>
                </a:solidFill>
                <a:latin typeface="Open Sans Light"/>
                <a:ea typeface="Open Sans Light"/>
                <a:cs typeface="Open Sans Light"/>
                <a:sym typeface="Open Sans Light"/>
              </a:rPr>
              <a:t>Participating in dialogue enables young people to learn and practice key 21</a:t>
            </a:r>
            <a:r>
              <a:rPr lang="en-GB" sz="2400" baseline="30000">
                <a:solidFill>
                  <a:schemeClr val="dk1"/>
                </a:solidFill>
                <a:latin typeface="Open Sans Light"/>
                <a:ea typeface="Open Sans Light"/>
                <a:cs typeface="Open Sans Light"/>
                <a:sym typeface="Open Sans Light"/>
              </a:rPr>
              <a:t>st</a:t>
            </a:r>
            <a:r>
              <a:rPr lang="en-GB" sz="2400">
                <a:solidFill>
                  <a:schemeClr val="dk1"/>
                </a:solidFill>
                <a:latin typeface="Open Sans Light"/>
                <a:ea typeface="Open Sans Light"/>
                <a:cs typeface="Open Sans Light"/>
                <a:sym typeface="Open Sans Light"/>
              </a:rPr>
              <a:t> century skills of communication, collaboration, creativity and critical thinking, while at the same time having experiences that can break down prejudice through direct encounter with a diverse range of global peers, and simultaneously develop self-esteem and confidence. It empowers young people to lead in the development of their own, and global societies. </a:t>
            </a:r>
            <a:endParaRPr/>
          </a:p>
          <a:p>
            <a:pPr marL="0" marR="0" lvl="0" indent="0" algn="l" rtl="0">
              <a:spcBef>
                <a:spcPts val="0"/>
              </a:spcBef>
              <a:spcAft>
                <a:spcPts val="0"/>
              </a:spcAft>
              <a:buNone/>
            </a:pPr>
            <a:r>
              <a:rPr lang="en-GB" sz="2400">
                <a:solidFill>
                  <a:schemeClr val="dk1"/>
                </a:solidFill>
                <a:latin typeface="Open Sans Light"/>
                <a:ea typeface="Open Sans Light"/>
                <a:cs typeface="Open Sans Light"/>
                <a:sym typeface="Open Sans Light"/>
              </a:rPr>
              <a:t>Dialogue is more than just a skill or a competence, it is also a means to prepare confident, articulate, creative and compassionate future leaders.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173" name="Google Shape;173;p6"/>
          <p:cNvSpPr/>
          <p:nvPr/>
        </p:nvSpPr>
        <p:spPr>
          <a:xfrm>
            <a:off x="3591895" y="-11953"/>
            <a:ext cx="8600105" cy="6869953"/>
          </a:xfrm>
          <a:custGeom>
            <a:avLst/>
            <a:gdLst/>
            <a:ahLst/>
            <a:cxnLst/>
            <a:rect l="l" t="t" r="r" b="b"/>
            <a:pathLst>
              <a:path w="6430885" h="6869951" extrusionOk="0">
                <a:moveTo>
                  <a:pt x="985167" y="0"/>
                </a:moveTo>
                <a:lnTo>
                  <a:pt x="6430885" y="11953"/>
                </a:lnTo>
                <a:lnTo>
                  <a:pt x="6430885" y="6869951"/>
                </a:lnTo>
                <a:lnTo>
                  <a:pt x="0" y="6869951"/>
                </a:lnTo>
                <a:lnTo>
                  <a:pt x="985167"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174" name="Google Shape;174;p6"/>
          <p:cNvSpPr txBox="1">
            <a:spLocks noGrp="1"/>
          </p:cNvSpPr>
          <p:nvPr>
            <p:ph type="title"/>
          </p:nvPr>
        </p:nvSpPr>
        <p:spPr>
          <a:xfrm>
            <a:off x="6096000" y="542926"/>
            <a:ext cx="5551668" cy="1671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700"/>
              <a:buFont typeface="Play"/>
              <a:buNone/>
            </a:pPr>
            <a:r>
              <a:rPr lang="en-GB" sz="3700"/>
              <a:t>GLOBAL NETWORKING TO ADDRESS GLOBAL PROBLEMS</a:t>
            </a:r>
            <a:endParaRPr/>
          </a:p>
        </p:txBody>
      </p:sp>
      <p:cxnSp>
        <p:nvCxnSpPr>
          <p:cNvPr id="175" name="Google Shape;175;p6"/>
          <p:cNvCxnSpPr/>
          <p:nvPr/>
        </p:nvCxnSpPr>
        <p:spPr>
          <a:xfrm rot="10800000" flipH="1">
            <a:off x="2890239" y="1"/>
            <a:ext cx="2499667" cy="6857999"/>
          </a:xfrm>
          <a:prstGeom prst="straightConnector1">
            <a:avLst/>
          </a:prstGeom>
          <a:noFill/>
          <a:ln w="12700" cap="flat" cmpd="sng">
            <a:solidFill>
              <a:schemeClr val="accent2">
                <a:alpha val="69803"/>
              </a:schemeClr>
            </a:solidFill>
            <a:prstDash val="solid"/>
            <a:miter lim="800000"/>
            <a:headEnd type="none" w="sm" len="sm"/>
            <a:tailEnd type="none" w="sm" len="sm"/>
          </a:ln>
        </p:spPr>
      </p:cxnSp>
      <p:pic>
        <p:nvPicPr>
          <p:cNvPr id="176" name="Google Shape;176;p6" descr="Chart, sunburst chart&#10;&#10;Description automatically generated"/>
          <p:cNvPicPr preferRelativeResize="0"/>
          <p:nvPr/>
        </p:nvPicPr>
        <p:blipFill rotWithShape="1">
          <a:blip r:embed="rId3">
            <a:alphaModFix/>
          </a:blip>
          <a:srcRect/>
          <a:stretch/>
        </p:blipFill>
        <p:spPr>
          <a:xfrm>
            <a:off x="380174" y="1077091"/>
            <a:ext cx="5721787" cy="4691864"/>
          </a:xfrm>
          <a:prstGeom prst="rect">
            <a:avLst/>
          </a:prstGeom>
          <a:noFill/>
          <a:ln>
            <a:noFill/>
          </a:ln>
        </p:spPr>
      </p:pic>
      <p:sp>
        <p:nvSpPr>
          <p:cNvPr id="177" name="Google Shape;177;p6"/>
          <p:cNvSpPr txBox="1">
            <a:spLocks noGrp="1"/>
          </p:cNvSpPr>
          <p:nvPr>
            <p:ph type="body" idx="1"/>
          </p:nvPr>
        </p:nvSpPr>
        <p:spPr>
          <a:xfrm>
            <a:off x="6096000" y="2226516"/>
            <a:ext cx="5310188" cy="4098083"/>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00000"/>
              </a:lnSpc>
              <a:spcBef>
                <a:spcPts val="0"/>
              </a:spcBef>
              <a:spcAft>
                <a:spcPts val="0"/>
              </a:spcAft>
              <a:buClr>
                <a:schemeClr val="dk2"/>
              </a:buClr>
              <a:buSzPts val="1920"/>
              <a:buChar char="•"/>
            </a:pPr>
            <a:r>
              <a:rPr lang="en-GB" dirty="0"/>
              <a:t>Participating students will collaborate with their global peers, putting their dialogue skills into practice to generate practical solutions to real-world problems.</a:t>
            </a:r>
            <a:endParaRPr dirty="0"/>
          </a:p>
          <a:p>
            <a:pPr marL="228600" lvl="0" indent="-228600" algn="l" rtl="0">
              <a:lnSpc>
                <a:spcPct val="100000"/>
              </a:lnSpc>
              <a:spcBef>
                <a:spcPts val="1000"/>
              </a:spcBef>
              <a:spcAft>
                <a:spcPts val="0"/>
              </a:spcAft>
              <a:buClr>
                <a:schemeClr val="dk2"/>
              </a:buClr>
              <a:buSzPts val="1920"/>
              <a:buChar char="•"/>
            </a:pPr>
            <a:r>
              <a:rPr lang="en-GB" dirty="0"/>
              <a:t>Students will be recognized and incentivized through the accumulation of a suite of Cambridge OWL accredited micro-credentials</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pSp>
        <p:nvGrpSpPr>
          <p:cNvPr id="182" name="Google Shape;182;p7"/>
          <p:cNvGrpSpPr/>
          <p:nvPr/>
        </p:nvGrpSpPr>
        <p:grpSpPr>
          <a:xfrm>
            <a:off x="3436891" y="794843"/>
            <a:ext cx="5674452" cy="5699596"/>
            <a:chOff x="3303416" y="480615"/>
            <a:chExt cx="5674452" cy="5699596"/>
          </a:xfrm>
        </p:grpSpPr>
        <p:sp>
          <p:nvSpPr>
            <p:cNvPr id="183" name="Google Shape;183;p7"/>
            <p:cNvSpPr/>
            <p:nvPr/>
          </p:nvSpPr>
          <p:spPr>
            <a:xfrm>
              <a:off x="6736665" y="758806"/>
              <a:ext cx="1341437" cy="1341437"/>
            </a:xfrm>
            <a:custGeom>
              <a:avLst/>
              <a:gdLst/>
              <a:ahLst/>
              <a:cxnLst/>
              <a:rect l="l" t="t" r="r" b="b"/>
              <a:pathLst>
                <a:path w="1341437" h="1341437" extrusionOk="0">
                  <a:moveTo>
                    <a:pt x="0" y="0"/>
                  </a:moveTo>
                  <a:lnTo>
                    <a:pt x="1341437" y="0"/>
                  </a:lnTo>
                  <a:lnTo>
                    <a:pt x="1341437" y="1341437"/>
                  </a:lnTo>
                  <a:lnTo>
                    <a:pt x="0" y="1341437"/>
                  </a:lnTo>
                  <a:lnTo>
                    <a:pt x="0" y="0"/>
                  </a:lnTo>
                  <a:close/>
                </a:path>
              </a:pathLst>
            </a:cu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Open Sans Light"/>
                <a:buNone/>
              </a:pPr>
              <a:r>
                <a:rPr lang="en-GB" sz="1400">
                  <a:solidFill>
                    <a:schemeClr val="dk1"/>
                  </a:solidFill>
                  <a:latin typeface="Open Sans Light"/>
                  <a:ea typeface="Open Sans Light"/>
                  <a:cs typeface="Open Sans Light"/>
                  <a:sym typeface="Open Sans Light"/>
                </a:rPr>
                <a:t>Training in the skills of dialogue – using a combination of LMS courses, &amp; social learning with peers.</a:t>
              </a:r>
              <a:endParaRPr/>
            </a:p>
          </p:txBody>
        </p:sp>
        <p:sp>
          <p:nvSpPr>
            <p:cNvPr id="184" name="Google Shape;184;p7"/>
            <p:cNvSpPr/>
            <p:nvPr/>
          </p:nvSpPr>
          <p:spPr>
            <a:xfrm>
              <a:off x="3581560" y="720051"/>
              <a:ext cx="5028878" cy="5028878"/>
            </a:xfrm>
            <a:custGeom>
              <a:avLst/>
              <a:gdLst/>
              <a:ahLst/>
              <a:cxnLst/>
              <a:rect l="l" t="t" r="r" b="b"/>
              <a:pathLst>
                <a:path w="120000" h="120000" extrusionOk="0">
                  <a:moveTo>
                    <a:pt x="108085" y="31612"/>
                  </a:moveTo>
                  <a:lnTo>
                    <a:pt x="108085" y="31612"/>
                  </a:lnTo>
                  <a:cubicBezTo>
                    <a:pt x="112356" y="38846"/>
                    <a:pt x="114940" y="46951"/>
                    <a:pt x="115643" y="55322"/>
                  </a:cubicBezTo>
                  <a:lnTo>
                    <a:pt x="119789" y="55357"/>
                  </a:lnTo>
                  <a:lnTo>
                    <a:pt x="112717" y="60442"/>
                  </a:lnTo>
                  <a:lnTo>
                    <a:pt x="105227" y="55235"/>
                  </a:lnTo>
                  <a:lnTo>
                    <a:pt x="109371" y="55269"/>
                  </a:lnTo>
                  <a:cubicBezTo>
                    <a:pt x="108678" y="48036"/>
                    <a:pt x="106404" y="41043"/>
                    <a:pt x="102710" y="34785"/>
                  </a:cubicBezTo>
                  <a:close/>
                </a:path>
              </a:pathLst>
            </a:cu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7407383" y="3234490"/>
              <a:ext cx="1570485" cy="1341437"/>
            </a:xfrm>
            <a:custGeom>
              <a:avLst/>
              <a:gdLst/>
              <a:ahLst/>
              <a:cxnLst/>
              <a:rect l="l" t="t" r="r" b="b"/>
              <a:pathLst>
                <a:path w="1341437" h="1341437" extrusionOk="0">
                  <a:moveTo>
                    <a:pt x="0" y="0"/>
                  </a:moveTo>
                  <a:lnTo>
                    <a:pt x="1341437" y="0"/>
                  </a:lnTo>
                  <a:lnTo>
                    <a:pt x="1341437" y="1341437"/>
                  </a:lnTo>
                  <a:lnTo>
                    <a:pt x="0" y="1341437"/>
                  </a:lnTo>
                  <a:lnTo>
                    <a:pt x="0" y="0"/>
                  </a:lnTo>
                  <a:close/>
                </a:path>
              </a:pathLst>
            </a:cu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Open Sans Light"/>
                <a:buNone/>
              </a:pPr>
              <a:r>
                <a:rPr lang="en-GB" sz="1400" dirty="0">
                  <a:solidFill>
                    <a:schemeClr val="dk1"/>
                  </a:solidFill>
                  <a:latin typeface="Open Sans Light"/>
                  <a:ea typeface="Open Sans Light"/>
                  <a:cs typeface="Open Sans Light"/>
                  <a:sym typeface="Open Sans Light"/>
                </a:rPr>
                <a:t>Sorted int </a:t>
              </a:r>
              <a:r>
                <a:rPr lang="en-GB" sz="1400" dirty="0" err="1">
                  <a:solidFill>
                    <a:schemeClr val="dk1"/>
                  </a:solidFill>
                  <a:latin typeface="Open Sans Light"/>
                  <a:ea typeface="Open Sans Light"/>
                  <a:cs typeface="Open Sans Light"/>
                  <a:sym typeface="Open Sans Light"/>
                </a:rPr>
                <a:t>ogroups</a:t>
              </a:r>
              <a:r>
                <a:rPr lang="en-GB" sz="1400" dirty="0">
                  <a:solidFill>
                    <a:schemeClr val="dk1"/>
                  </a:solidFill>
                  <a:latin typeface="Open Sans Light"/>
                  <a:ea typeface="Open Sans Light"/>
                  <a:cs typeface="Open Sans Light"/>
                  <a:sym typeface="Open Sans Light"/>
                </a:rPr>
                <a:t> by AI then Practicing dialogue skills with global peers supported by AI moderator bot </a:t>
              </a:r>
              <a:endParaRPr dirty="0"/>
            </a:p>
          </p:txBody>
        </p:sp>
        <p:sp>
          <p:nvSpPr>
            <p:cNvPr id="186" name="Google Shape;186;p7"/>
            <p:cNvSpPr/>
            <p:nvPr/>
          </p:nvSpPr>
          <p:spPr>
            <a:xfrm>
              <a:off x="3581560" y="720051"/>
              <a:ext cx="5028878" cy="5028878"/>
            </a:xfrm>
            <a:custGeom>
              <a:avLst/>
              <a:gdLst/>
              <a:ahLst/>
              <a:cxnLst/>
              <a:rect l="l" t="t" r="r" b="b"/>
              <a:pathLst>
                <a:path w="120000" h="120000" extrusionOk="0">
                  <a:moveTo>
                    <a:pt x="104263" y="94042"/>
                  </a:moveTo>
                  <a:lnTo>
                    <a:pt x="104263" y="94042"/>
                  </a:lnTo>
                  <a:cubicBezTo>
                    <a:pt x="98357" y="101722"/>
                    <a:pt x="90554" y="107732"/>
                    <a:pt x="81622" y="111483"/>
                  </a:cubicBezTo>
                  <a:lnTo>
                    <a:pt x="82869" y="115438"/>
                  </a:lnTo>
                  <a:lnTo>
                    <a:pt x="75849" y="110280"/>
                  </a:lnTo>
                  <a:lnTo>
                    <a:pt x="78491" y="101548"/>
                  </a:lnTo>
                  <a:lnTo>
                    <a:pt x="79737" y="105501"/>
                  </a:lnTo>
                  <a:cubicBezTo>
                    <a:pt x="87451" y="102155"/>
                    <a:pt x="94188" y="96902"/>
                    <a:pt x="99314" y="90237"/>
                  </a:cubicBezTo>
                  <a:close/>
                </a:path>
              </a:pathLst>
            </a:cu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5291806" y="4838774"/>
              <a:ext cx="1341437" cy="1341437"/>
            </a:xfrm>
            <a:custGeom>
              <a:avLst/>
              <a:gdLst/>
              <a:ahLst/>
              <a:cxnLst/>
              <a:rect l="l" t="t" r="r" b="b"/>
              <a:pathLst>
                <a:path w="1341437" h="1341437" extrusionOk="0">
                  <a:moveTo>
                    <a:pt x="0" y="0"/>
                  </a:moveTo>
                  <a:lnTo>
                    <a:pt x="1341437" y="0"/>
                  </a:lnTo>
                  <a:lnTo>
                    <a:pt x="1341437" y="1341437"/>
                  </a:lnTo>
                  <a:lnTo>
                    <a:pt x="0" y="1341437"/>
                  </a:lnTo>
                  <a:lnTo>
                    <a:pt x="0" y="0"/>
                  </a:lnTo>
                  <a:close/>
                </a:path>
              </a:pathLst>
            </a:cu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Open Sans Light"/>
                <a:buNone/>
              </a:pPr>
              <a:r>
                <a:rPr lang="en-GB" sz="1400" dirty="0">
                  <a:solidFill>
                    <a:schemeClr val="dk1"/>
                  </a:solidFill>
                  <a:latin typeface="Open Sans Light"/>
                  <a:ea typeface="Open Sans Light"/>
                  <a:cs typeface="Open Sans Light"/>
                  <a:sym typeface="Open Sans Light"/>
                </a:rPr>
                <a:t>Practicing dialogue skills through collaborative work on global issues supported by AI</a:t>
              </a:r>
              <a:endParaRPr dirty="0"/>
            </a:p>
          </p:txBody>
        </p:sp>
        <p:sp>
          <p:nvSpPr>
            <p:cNvPr id="188" name="Google Shape;188;p7"/>
            <p:cNvSpPr/>
            <p:nvPr/>
          </p:nvSpPr>
          <p:spPr>
            <a:xfrm>
              <a:off x="3313987" y="480615"/>
              <a:ext cx="5028878" cy="5028878"/>
            </a:xfrm>
            <a:custGeom>
              <a:avLst/>
              <a:gdLst/>
              <a:ahLst/>
              <a:cxnLst/>
              <a:rect l="l" t="t" r="r" b="b"/>
              <a:pathLst>
                <a:path w="120000" h="120000" extrusionOk="0">
                  <a:moveTo>
                    <a:pt x="43213" y="113257"/>
                  </a:moveTo>
                  <a:lnTo>
                    <a:pt x="43213" y="113257"/>
                  </a:lnTo>
                  <a:cubicBezTo>
                    <a:pt x="33973" y="110344"/>
                    <a:pt x="25651" y="105078"/>
                    <a:pt x="19062" y="97976"/>
                  </a:cubicBezTo>
                  <a:lnTo>
                    <a:pt x="15775" y="100503"/>
                  </a:lnTo>
                  <a:lnTo>
                    <a:pt x="18211" y="92140"/>
                  </a:lnTo>
                  <a:lnTo>
                    <a:pt x="27319" y="91625"/>
                  </a:lnTo>
                  <a:lnTo>
                    <a:pt x="24034" y="94152"/>
                  </a:lnTo>
                  <a:cubicBezTo>
                    <a:pt x="29824" y="100249"/>
                    <a:pt x="37070" y="104775"/>
                    <a:pt x="45090" y="107303"/>
                  </a:cubicBezTo>
                  <a:close/>
                </a:path>
              </a:pathLst>
            </a:cu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3303416" y="2900247"/>
              <a:ext cx="1341437" cy="1341437"/>
            </a:xfrm>
            <a:custGeom>
              <a:avLst/>
              <a:gdLst/>
              <a:ahLst/>
              <a:cxnLst/>
              <a:rect l="l" t="t" r="r" b="b"/>
              <a:pathLst>
                <a:path w="1341437" h="1341437" extrusionOk="0">
                  <a:moveTo>
                    <a:pt x="0" y="0"/>
                  </a:moveTo>
                  <a:lnTo>
                    <a:pt x="1341437" y="0"/>
                  </a:lnTo>
                  <a:lnTo>
                    <a:pt x="1341437" y="1341437"/>
                  </a:lnTo>
                  <a:lnTo>
                    <a:pt x="0" y="1341437"/>
                  </a:lnTo>
                  <a:lnTo>
                    <a:pt x="0" y="0"/>
                  </a:lnTo>
                  <a:close/>
                </a:path>
              </a:pathLst>
            </a:cu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Open Sans Light"/>
                <a:buNone/>
              </a:pPr>
              <a:r>
                <a:rPr lang="en-GB" sz="1400" dirty="0">
                  <a:solidFill>
                    <a:schemeClr val="dk1"/>
                  </a:solidFill>
                  <a:latin typeface="Open Sans Light"/>
                  <a:ea typeface="Open Sans Light"/>
                  <a:cs typeface="Open Sans Light"/>
                  <a:sym typeface="Open Sans Light"/>
                </a:rPr>
                <a:t>(If appropriate) – mentoring &amp; leadership roles within the site. </a:t>
              </a:r>
              <a:endParaRPr sz="1400" dirty="0">
                <a:solidFill>
                  <a:schemeClr val="dk1"/>
                </a:solidFill>
                <a:latin typeface="Open Sans Light"/>
                <a:ea typeface="Open Sans Light"/>
                <a:cs typeface="Open Sans Light"/>
                <a:sym typeface="Open Sans Light"/>
              </a:endParaRPr>
            </a:p>
          </p:txBody>
        </p:sp>
        <p:sp>
          <p:nvSpPr>
            <p:cNvPr id="190" name="Google Shape;190;p7"/>
            <p:cNvSpPr/>
            <p:nvPr/>
          </p:nvSpPr>
          <p:spPr>
            <a:xfrm>
              <a:off x="4113896" y="758806"/>
              <a:ext cx="1341437" cy="1341437"/>
            </a:xfrm>
            <a:custGeom>
              <a:avLst/>
              <a:gdLst/>
              <a:ahLst/>
              <a:cxnLst/>
              <a:rect l="l" t="t" r="r" b="b"/>
              <a:pathLst>
                <a:path w="1341437" h="1341437" extrusionOk="0">
                  <a:moveTo>
                    <a:pt x="0" y="0"/>
                  </a:moveTo>
                  <a:lnTo>
                    <a:pt x="1341437" y="0"/>
                  </a:lnTo>
                  <a:lnTo>
                    <a:pt x="1341437" y="1341437"/>
                  </a:lnTo>
                  <a:lnTo>
                    <a:pt x="0" y="1341437"/>
                  </a:lnTo>
                  <a:lnTo>
                    <a:pt x="0" y="0"/>
                  </a:lnTo>
                  <a:close/>
                </a:path>
              </a:pathLst>
            </a:cu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Open Sans Light"/>
                <a:buNone/>
              </a:pPr>
              <a:r>
                <a:rPr lang="en-GB" sz="1400" dirty="0">
                  <a:solidFill>
                    <a:schemeClr val="dk1"/>
                  </a:solidFill>
                  <a:latin typeface="Open Sans Light"/>
                  <a:ea typeface="Open Sans Light"/>
                  <a:cs typeface="Open Sans Light"/>
                  <a:sym typeface="Open Sans Light"/>
                </a:rPr>
                <a:t>On boarding, registration including permissions  &amp; safeguarding training.</a:t>
              </a:r>
              <a:endParaRPr dirty="0"/>
            </a:p>
          </p:txBody>
        </p:sp>
        <p:sp>
          <p:nvSpPr>
            <p:cNvPr id="191" name="Google Shape;191;p7"/>
            <p:cNvSpPr/>
            <p:nvPr/>
          </p:nvSpPr>
          <p:spPr>
            <a:xfrm>
              <a:off x="3581560" y="720051"/>
              <a:ext cx="5028878" cy="5028878"/>
            </a:xfrm>
            <a:custGeom>
              <a:avLst/>
              <a:gdLst/>
              <a:ahLst/>
              <a:cxnLst/>
              <a:rect l="l" t="t" r="r" b="b"/>
              <a:pathLst>
                <a:path w="120000" h="120000" extrusionOk="0">
                  <a:moveTo>
                    <a:pt x="43965" y="6512"/>
                  </a:moveTo>
                  <a:lnTo>
                    <a:pt x="43965" y="6512"/>
                  </a:lnTo>
                  <a:cubicBezTo>
                    <a:pt x="52750" y="3879"/>
                    <a:pt x="62048" y="3449"/>
                    <a:pt x="71039" y="5262"/>
                  </a:cubicBezTo>
                  <a:lnTo>
                    <a:pt x="72229" y="1291"/>
                  </a:lnTo>
                  <a:lnTo>
                    <a:pt x="75138" y="9502"/>
                  </a:lnTo>
                  <a:lnTo>
                    <a:pt x="68047" y="15241"/>
                  </a:lnTo>
                  <a:lnTo>
                    <a:pt x="69237" y="11271"/>
                  </a:lnTo>
                  <a:lnTo>
                    <a:pt x="69237" y="11271"/>
                  </a:lnTo>
                  <a:cubicBezTo>
                    <a:pt x="61426" y="9790"/>
                    <a:pt x="53373" y="10209"/>
                    <a:pt x="45758" y="12492"/>
                  </a:cubicBezTo>
                  <a:close/>
                </a:path>
              </a:pathLst>
            </a:cu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7"/>
          <p:cNvSpPr/>
          <p:nvPr/>
        </p:nvSpPr>
        <p:spPr>
          <a:xfrm rot="4322708">
            <a:off x="5088700" y="927590"/>
            <a:ext cx="4904315" cy="5916706"/>
          </a:xfrm>
          <a:custGeom>
            <a:avLst/>
            <a:gdLst/>
            <a:ahLst/>
            <a:cxnLst/>
            <a:rect l="l" t="t" r="r" b="b"/>
            <a:pathLst>
              <a:path w="120000" h="120000" extrusionOk="0">
                <a:moveTo>
                  <a:pt x="30106" y="12235"/>
                </a:moveTo>
                <a:lnTo>
                  <a:pt x="30106" y="12235"/>
                </a:lnTo>
                <a:cubicBezTo>
                  <a:pt x="46758" y="1546"/>
                  <a:pt x="67741" y="542"/>
                  <a:pt x="85313" y="9593"/>
                </a:cubicBezTo>
                <a:cubicBezTo>
                  <a:pt x="102886" y="18644"/>
                  <a:pt x="114444" y="36409"/>
                  <a:pt x="115722" y="56333"/>
                </a:cubicBezTo>
                <a:lnTo>
                  <a:pt x="119832" y="56643"/>
                </a:lnTo>
                <a:lnTo>
                  <a:pt x="112575" y="63973"/>
                </a:lnTo>
                <a:lnTo>
                  <a:pt x="105329" y="55547"/>
                </a:lnTo>
                <a:lnTo>
                  <a:pt x="109436" y="55858"/>
                </a:lnTo>
                <a:cubicBezTo>
                  <a:pt x="108028" y="37828"/>
                  <a:pt x="97571" y="21894"/>
                  <a:pt x="81905" y="13905"/>
                </a:cubicBezTo>
                <a:cubicBezTo>
                  <a:pt x="66239" y="5916"/>
                  <a:pt x="47672" y="7050"/>
                  <a:pt x="33020" y="16890"/>
                </a:cubicBezTo>
                <a:close/>
              </a:path>
            </a:pathLst>
          </a:custGeom>
          <a:solidFill>
            <a:srgbClr val="E0A5C5"/>
          </a:solidFill>
          <a:ln w="12700"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txBox="1"/>
          <p:nvPr/>
        </p:nvSpPr>
        <p:spPr>
          <a:xfrm>
            <a:off x="9236717" y="2717587"/>
            <a:ext cx="1874342" cy="13849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dirty="0">
                <a:solidFill>
                  <a:schemeClr val="dk1"/>
                </a:solidFill>
                <a:latin typeface="Open Sans Light"/>
                <a:ea typeface="Open Sans Light"/>
                <a:cs typeface="Open Sans Light"/>
                <a:sym typeface="Open Sans Light"/>
              </a:rPr>
              <a:t>Ongoing accreditation through C-OWL Micro-credentials based on AI evaluation of process</a:t>
            </a:r>
            <a:endParaRPr dirty="0"/>
          </a:p>
        </p:txBody>
      </p:sp>
      <p:sp>
        <p:nvSpPr>
          <p:cNvPr id="194" name="Google Shape;194;p7"/>
          <p:cNvSpPr txBox="1"/>
          <p:nvPr/>
        </p:nvSpPr>
        <p:spPr>
          <a:xfrm>
            <a:off x="203154" y="234275"/>
            <a:ext cx="5551668" cy="16716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2"/>
              </a:buClr>
              <a:buSzPts val="3700"/>
              <a:buFont typeface="Play"/>
              <a:buNone/>
            </a:pPr>
            <a:r>
              <a:rPr lang="en-GB" sz="3700" i="1" cap="none">
                <a:solidFill>
                  <a:schemeClr val="dk2"/>
                </a:solidFill>
                <a:latin typeface="Play"/>
                <a:ea typeface="Play"/>
                <a:cs typeface="Play"/>
                <a:sym typeface="Play"/>
              </a:rPr>
              <a:t>LEARNER JOURNEY</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5ED0-286F-3A42-8241-CB2C14681BA3}"/>
              </a:ext>
            </a:extLst>
          </p:cNvPr>
          <p:cNvSpPr>
            <a:spLocks noGrp="1"/>
          </p:cNvSpPr>
          <p:nvPr>
            <p:ph type="title"/>
          </p:nvPr>
        </p:nvSpPr>
        <p:spPr/>
        <p:txBody>
          <a:bodyPr/>
          <a:lstStyle/>
          <a:p>
            <a:r>
              <a:rPr lang="en-US" dirty="0"/>
              <a:t>A new future oriented education system?</a:t>
            </a:r>
          </a:p>
        </p:txBody>
      </p:sp>
      <p:sp>
        <p:nvSpPr>
          <p:cNvPr id="3" name="Content Placeholder 2">
            <a:extLst>
              <a:ext uri="{FF2B5EF4-FFF2-40B4-BE49-F238E27FC236}">
                <a16:creationId xmlns:a16="http://schemas.microsoft.com/office/drawing/2014/main" id="{7F540E2B-417A-3E4A-AAA7-A3A65F352205}"/>
              </a:ext>
            </a:extLst>
          </p:cNvPr>
          <p:cNvSpPr>
            <a:spLocks noGrp="1"/>
          </p:cNvSpPr>
          <p:nvPr>
            <p:ph idx="1"/>
          </p:nvPr>
        </p:nvSpPr>
        <p:spPr>
          <a:xfrm>
            <a:off x="787400" y="1615168"/>
            <a:ext cx="10515600" cy="4351338"/>
          </a:xfrm>
        </p:spPr>
        <p:txBody>
          <a:bodyPr>
            <a:normAutofit fontScale="92500" lnSpcReduction="10000"/>
          </a:bodyPr>
          <a:lstStyle/>
          <a:p>
            <a:pPr marL="0" indent="0">
              <a:buNone/>
            </a:pPr>
            <a:r>
              <a:rPr lang="en-US" dirty="0"/>
              <a:t>In person relationships between students and teachers are important but our current style of education is not good for producing the collective intelligence that we need to solve the challenges of the future</a:t>
            </a:r>
          </a:p>
          <a:p>
            <a:pPr marL="0" indent="0">
              <a:buNone/>
            </a:pPr>
            <a:endParaRPr lang="en-US" dirty="0"/>
          </a:p>
          <a:p>
            <a:pPr marL="0" indent="0">
              <a:buNone/>
            </a:pPr>
            <a:r>
              <a:rPr lang="en-US" dirty="0"/>
              <a:t>Can we use the AI-enhanced Internet to augment in person teaching with Internet mediated dialogic education in small groups and large groups to induct students into education as joining global dialogues to address global challenges?</a:t>
            </a:r>
          </a:p>
          <a:p>
            <a:pPr marL="0" indent="0">
              <a:buNone/>
            </a:pPr>
            <a:endParaRPr lang="en-US" dirty="0"/>
          </a:p>
          <a:p>
            <a:pPr marL="0" indent="0">
              <a:buNone/>
            </a:pPr>
            <a:r>
              <a:rPr lang="en-US" dirty="0"/>
              <a:t>Let us try some experimental research studies to see if we can design education for collective intelligence</a:t>
            </a:r>
          </a:p>
        </p:txBody>
      </p:sp>
      <p:pic>
        <p:nvPicPr>
          <p:cNvPr id="5" name="Picture 4" descr="Image result for cambridge university logo">
            <a:extLst>
              <a:ext uri="{FF2B5EF4-FFF2-40B4-BE49-F238E27FC236}">
                <a16:creationId xmlns:a16="http://schemas.microsoft.com/office/drawing/2014/main" id="{5204C769-0B3B-F84C-BDE6-700BA5BB68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4559" y="5582686"/>
            <a:ext cx="3708400" cy="7676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FBDBE9-2947-1641-856B-4AA6D3CC1A70}"/>
              </a:ext>
            </a:extLst>
          </p:cNvPr>
          <p:cNvSpPr txBox="1"/>
          <p:nvPr/>
        </p:nvSpPr>
        <p:spPr>
          <a:xfrm>
            <a:off x="930667" y="6419113"/>
            <a:ext cx="8850330" cy="646331"/>
          </a:xfrm>
          <a:prstGeom prst="rect">
            <a:avLst/>
          </a:prstGeom>
          <a:noFill/>
        </p:spPr>
        <p:txBody>
          <a:bodyPr wrap="square" rtlCol="0">
            <a:spAutoFit/>
          </a:bodyPr>
          <a:lstStyle/>
          <a:p>
            <a:r>
              <a:rPr lang="en-GB" dirty="0">
                <a:hlinkClick r:id="rId3"/>
              </a:rPr>
              <a:t>https://www.deficambridge.org/</a:t>
            </a:r>
            <a:r>
              <a:rPr lang="en-GB" dirty="0"/>
              <a:t>  Follow: @</a:t>
            </a:r>
            <a:r>
              <a:rPr lang="en-GB" dirty="0" err="1"/>
              <a:t>DEFI_Cambridge</a:t>
            </a:r>
            <a:r>
              <a:rPr lang="en-GB" dirty="0"/>
              <a:t> email: </a:t>
            </a:r>
            <a:r>
              <a:rPr lang="en-GB" dirty="0" err="1"/>
              <a:t>defi@hughes.cam.ac.uk</a:t>
            </a:r>
            <a:endParaRPr lang="en-GB" dirty="0"/>
          </a:p>
          <a:p>
            <a:endParaRPr lang="en-US" dirty="0"/>
          </a:p>
        </p:txBody>
      </p:sp>
    </p:spTree>
    <p:extLst>
      <p:ext uri="{BB962C8B-B14F-4D97-AF65-F5344CB8AC3E}">
        <p14:creationId xmlns:p14="http://schemas.microsoft.com/office/powerpoint/2010/main" val="4002578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an, flying, standing&#10;&#10;Description automatically generated">
            <a:extLst>
              <a:ext uri="{FF2B5EF4-FFF2-40B4-BE49-F238E27FC236}">
                <a16:creationId xmlns:a16="http://schemas.microsoft.com/office/drawing/2014/main" id="{F7F4E4C1-7E73-5A4E-8D08-7DD104B81647}"/>
              </a:ext>
            </a:extLst>
          </p:cNvPr>
          <p:cNvPicPr>
            <a:picLocks noChangeAspect="1"/>
          </p:cNvPicPr>
          <p:nvPr/>
        </p:nvPicPr>
        <p:blipFill>
          <a:blip r:embed="rId2"/>
          <a:stretch>
            <a:fillRect/>
          </a:stretch>
        </p:blipFill>
        <p:spPr>
          <a:xfrm>
            <a:off x="539646" y="0"/>
            <a:ext cx="10822898" cy="6730584"/>
          </a:xfrm>
          <a:prstGeom prst="rect">
            <a:avLst/>
          </a:prstGeom>
        </p:spPr>
      </p:pic>
    </p:spTree>
    <p:extLst>
      <p:ext uri="{BB962C8B-B14F-4D97-AF65-F5344CB8AC3E}">
        <p14:creationId xmlns:p14="http://schemas.microsoft.com/office/powerpoint/2010/main" val="4826008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A211-BB6B-1640-B055-16C29D82242A}"/>
              </a:ext>
            </a:extLst>
          </p:cNvPr>
          <p:cNvSpPr>
            <a:spLocks noGrp="1"/>
          </p:cNvSpPr>
          <p:nvPr>
            <p:ph type="title"/>
          </p:nvPr>
        </p:nvSpPr>
        <p:spPr>
          <a:xfrm>
            <a:off x="0" y="115602"/>
            <a:ext cx="9037320" cy="940901"/>
          </a:xfrm>
        </p:spPr>
        <p:txBody>
          <a:bodyPr/>
          <a:lstStyle/>
          <a:p>
            <a:r>
              <a:rPr lang="en-US" dirty="0"/>
              <a:t>Thanks for listening!</a:t>
            </a:r>
          </a:p>
        </p:txBody>
      </p:sp>
      <p:sp>
        <p:nvSpPr>
          <p:cNvPr id="3" name="Content Placeholder 2">
            <a:extLst>
              <a:ext uri="{FF2B5EF4-FFF2-40B4-BE49-F238E27FC236}">
                <a16:creationId xmlns:a16="http://schemas.microsoft.com/office/drawing/2014/main" id="{4F89FDDA-AEEB-6446-BEE6-FE7B85B9F8FD}"/>
              </a:ext>
            </a:extLst>
          </p:cNvPr>
          <p:cNvSpPr>
            <a:spLocks noGrp="1"/>
          </p:cNvSpPr>
          <p:nvPr>
            <p:ph idx="1"/>
          </p:nvPr>
        </p:nvSpPr>
        <p:spPr>
          <a:xfrm>
            <a:off x="3068656" y="3525254"/>
            <a:ext cx="5968664" cy="3020690"/>
          </a:xfrm>
        </p:spPr>
        <p:txBody>
          <a:bodyPr>
            <a:normAutofit/>
          </a:bodyPr>
          <a:lstStyle/>
          <a:p>
            <a:pPr marL="0" indent="0">
              <a:buNone/>
            </a:pPr>
            <a:r>
              <a:rPr lang="en-US" sz="2400" b="1" dirty="0">
                <a:solidFill>
                  <a:srgbClr val="C00000"/>
                </a:solidFill>
              </a:rPr>
              <a:t>Wegerif, R &amp; Major, L (2024) The Theory of Educational Technology: Towards a dialogic foundation for design. Routledge</a:t>
            </a:r>
          </a:p>
          <a:p>
            <a:pPr marL="0" indent="0">
              <a:buNone/>
            </a:pPr>
            <a:r>
              <a:rPr lang="en-GB" b="1" i="0">
                <a:solidFill>
                  <a:srgbClr val="FF0000"/>
                </a:solidFill>
                <a:effectLst/>
                <a:latin typeface="+mj-lt"/>
              </a:rPr>
              <a:t>Wegerif</a:t>
            </a:r>
            <a:r>
              <a:rPr lang="en-GB" b="1" i="0" dirty="0">
                <a:solidFill>
                  <a:srgbClr val="FF0000"/>
                </a:solidFill>
                <a:effectLst/>
                <a:latin typeface="+mj-lt"/>
              </a:rPr>
              <a:t>, R. (2025) Rethinking Educational Theory: Education As Expanding Dialogue</a:t>
            </a:r>
            <a:br>
              <a:rPr lang="en-GB" b="1" dirty="0">
                <a:solidFill>
                  <a:srgbClr val="FF0000"/>
                </a:solidFill>
                <a:latin typeface="+mj-lt"/>
              </a:rPr>
            </a:br>
            <a:r>
              <a:rPr lang="en-GB" b="1" i="1" u="none" strike="noStrike" dirty="0">
                <a:solidFill>
                  <a:srgbClr val="FF0000"/>
                </a:solidFill>
                <a:effectLst/>
                <a:latin typeface="+mj-lt"/>
              </a:rPr>
              <a:t>Edward Elgar Publishing</a:t>
            </a:r>
            <a:endParaRPr lang="en-US" b="1" dirty="0">
              <a:solidFill>
                <a:srgbClr val="FF0000"/>
              </a:solidFill>
              <a:latin typeface="+mj-lt"/>
            </a:endParaRPr>
          </a:p>
        </p:txBody>
      </p:sp>
      <p:sp>
        <p:nvSpPr>
          <p:cNvPr id="10" name="TextBox 9">
            <a:extLst>
              <a:ext uri="{FF2B5EF4-FFF2-40B4-BE49-F238E27FC236}">
                <a16:creationId xmlns:a16="http://schemas.microsoft.com/office/drawing/2014/main" id="{47FAFD88-14C0-AE41-A903-CA583BD07699}"/>
              </a:ext>
            </a:extLst>
          </p:cNvPr>
          <p:cNvSpPr txBox="1"/>
          <p:nvPr/>
        </p:nvSpPr>
        <p:spPr>
          <a:xfrm>
            <a:off x="879175" y="791535"/>
            <a:ext cx="9037320" cy="1938992"/>
          </a:xfrm>
          <a:prstGeom prst="rect">
            <a:avLst/>
          </a:prstGeom>
          <a:noFill/>
        </p:spPr>
        <p:txBody>
          <a:bodyPr wrap="square" rtlCol="0">
            <a:spAutoFit/>
          </a:bodyPr>
          <a:lstStyle/>
          <a:p>
            <a:r>
              <a:rPr lang="en-US" sz="2400" dirty="0"/>
              <a:t>Sign up at </a:t>
            </a:r>
            <a:r>
              <a:rPr lang="en-US" sz="2400" dirty="0">
                <a:hlinkClick r:id="rId3"/>
              </a:rPr>
              <a:t>deficambridge.org</a:t>
            </a:r>
            <a:r>
              <a:rPr lang="en-US" sz="2400" dirty="0"/>
              <a:t> and </a:t>
            </a:r>
            <a:r>
              <a:rPr lang="en-US" sz="2400" u="sng" dirty="0" err="1">
                <a:solidFill>
                  <a:schemeClr val="accent1">
                    <a:lumMod val="50000"/>
                  </a:schemeClr>
                </a:solidFill>
              </a:rPr>
              <a:t>camtree.org</a:t>
            </a:r>
            <a:r>
              <a:rPr lang="en-US" sz="2400" u="sng" dirty="0">
                <a:solidFill>
                  <a:schemeClr val="accent1">
                    <a:lumMod val="50000"/>
                  </a:schemeClr>
                </a:solidFill>
              </a:rPr>
              <a:t> </a:t>
            </a:r>
            <a:r>
              <a:rPr lang="en-GB" sz="2400" dirty="0"/>
              <a:t>Follow: @</a:t>
            </a:r>
            <a:r>
              <a:rPr lang="en-GB" sz="2400" dirty="0" err="1"/>
              <a:t>DEFI_Cambridge</a:t>
            </a:r>
            <a:r>
              <a:rPr lang="en-GB" sz="2400" dirty="0"/>
              <a:t> </a:t>
            </a:r>
          </a:p>
          <a:p>
            <a:r>
              <a:rPr lang="en-GB" sz="2400" dirty="0"/>
              <a:t>email: </a:t>
            </a:r>
            <a:r>
              <a:rPr lang="en-GB" sz="2400" dirty="0">
                <a:hlinkClick r:id="rId4"/>
              </a:rPr>
              <a:t>defi@hughes.cam.ac.uk</a:t>
            </a:r>
            <a:r>
              <a:rPr lang="en-GB" sz="2400" dirty="0"/>
              <a:t> </a:t>
            </a:r>
          </a:p>
          <a:p>
            <a:endParaRPr lang="en-US" sz="2400" dirty="0"/>
          </a:p>
          <a:p>
            <a:r>
              <a:rPr lang="en-US" sz="2400" dirty="0"/>
              <a:t>And </a:t>
            </a:r>
            <a:r>
              <a:rPr lang="en-US" sz="2400" dirty="0" err="1"/>
              <a:t>camtree.org</a:t>
            </a:r>
            <a:r>
              <a:rPr lang="en-US" sz="2400" dirty="0"/>
              <a:t> plus the defi Cambridge </a:t>
            </a:r>
            <a:r>
              <a:rPr lang="en-US" sz="2400" dirty="0" err="1"/>
              <a:t>youtube</a:t>
            </a:r>
            <a:r>
              <a:rPr lang="en-US" sz="2400" dirty="0"/>
              <a:t> channel</a:t>
            </a:r>
          </a:p>
        </p:txBody>
      </p:sp>
      <p:pic>
        <p:nvPicPr>
          <p:cNvPr id="7" name="Picture 6" descr="Graphical user interface, application&#10;&#10;Description automatically generated">
            <a:extLst>
              <a:ext uri="{FF2B5EF4-FFF2-40B4-BE49-F238E27FC236}">
                <a16:creationId xmlns:a16="http://schemas.microsoft.com/office/drawing/2014/main" id="{756990E5-15DB-0040-8754-877C47624D3B}"/>
              </a:ext>
            </a:extLst>
          </p:cNvPr>
          <p:cNvPicPr>
            <a:picLocks noChangeAspect="1"/>
          </p:cNvPicPr>
          <p:nvPr/>
        </p:nvPicPr>
        <p:blipFill>
          <a:blip r:embed="rId5"/>
          <a:stretch>
            <a:fillRect/>
          </a:stretch>
        </p:blipFill>
        <p:spPr>
          <a:xfrm>
            <a:off x="430948" y="1968755"/>
            <a:ext cx="9116401" cy="1523543"/>
          </a:xfrm>
          <a:prstGeom prst="rect">
            <a:avLst/>
          </a:prstGeom>
        </p:spPr>
      </p:pic>
      <p:pic>
        <p:nvPicPr>
          <p:cNvPr id="5" name="Content Placeholder 14" descr="A cover of a book&#10;&#10;Description automatically generated">
            <a:extLst>
              <a:ext uri="{FF2B5EF4-FFF2-40B4-BE49-F238E27FC236}">
                <a16:creationId xmlns:a16="http://schemas.microsoft.com/office/drawing/2014/main" id="{8DE05396-8270-030C-5FE4-F6AAABF882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072" y="3214914"/>
            <a:ext cx="2652892" cy="3979338"/>
          </a:xfrm>
          <a:prstGeom prst="rect">
            <a:avLst/>
          </a:prstGeom>
        </p:spPr>
      </p:pic>
      <p:pic>
        <p:nvPicPr>
          <p:cNvPr id="8" name="Picture 7" descr="A book cover with a red background&#10;&#10;Description automatically generated">
            <a:extLst>
              <a:ext uri="{FF2B5EF4-FFF2-40B4-BE49-F238E27FC236}">
                <a16:creationId xmlns:a16="http://schemas.microsoft.com/office/drawing/2014/main" id="{A0B215B3-14F7-E70E-E86D-2C648233D024}"/>
              </a:ext>
            </a:extLst>
          </p:cNvPr>
          <p:cNvPicPr>
            <a:picLocks noChangeAspect="1"/>
          </p:cNvPicPr>
          <p:nvPr/>
        </p:nvPicPr>
        <p:blipFill>
          <a:blip r:embed="rId7"/>
          <a:stretch>
            <a:fillRect/>
          </a:stretch>
        </p:blipFill>
        <p:spPr>
          <a:xfrm>
            <a:off x="9365095" y="115602"/>
            <a:ext cx="2842941" cy="3961289"/>
          </a:xfrm>
          <a:prstGeom prst="rect">
            <a:avLst/>
          </a:prstGeom>
        </p:spPr>
      </p:pic>
      <p:pic>
        <p:nvPicPr>
          <p:cNvPr id="4" name="Picture 3" descr="A book cover of a book&#10;&#10;Description automatically generated">
            <a:extLst>
              <a:ext uri="{FF2B5EF4-FFF2-40B4-BE49-F238E27FC236}">
                <a16:creationId xmlns:a16="http://schemas.microsoft.com/office/drawing/2014/main" id="{2970D7DF-8D4D-8C61-6E8A-FE30F96FB11C}"/>
              </a:ext>
            </a:extLst>
          </p:cNvPr>
          <p:cNvPicPr>
            <a:picLocks noChangeAspect="1"/>
          </p:cNvPicPr>
          <p:nvPr/>
        </p:nvPicPr>
        <p:blipFill>
          <a:blip r:embed="rId8"/>
          <a:stretch>
            <a:fillRect/>
          </a:stretch>
        </p:blipFill>
        <p:spPr>
          <a:xfrm>
            <a:off x="9365095" y="2303125"/>
            <a:ext cx="2821964" cy="4448599"/>
          </a:xfrm>
          <a:prstGeom prst="rect">
            <a:avLst/>
          </a:prstGeom>
        </p:spPr>
      </p:pic>
    </p:spTree>
    <p:extLst>
      <p:ext uri="{BB962C8B-B14F-4D97-AF65-F5344CB8AC3E}">
        <p14:creationId xmlns:p14="http://schemas.microsoft.com/office/powerpoint/2010/main" val="2649656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B37A-B9E7-CB61-667A-BA9FE0D9FDD6}"/>
              </a:ext>
            </a:extLst>
          </p:cNvPr>
          <p:cNvSpPr>
            <a:spLocks noGrp="1"/>
          </p:cNvSpPr>
          <p:nvPr>
            <p:ph type="title"/>
          </p:nvPr>
        </p:nvSpPr>
        <p:spPr/>
        <p:txBody>
          <a:bodyPr/>
          <a:lstStyle/>
          <a:p>
            <a:r>
              <a:rPr lang="en-US" dirty="0"/>
              <a:t>Humans have always been hybrid</a:t>
            </a:r>
          </a:p>
        </p:txBody>
      </p:sp>
      <p:sp>
        <p:nvSpPr>
          <p:cNvPr id="3" name="Content Placeholder 2">
            <a:extLst>
              <a:ext uri="{FF2B5EF4-FFF2-40B4-BE49-F238E27FC236}">
                <a16:creationId xmlns:a16="http://schemas.microsoft.com/office/drawing/2014/main" id="{91704FA0-ED96-7ADD-FDAB-42AAB18BA464}"/>
              </a:ext>
            </a:extLst>
          </p:cNvPr>
          <p:cNvSpPr>
            <a:spLocks noGrp="1"/>
          </p:cNvSpPr>
          <p:nvPr>
            <p:ph idx="1"/>
          </p:nvPr>
        </p:nvSpPr>
        <p:spPr/>
        <p:txBody>
          <a:bodyPr>
            <a:normAutofit fontScale="92500" lnSpcReduction="10000"/>
          </a:bodyPr>
          <a:lstStyle/>
          <a:p>
            <a:pPr marL="0" indent="0">
              <a:buNone/>
            </a:pPr>
            <a:r>
              <a:rPr lang="en-US" dirty="0"/>
              <a:t>Speciation of humans from other apes involved fire, tool use and language</a:t>
            </a:r>
          </a:p>
          <a:p>
            <a:pPr marL="0" indent="0">
              <a:buNone/>
            </a:pPr>
            <a:r>
              <a:rPr lang="en-US" dirty="0"/>
              <a:t>Language is a communications technology – consider how we create and share terms like ‘collective intelligence’ or ‘dialogic’</a:t>
            </a:r>
          </a:p>
          <a:p>
            <a:pPr marL="0" indent="0">
              <a:buNone/>
            </a:pPr>
            <a:r>
              <a:rPr lang="en-US" dirty="0"/>
              <a:t>But it seems that the technology aspect of being human evolves faster than the biological side – language itself is hard-wired but formal education is needed for literacy (Geary) and used of language to think (Mercer and Wegerif – Oracy!)</a:t>
            </a:r>
          </a:p>
          <a:p>
            <a:pPr marL="0" indent="0">
              <a:buNone/>
            </a:pPr>
            <a:r>
              <a:rPr lang="en-US" dirty="0"/>
              <a:t>Meaning (and agency)  is not [only] human – it comes from participation in self-reproducing systems that combine the biological (natural tech) and the technological – systems like nation states and long term dialogues </a:t>
            </a:r>
            <a:r>
              <a:rPr lang="en-US" dirty="0" err="1"/>
              <a:t>eg</a:t>
            </a:r>
            <a:r>
              <a:rPr lang="en-US" dirty="0"/>
              <a:t> science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1480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A5296F45-D48C-4B98-DDDA-4287BB09940D}"/>
              </a:ext>
            </a:extLst>
          </p:cNvPr>
          <p:cNvPicPr>
            <a:picLocks noChangeAspect="1"/>
          </p:cNvPicPr>
          <p:nvPr/>
        </p:nvPicPr>
        <p:blipFill>
          <a:blip r:embed="rId3"/>
          <a:stretch>
            <a:fillRect/>
          </a:stretch>
        </p:blipFill>
        <p:spPr>
          <a:xfrm>
            <a:off x="593677" y="2016175"/>
            <a:ext cx="8523514" cy="5059469"/>
          </a:xfrm>
          <a:prstGeom prst="rect">
            <a:avLst/>
          </a:prstGeom>
        </p:spPr>
      </p:pic>
      <p:sp>
        <p:nvSpPr>
          <p:cNvPr id="2" name="Title 1">
            <a:extLst>
              <a:ext uri="{FF2B5EF4-FFF2-40B4-BE49-F238E27FC236}">
                <a16:creationId xmlns:a16="http://schemas.microsoft.com/office/drawing/2014/main" id="{A7417474-F415-7CAE-4C6A-E6811B4B827F}"/>
              </a:ext>
            </a:extLst>
          </p:cNvPr>
          <p:cNvSpPr>
            <a:spLocks noGrp="1"/>
          </p:cNvSpPr>
          <p:nvPr>
            <p:ph type="title"/>
          </p:nvPr>
        </p:nvSpPr>
        <p:spPr>
          <a:xfrm>
            <a:off x="8019143" y="1892290"/>
            <a:ext cx="3813628" cy="4138396"/>
          </a:xfrm>
          <a:solidFill>
            <a:schemeClr val="accent2">
              <a:lumMod val="60000"/>
              <a:lumOff val="40000"/>
            </a:schemeClr>
          </a:solidFill>
          <a:ln>
            <a:solidFill>
              <a:schemeClr val="accent1"/>
            </a:solidFill>
          </a:ln>
        </p:spPr>
        <p:txBody>
          <a:bodyPr>
            <a:noAutofit/>
          </a:bodyPr>
          <a:lstStyle/>
          <a:p>
            <a:r>
              <a:rPr lang="en-US" sz="2800" dirty="0"/>
              <a:t>If AI can do better at written examinations than humans maybe it is time to question the validity of our assessments? To ask the question: what is </a:t>
            </a:r>
            <a:r>
              <a:rPr lang="en-US" sz="2800" dirty="0" err="1"/>
              <a:t>engin</a:t>
            </a:r>
            <a:r>
              <a:rPr lang="en-US" sz="2800" dirty="0"/>
              <a:t>  education really for?</a:t>
            </a:r>
          </a:p>
        </p:txBody>
      </p:sp>
      <p:sp>
        <p:nvSpPr>
          <p:cNvPr id="3" name="Content Placeholder 2">
            <a:extLst>
              <a:ext uri="{FF2B5EF4-FFF2-40B4-BE49-F238E27FC236}">
                <a16:creationId xmlns:a16="http://schemas.microsoft.com/office/drawing/2014/main" id="{87600B1A-2FE1-4037-092F-6183E765CA18}"/>
              </a:ext>
            </a:extLst>
          </p:cNvPr>
          <p:cNvSpPr>
            <a:spLocks noGrp="1"/>
          </p:cNvSpPr>
          <p:nvPr>
            <p:ph idx="1"/>
          </p:nvPr>
        </p:nvSpPr>
        <p:spPr>
          <a:xfrm>
            <a:off x="593677" y="291765"/>
            <a:ext cx="9317019" cy="1325563"/>
          </a:xfrm>
          <a:solidFill>
            <a:srgbClr val="FFC000"/>
          </a:solidFill>
          <a:ln w="76200">
            <a:solidFill>
              <a:srgbClr val="C00000"/>
            </a:solidFill>
          </a:ln>
        </p:spPr>
        <p:txBody>
          <a:bodyPr>
            <a:normAutofit fontScale="92500"/>
          </a:bodyPr>
          <a:lstStyle/>
          <a:p>
            <a:pPr marL="0" indent="0">
              <a:buNone/>
            </a:pPr>
            <a:r>
              <a:rPr lang="en-GB" b="1" i="0" dirty="0">
                <a:solidFill>
                  <a:srgbClr val="111111"/>
                </a:solidFill>
                <a:effectLst/>
                <a:latin typeface="LabGrotesque"/>
              </a:rPr>
              <a:t>GPT-4 aced the SAT Reading &amp; Writing section with a score of 710 out of 800, which puts it in the 93rd percentile of test-takers.</a:t>
            </a:r>
          </a:p>
          <a:p>
            <a:pPr marL="0" indent="0">
              <a:buNone/>
            </a:pPr>
            <a:r>
              <a:rPr lang="en-GB" b="1" dirty="0">
                <a:solidFill>
                  <a:srgbClr val="111111"/>
                </a:solidFill>
                <a:latin typeface="LabGrotesque"/>
              </a:rPr>
              <a:t>Business Insider, Nov 2023</a:t>
            </a:r>
            <a:endParaRPr lang="en-GB" b="1" i="0" dirty="0">
              <a:solidFill>
                <a:srgbClr val="111111"/>
              </a:solidFill>
              <a:effectLst/>
              <a:latin typeface="LabGrotesque"/>
            </a:endParaRP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48862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tudents sitting in a classroom&#10;&#10;Description automatically generated">
            <a:extLst>
              <a:ext uri="{FF2B5EF4-FFF2-40B4-BE49-F238E27FC236}">
                <a16:creationId xmlns:a16="http://schemas.microsoft.com/office/drawing/2014/main" id="{B862D560-A398-027E-B5AC-ACD84CEC6F65}"/>
              </a:ext>
            </a:extLst>
          </p:cNvPr>
          <p:cNvPicPr>
            <a:picLocks noChangeAspect="1"/>
          </p:cNvPicPr>
          <p:nvPr/>
        </p:nvPicPr>
        <p:blipFill>
          <a:blip r:embed="rId2"/>
          <a:srcRect t="3133" r="-1" b="3133"/>
          <a:stretch/>
        </p:blipFill>
        <p:spPr>
          <a:xfrm>
            <a:off x="0" y="1282"/>
            <a:ext cx="12191980" cy="6856718"/>
          </a:xfrm>
          <a:prstGeom prst="rect">
            <a:avLst/>
          </a:prstGeom>
        </p:spPr>
      </p:pic>
    </p:spTree>
    <p:extLst>
      <p:ext uri="{BB962C8B-B14F-4D97-AF65-F5344CB8AC3E}">
        <p14:creationId xmlns:p14="http://schemas.microsoft.com/office/powerpoint/2010/main" val="539814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F7C8-FAAC-ED34-1FFC-65D873B553C5}"/>
              </a:ext>
            </a:extLst>
          </p:cNvPr>
          <p:cNvSpPr>
            <a:spLocks noGrp="1"/>
          </p:cNvSpPr>
          <p:nvPr>
            <p:ph type="title"/>
          </p:nvPr>
        </p:nvSpPr>
        <p:spPr>
          <a:xfrm>
            <a:off x="838200" y="365125"/>
            <a:ext cx="4968240" cy="1325563"/>
          </a:xfrm>
        </p:spPr>
        <p:txBody>
          <a:bodyPr/>
          <a:lstStyle/>
          <a:p>
            <a:r>
              <a:rPr lang="en-US" dirty="0"/>
              <a:t>A global  print based education system</a:t>
            </a:r>
          </a:p>
        </p:txBody>
      </p:sp>
      <p:sp>
        <p:nvSpPr>
          <p:cNvPr id="3" name="Content Placeholder 2">
            <a:extLst>
              <a:ext uri="{FF2B5EF4-FFF2-40B4-BE49-F238E27FC236}">
                <a16:creationId xmlns:a16="http://schemas.microsoft.com/office/drawing/2014/main" id="{E2EBAAAF-F799-6C21-1B97-67AD4D87A116}"/>
              </a:ext>
            </a:extLst>
          </p:cNvPr>
          <p:cNvSpPr>
            <a:spLocks noGrp="1"/>
          </p:cNvSpPr>
          <p:nvPr>
            <p:ph idx="1"/>
          </p:nvPr>
        </p:nvSpPr>
        <p:spPr>
          <a:xfrm>
            <a:off x="838200" y="1825625"/>
            <a:ext cx="4968240" cy="4351338"/>
          </a:xfrm>
        </p:spPr>
        <p:txBody>
          <a:bodyPr>
            <a:normAutofit lnSpcReduction="10000"/>
          </a:bodyPr>
          <a:lstStyle/>
          <a:p>
            <a:pPr marL="0" indent="0">
              <a:buNone/>
            </a:pPr>
            <a:r>
              <a:rPr lang="en-GB" dirty="0"/>
              <a:t>“Instead of paper we have pupils whose minds have to be impressed with the symbols of knowledge. Instead of type we have the class books and the rest of the apparatus devised to facilitate the operation of teaching. The ink is replaced by the voice of the master, since this is what conveys information from the books to the mind of the listener”</a:t>
            </a:r>
          </a:p>
        </p:txBody>
      </p:sp>
      <p:pic>
        <p:nvPicPr>
          <p:cNvPr id="5" name="Picture 4" descr="A person with a beard&#10;&#10;Description automatically generated with low confidence">
            <a:extLst>
              <a:ext uri="{FF2B5EF4-FFF2-40B4-BE49-F238E27FC236}">
                <a16:creationId xmlns:a16="http://schemas.microsoft.com/office/drawing/2014/main" id="{19E97F67-A6BA-C9CF-3D98-9488902DA6AA}"/>
              </a:ext>
            </a:extLst>
          </p:cNvPr>
          <p:cNvPicPr>
            <a:picLocks noChangeAspect="1"/>
          </p:cNvPicPr>
          <p:nvPr/>
        </p:nvPicPr>
        <p:blipFill>
          <a:blip r:embed="rId3"/>
          <a:stretch>
            <a:fillRect/>
          </a:stretch>
        </p:blipFill>
        <p:spPr>
          <a:xfrm>
            <a:off x="6705600" y="211931"/>
            <a:ext cx="5257800" cy="2957513"/>
          </a:xfrm>
          <a:prstGeom prst="rect">
            <a:avLst/>
          </a:prstGeom>
        </p:spPr>
      </p:pic>
      <p:sp>
        <p:nvSpPr>
          <p:cNvPr id="6" name="TextBox 5">
            <a:extLst>
              <a:ext uri="{FF2B5EF4-FFF2-40B4-BE49-F238E27FC236}">
                <a16:creationId xmlns:a16="http://schemas.microsoft.com/office/drawing/2014/main" id="{32B0C607-B34B-D13D-DF26-925717805B4D}"/>
              </a:ext>
            </a:extLst>
          </p:cNvPr>
          <p:cNvSpPr txBox="1"/>
          <p:nvPr/>
        </p:nvSpPr>
        <p:spPr>
          <a:xfrm>
            <a:off x="6568440" y="3319225"/>
            <a:ext cx="5257800" cy="1077218"/>
          </a:xfrm>
          <a:prstGeom prst="rect">
            <a:avLst/>
          </a:prstGeom>
          <a:noFill/>
        </p:spPr>
        <p:txBody>
          <a:bodyPr wrap="square" rtlCol="0">
            <a:spAutoFit/>
          </a:bodyPr>
          <a:lstStyle/>
          <a:p>
            <a:r>
              <a:rPr lang="en-US" sz="3200" dirty="0"/>
              <a:t>Comenius, 1657 ‘The Great Didactic’</a:t>
            </a:r>
          </a:p>
        </p:txBody>
      </p:sp>
      <p:sp>
        <p:nvSpPr>
          <p:cNvPr id="8" name="TextBox 7">
            <a:extLst>
              <a:ext uri="{FF2B5EF4-FFF2-40B4-BE49-F238E27FC236}">
                <a16:creationId xmlns:a16="http://schemas.microsoft.com/office/drawing/2014/main" id="{8E528BFD-D9BA-4DBB-BD8F-1A5E1D4EE4E8}"/>
              </a:ext>
            </a:extLst>
          </p:cNvPr>
          <p:cNvSpPr txBox="1"/>
          <p:nvPr/>
        </p:nvSpPr>
        <p:spPr>
          <a:xfrm>
            <a:off x="6568440" y="4523874"/>
            <a:ext cx="5257800" cy="1846659"/>
          </a:xfrm>
          <a:prstGeom prst="rect">
            <a:avLst/>
          </a:prstGeom>
          <a:noFill/>
        </p:spPr>
        <p:txBody>
          <a:bodyPr wrap="square" rtlCol="0">
            <a:spAutoFit/>
          </a:bodyPr>
          <a:lstStyle/>
          <a:p>
            <a:r>
              <a:rPr lang="en-GB" sz="2400" dirty="0"/>
              <a:t>Comenius’s print based model of education was adopted by the whole of Europe and the USA during the 19th Century and since spread to the world.</a:t>
            </a:r>
          </a:p>
          <a:p>
            <a:endParaRPr lang="en-US" dirty="0"/>
          </a:p>
        </p:txBody>
      </p:sp>
    </p:spTree>
    <p:extLst>
      <p:ext uri="{BB962C8B-B14F-4D97-AF65-F5344CB8AC3E}">
        <p14:creationId xmlns:p14="http://schemas.microsoft.com/office/powerpoint/2010/main" val="3297997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420</TotalTime>
  <Words>3838</Words>
  <Application>Microsoft Macintosh PowerPoint</Application>
  <PresentationFormat>Widescreen</PresentationFormat>
  <Paragraphs>297</Paragraphs>
  <Slides>57</Slides>
  <Notes>36</Notes>
  <HiddenSlides>0</HiddenSlides>
  <MMClips>2</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74" baseType="lpstr">
      <vt:lpstr>-apple-system</vt:lpstr>
      <vt:lpstr>DengXian</vt:lpstr>
      <vt:lpstr>LabGrotesque</vt:lpstr>
      <vt:lpstr>ＭＳ Ｐゴシック</vt:lpstr>
      <vt:lpstr>Open Sans Bold</vt:lpstr>
      <vt:lpstr>Play</vt:lpstr>
      <vt:lpstr>Times</vt:lpstr>
      <vt:lpstr>Aptos</vt:lpstr>
      <vt:lpstr>Aptos Display</vt:lpstr>
      <vt:lpstr>Arial</vt:lpstr>
      <vt:lpstr>Calibri</vt:lpstr>
      <vt:lpstr>Helvetica</vt:lpstr>
      <vt:lpstr>Open Sans</vt:lpstr>
      <vt:lpstr>Open Sans Light</vt:lpstr>
      <vt:lpstr>Times New Roman</vt:lpstr>
      <vt:lpstr>Office Theme</vt:lpstr>
      <vt:lpstr>Document</vt:lpstr>
      <vt:lpstr>PowerPoint Presentation</vt:lpstr>
      <vt:lpstr>PowerPoint Presentation</vt:lpstr>
      <vt:lpstr>Education is about design – it is not about describing the world but about changing it  What should we teach? How should we teach it? and why should we teach it?  What is Engineering Education for?  Technology has been treated as a supplement to education – we argue that it is central  </vt:lpstr>
      <vt:lpstr>It is common to hear that:  “Education should be driven by human pedagogy and not by the needs of technology”</vt:lpstr>
      <vt:lpstr>The first schools: Edubas</vt:lpstr>
      <vt:lpstr>Humans have always been hybrid</vt:lpstr>
      <vt:lpstr>If AI can do better at written examinations than humans maybe it is time to question the validity of our assessments? To ask the question: what is engin  education really for?</vt:lpstr>
      <vt:lpstr>PowerPoint Presentation</vt:lpstr>
      <vt:lpstr>A global  print based education system</vt:lpstr>
      <vt:lpstr>PowerPoint Presentation</vt:lpstr>
      <vt:lpstr>Socrates and the danger of writing</vt:lpstr>
      <vt:lpstr>PowerPoint Presentation</vt:lpstr>
      <vt:lpstr>PowerPoint Presentation</vt:lpstr>
      <vt:lpstr> </vt:lpstr>
      <vt:lpstr>Good old-fashioned AI relies on if-then rules</vt:lpstr>
      <vt:lpstr>GOFAI has lots of rules in boxes triggering other rules in other boxes</vt:lpstr>
      <vt:lpstr>e.g ‘Teach-back’ method   [Or is it  programming students to be more like the computers ?]</vt:lpstr>
      <vt:lpstr>Generative AI </vt:lpstr>
      <vt:lpstr>PowerPoint Presentation</vt:lpstr>
      <vt:lpstr>PowerPoint Presentation</vt:lpstr>
      <vt:lpstr>     </vt:lpstr>
      <vt:lpstr>Putting the smart into the kids</vt:lpstr>
      <vt:lpstr>PowerPoint Presentation</vt:lpstr>
      <vt:lpstr>PowerPoint Presentation</vt:lpstr>
      <vt:lpstr>Raises the question of tech as a dialogue partner – is this real dialogue</vt:lpstr>
      <vt:lpstr>PowerPoint Presentation</vt:lpstr>
      <vt:lpstr>PowerPoint Presentation</vt:lpstr>
      <vt:lpstr>PowerPoint Presentation</vt:lpstr>
      <vt:lpstr>Dialogue is (potentially) a self-transcendence engine</vt:lpstr>
      <vt:lpstr>PowerPoint Presentation</vt:lpstr>
      <vt:lpstr>Dialogue is not between consciousness but between inside and outside</vt:lpstr>
      <vt:lpstr>AI dialogue circles between a collective ‘dead’ outside and a living inside</vt:lpstr>
      <vt:lpstr>Dumbing down or tooling up?</vt:lpstr>
      <vt:lpstr>Could AI plus pedagogy of dialogue lead to a more thoughtful curriculum?</vt:lpstr>
      <vt:lpstr>How to think together with AI</vt:lpstr>
      <vt:lpstr>PowerPoint Presentation</vt:lpstr>
      <vt:lpstr>PowerPoint Presentation</vt:lpstr>
      <vt:lpstr>Exploring a new dialogic model of education with AI tutors</vt:lpstr>
      <vt:lpstr>The knowledge curriculum as ‘the dialogue so far’</vt:lpstr>
      <vt:lpstr>The teacher as a model</vt:lpstr>
      <vt:lpstr>But dialogue between humans is not enough</vt:lpstr>
      <vt:lpstr>What is collective intelligence? Eg pandemic</vt:lpstr>
      <vt:lpstr>PowerPoint Presentation</vt:lpstr>
      <vt:lpstr>Framework for using AI for CI </vt:lpstr>
      <vt:lpstr>+ AI to synthesize from multiple views   e.g Pol.is – bringing people together  </vt:lpstr>
      <vt:lpstr>Education for Human-AI collective intelligence HAICI</vt:lpstr>
      <vt:lpstr>KTP UKRI funded project to develop edubots to coach better dialogue</vt:lpstr>
      <vt:lpstr>A DEFI project: a universal moderator bot</vt:lpstr>
      <vt:lpstr>CAMBRIDGE OPEN WEB OF LEARNING</vt:lpstr>
      <vt:lpstr>INNOVATIVE, DESIGN BASED RESEARCH</vt:lpstr>
      <vt:lpstr>DEVELOPING LEADERSHIP TO ADDRESS GLOBAL CHALLENGES</vt:lpstr>
      <vt:lpstr>WHY DIALOGUE?</vt:lpstr>
      <vt:lpstr>GLOBAL NETWORKING TO ADDRESS GLOBAL PROBLEMS</vt:lpstr>
      <vt:lpstr>PowerPoint Presentation</vt:lpstr>
      <vt:lpstr>A new future oriented education system?</vt:lpstr>
      <vt:lpstr>PowerPoint Presentation</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Rupert Wegerif</dc:creator>
  <cp:lastModifiedBy>Rupert Wegerif</cp:lastModifiedBy>
  <cp:revision>5</cp:revision>
  <dcterms:created xsi:type="dcterms:W3CDTF">2024-10-17T06:48:00Z</dcterms:created>
  <dcterms:modified xsi:type="dcterms:W3CDTF">2025-05-27T11:37:38Z</dcterms:modified>
</cp:coreProperties>
</file>