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0" r:id="rId2"/>
    <p:sldId id="271" r:id="rId3"/>
    <p:sldId id="283" r:id="rId4"/>
    <p:sldId id="272" r:id="rId5"/>
    <p:sldId id="276" r:id="rId6"/>
    <p:sldId id="285" r:id="rId7"/>
    <p:sldId id="278" r:id="rId8"/>
    <p:sldId id="284" r:id="rId9"/>
    <p:sldId id="279" r:id="rId10"/>
    <p:sldId id="286" r:id="rId11"/>
    <p:sldId id="287" r:id="rId12"/>
    <p:sldId id="277" r:id="rId13"/>
    <p:sldId id="281" r:id="rId14"/>
    <p:sldId id="280" r:id="rId15"/>
    <p:sldId id="275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FC284-E764-4C22-9059-37D7E9024C63}" type="datetimeFigureOut">
              <a:rPr lang="it-IT" smtClean="0"/>
              <a:t>29/05/2025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C196D-DF26-4D67-9F93-5EE54C68B7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27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effectLst/>
                <a:latin typeface="fkGroteskNeue"/>
              </a:rPr>
              <a:t>The </a:t>
            </a:r>
            <a:r>
              <a:rPr lang="en-US" b="0" i="0" dirty="0" err="1">
                <a:effectLst/>
                <a:latin typeface="fkGroteskNeue"/>
              </a:rPr>
              <a:t>Pegaso</a:t>
            </a:r>
            <a:r>
              <a:rPr lang="en-US" b="0" i="0" dirty="0">
                <a:effectLst/>
                <a:latin typeface="fkGroteskNeue"/>
              </a:rPr>
              <a:t> Student Dropout Prediction (PSTUD) framework is built on a comprehensive integration of leading educational and psychological theories to more accurately understand and address university dropout. By synthesizing Tinto’s Student Integration Model, Atkinson’s Expectancy-Value Theory, Self-Determination Theory (SDT), and the </a:t>
            </a:r>
            <a:r>
              <a:rPr lang="en-US" b="0" i="0" dirty="0" err="1">
                <a:effectLst/>
                <a:latin typeface="fkGroteskNeue"/>
              </a:rPr>
              <a:t>Hardré</a:t>
            </a:r>
            <a:r>
              <a:rPr lang="en-US" b="0" i="0" dirty="0">
                <a:effectLst/>
                <a:latin typeface="fkGroteskNeue"/>
              </a:rPr>
              <a:t> &amp; Reeve model, PSTUD captures the complex interplay of motivational, environmental, and individual factors that influence student persistence.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7C196D-DF26-4D67-9F93-5EE54C68B79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716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1CF78-BC68-EA15-A8C3-556C9F42A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E3F8DC5-A308-9DA3-1F36-22C2601A73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194B912-57D8-BE3C-9077-4D394F2A0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5E49343-148D-18BE-562B-00D1432E18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7C196D-DF26-4D67-9F93-5EE54C68B79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89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14A52-B4C0-A9B5-8A29-02F5C07C5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C10B8-B466-0310-248D-926BC0A91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F7259-FEB0-2610-E082-F638965B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6780E-636E-A6CA-ED56-0EC04325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0BAED-190C-97F1-9118-D71B417A4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4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4067A-5B36-7133-AA6E-C69E3553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D5266-E1E9-DA77-4884-0C7B44074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84FE6-A7DF-294E-3347-E5070539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33F30-63D5-165D-B2FC-2DF79BC3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8363B-B44E-3911-0B94-22E19E22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1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B4DA66-F52D-83BE-DE41-30246B866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CA5030-3FE1-79CC-BA85-386B27831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7E755-B99F-39C9-2A28-2ADF0634C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4C395-1D2F-5788-0110-668F4E3D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5CF43-DBE7-203F-E59A-8DE43E99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7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5C64-3EE8-2B95-EA67-62ABE757B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644B6-B88B-1293-E410-9157924D9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D4902-7792-6FA4-9EBC-BBE835993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A1409-A9B8-1B0C-2A6B-573AF192D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80CDB-BB4F-6000-A1A3-4058A819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6268-1EAE-541A-4046-78BFD7AAE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72D73-25FE-0DC9-2C35-D98B87276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F8752-B0B9-1A80-072F-766A9DACD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6A190-EBB3-A67F-938D-AA2559FF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6A780-EE18-2B15-8936-7705E5366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01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B779-1A85-2FEF-7E08-927C4BF66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A8E3D-CC41-431B-1DE6-23D959012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D0682-0337-BB26-73CB-E45361117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4DAFE-65E6-B0C2-A76E-AD395BE6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03BE3-7143-700F-CEB4-9CC30CBD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1A8C-53E5-D31C-7612-FF611DA0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92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F8C98-864D-535D-B149-18B337F35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DF249-D9A7-6F8B-57EC-D31C5FADF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75433-2FBA-5151-C87F-D7EC4D9AC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1117F-0475-F6A1-CC0A-E22551D2E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6B08FB-09EA-95AD-3FBD-9E86114B6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F2EC50-8D0A-B208-B5EC-EE5BBE0E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75D64-9D6A-4F82-AF2E-062D27F89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A6E7FD-830B-FAD6-69D8-F2D03263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4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CFEA-1436-C41E-3382-6C08B0C9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FAE1D-65B6-4D3F-9A39-E69834BA3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B9F60-9092-6E9E-0721-92A080054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CC240-E40A-D839-3794-E7358F61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4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1CC0A9-7146-0E23-C2F0-A3391631F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3C3BB5-F4FD-5D2C-E858-1C02FF779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A4D7C-20C1-CEB2-4891-8A7DD5CC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5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0F49-D6FB-8C19-BF9C-63034BAF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C517D-59E8-1D57-4348-7E51AAA26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2EE64-0881-488D-DEB4-20926D559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BF2C-81BB-FB13-0C06-0B28CCED4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840BE-68D5-223F-AD51-BF68EB33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5A2A4-6D3B-E379-4A07-C8C9CAB1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0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0BC6D-CB73-6836-448B-6B343256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FC33E1-6F25-E58B-5855-BD9FD3A510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45A23-CE31-4215-F62B-D9CA29C1A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72203-A2FD-CC4F-73C5-17781AB1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DCB04-C2BF-A044-B783-F5F191E3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050A0-EB80-EECE-CEB2-C4DBFDBB2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80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10525-79D6-622E-8C7B-8F40B930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38D61-171F-CADB-06B0-BFDABA6E8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4F46-CCFA-9124-F4EC-E3DB84B5F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BA7784-4208-4435-8573-E3A3181CDAC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19275-7B87-5955-B4E6-5D2EBE0C0E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7E19D-64F0-B19D-467B-AD1D22C97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822D6-E432-49BA-8242-CE7B2ABC9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1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uhammad.nadim@unipegaso.it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835A86-DC41-7D89-368A-4CD29863A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46" y="5273224"/>
            <a:ext cx="1507368" cy="8813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F62FA3-5BF8-A93A-BAB5-4E276A398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9227" y="5301541"/>
            <a:ext cx="3157847" cy="8932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931503-4D8A-B2DF-BB5D-9FA93DE750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074" y="5233072"/>
            <a:ext cx="1694209" cy="96169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CF892EE-4497-7408-FD61-227769F20FD9}"/>
              </a:ext>
            </a:extLst>
          </p:cNvPr>
          <p:cNvSpPr/>
          <p:nvPr/>
        </p:nvSpPr>
        <p:spPr>
          <a:xfrm>
            <a:off x="7035647" y="3926841"/>
            <a:ext cx="5127173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b="1" dirty="0">
                <a:latin typeface="Garamond" panose="02020404030301010803" pitchFamily="18" charset="0"/>
                <a:ea typeface="Kaiti TC" panose="02010600040101010101" pitchFamily="2" charset="-120"/>
                <a:sym typeface="Plus Jakarta Sans ExtraBold"/>
              </a:rPr>
              <a:t>                          </a:t>
            </a:r>
            <a:r>
              <a:rPr lang="en-US" sz="1600" b="1" dirty="0">
                <a:latin typeface="Arial" panose="020B0604020202020204" pitchFamily="34" charset="0"/>
                <a:ea typeface="Kaiti TC" panose="02010600040101010101" pitchFamily="2" charset="-120"/>
                <a:cs typeface="Arial" panose="020B0604020202020204" pitchFamily="34" charset="0"/>
                <a:sym typeface="Plus Jakarta Sans ExtraBold"/>
              </a:rPr>
              <a:t>MUHAMMAD AMIN NADIM</a:t>
            </a:r>
          </a:p>
          <a:p>
            <a:pPr lvl="0"/>
            <a:r>
              <a:rPr lang="en-US" sz="1600" b="1" dirty="0">
                <a:latin typeface="Arial" panose="020B0604020202020204" pitchFamily="34" charset="0"/>
                <a:ea typeface="Kaiti TC" panose="02010600040101010101" pitchFamily="2" charset="-120"/>
                <a:cs typeface="Arial" panose="020B0604020202020204" pitchFamily="34" charset="0"/>
              </a:rPr>
              <a:t>	        </a:t>
            </a:r>
            <a:r>
              <a:rPr lang="en-US" sz="1600" b="1" dirty="0">
                <a:latin typeface="Arial" panose="020B0604020202020204" pitchFamily="34" charset="0"/>
                <a:ea typeface="Kaiti TC" panose="02010600040101010101" pitchFamily="2" charset="-120"/>
                <a:cs typeface="Arial" panose="020B0604020202020204" pitchFamily="34" charset="0"/>
                <a:sym typeface="Plus Jakarta Sans ExtraBold"/>
              </a:rPr>
              <a:t>3rd Year PhD Student</a:t>
            </a:r>
          </a:p>
          <a:p>
            <a:pPr lvl="0"/>
            <a:r>
              <a:rPr lang="en-US" sz="1300" b="1" dirty="0">
                <a:latin typeface="Arial" panose="020B0604020202020204" pitchFamily="34" charset="0"/>
                <a:ea typeface="Kaiti TC" panose="02010600040101010101" pitchFamily="2" charset="-120"/>
                <a:cs typeface="Arial" panose="020B0604020202020204" pitchFamily="34" charset="0"/>
              </a:rPr>
              <a:t>       PhD in Learning Sciences and Digital Technologies</a:t>
            </a:r>
          </a:p>
          <a:p>
            <a:pPr lvl="0"/>
            <a:r>
              <a:rPr lang="en-US" sz="1300" b="1" dirty="0">
                <a:latin typeface="Arial" panose="020B0604020202020204" pitchFamily="34" charset="0"/>
                <a:ea typeface="Kaiti TC" panose="02010600040101010101" pitchFamily="2" charset="-120"/>
                <a:cs typeface="Arial" panose="020B0604020202020204" pitchFamily="34" charset="0"/>
              </a:rPr>
              <a:t>       (University of Foggia &amp; Pegaso Telematic University), Italy</a:t>
            </a:r>
            <a:endParaRPr lang="en-US" sz="1300" b="1" dirty="0">
              <a:latin typeface="Arial" panose="020B0604020202020204" pitchFamily="34" charset="0"/>
              <a:ea typeface="Kaiti TC" panose="02010600040101010101" pitchFamily="2" charset="-120"/>
              <a:cs typeface="Arial" panose="020B0604020202020204" pitchFamily="34" charset="0"/>
              <a:sym typeface="Plus Jakarta Sans ExtraBold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6B489E-BFE3-582E-89C7-8C09102755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7936442-8577-B717-6EDB-289177F66FEE}"/>
              </a:ext>
            </a:extLst>
          </p:cNvPr>
          <p:cNvSpPr txBox="1"/>
          <p:nvPr/>
        </p:nvSpPr>
        <p:spPr>
          <a:xfrm>
            <a:off x="289905" y="1526183"/>
            <a:ext cx="93093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3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36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A2780E-8F44-736E-CE91-3D6053B708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77B017E-C6F7-CF40-0A77-02E47129E0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5BC4670-4F92-B605-D298-81BBB27003C9}"/>
              </a:ext>
            </a:extLst>
          </p:cNvPr>
          <p:cNvSpPr txBox="1"/>
          <p:nvPr/>
        </p:nvSpPr>
        <p:spPr>
          <a:xfrm>
            <a:off x="6393712" y="46600"/>
            <a:ext cx="5002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NEW </a:t>
            </a:r>
            <a:r>
              <a:rPr lang="en-US" sz="4000">
                <a:solidFill>
                  <a:schemeClr val="bg2"/>
                </a:solidFill>
              </a:rPr>
              <a:t>Y0RK  USA  </a:t>
            </a:r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DE8B757-97CD-C612-F390-07459D8FBC2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73625"/>
          <a:stretch/>
        </p:blipFill>
        <p:spPr>
          <a:xfrm>
            <a:off x="0" y="3135085"/>
            <a:ext cx="12192000" cy="21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066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404F5-01B6-9DDE-53C7-4FD2BFACA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82EB1B0-55EA-3524-A2DA-EB8365C6E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567768A-8A9E-7DCB-C14A-2B259E759138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78EAEA-1F28-59A2-9B77-5EA10FCF3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DCBBCD7-E9E5-464A-ECCF-0497C3CDE1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598A4C0-F94E-F813-F3D1-C86BCA6E0E2F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1DDA3C-3A20-E2D1-1B59-0CA162F0A144}"/>
              </a:ext>
            </a:extLst>
          </p:cNvPr>
          <p:cNvSpPr txBox="1"/>
          <p:nvPr/>
        </p:nvSpPr>
        <p:spPr>
          <a:xfrm>
            <a:off x="522514" y="760667"/>
            <a:ext cx="115981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NLI and Psychological Data Integration in PSTUD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ECE89-E81A-777F-4BB8-080A8DADA6EF}"/>
              </a:ext>
            </a:extLst>
          </p:cNvPr>
          <p:cNvSpPr txBox="1"/>
          <p:nvPr/>
        </p:nvSpPr>
        <p:spPr>
          <a:xfrm>
            <a:off x="389842" y="1345442"/>
            <a:ext cx="1099457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integrating psychological data and reframing dropout prediction as a Natural Language Inference (NLI) task, the PSTUD framework substantially improves both predictive accuracy and interpretability.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Leveraging Large Language Models (LLMs) to unify diverse data types into a single natural language format allows the model to capture complex and subtle relationships among academic, social, and psychological factors.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comprehensive approach not only enhances the detection of at-risk students but also equips educators with actionable insights for more effective, targeted interventions.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7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Enhanced Predictive Power: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Integration of psychological, academic, and social data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NLI approach enables nuanced pattern recognition</a:t>
            </a:r>
          </a:p>
          <a:p>
            <a:pPr algn="l"/>
            <a:r>
              <a:rPr lang="en-US" sz="17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Unified Data Representation: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LLMs convert heterogeneous data into a single semantic framework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Facilitates identification of subtle risk factors and interactions</a:t>
            </a:r>
          </a:p>
          <a:p>
            <a:pPr algn="l"/>
            <a:r>
              <a:rPr lang="en-US" sz="17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Actionable Insights: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Supports early detection and personalized intervention strategies for at-risk students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Improves interpretability and practical utility for educators</a:t>
            </a:r>
          </a:p>
          <a:p>
            <a:pPr>
              <a:buNone/>
            </a:pPr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607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76A5EA-2311-EDBC-C13C-0FFE95074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21949EA-7C3B-CFB6-D4AA-B77C28D3E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956AA5-965E-1455-0A0C-9A3E68A2D3AB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4F665F0-1FF0-0C42-9B01-FBBDE1AD3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5382754-1DAE-2D21-8610-65D71700A9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D536BFC-9508-B1B5-475D-DCA16644D0AA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0A2F28-D364-0F93-68EC-0CE061394AB7}"/>
              </a:ext>
            </a:extLst>
          </p:cNvPr>
          <p:cNvSpPr txBox="1"/>
          <p:nvPr/>
        </p:nvSpPr>
        <p:spPr>
          <a:xfrm>
            <a:off x="522514" y="760667"/>
            <a:ext cx="1166948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Theoretical- Advance ML Integration in Dropout Prediction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50126A-7EBF-ABBF-4DCC-E2128B183232}"/>
              </a:ext>
            </a:extLst>
          </p:cNvPr>
          <p:cNvSpPr txBox="1"/>
          <p:nvPr/>
        </p:nvSpPr>
        <p:spPr>
          <a:xfrm>
            <a:off x="522513" y="1120165"/>
            <a:ext cx="10994571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integration of educational theories (e.g., Tinto’s Integration Model, Self-Determination Theory) with advanced machine learning  like Base Models (RF,SVM,GB) and Meta Learner (XGBoost) in the PSTUD framework bridges a critical gap in dropout prediction.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mapping theoretical constructs-such as academic integration metrics (forum activity frequency) and psychological needs (autonomy scores) to model features, the framework ensures predictions align with pedagogical principles rather than mere statistical correlations.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approach enhances interpretability, allowing educators to link risk factors (e.g., low social integration) to evidence-based interventions.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7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Theoretical </a:t>
            </a:r>
            <a:r>
              <a:rPr lang="it-IT" sz="17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Alignment</a:t>
            </a:r>
            <a:r>
              <a:rPr lang="it-IT" sz="17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Tinto’s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metrics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→ Forum post frequency,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assignment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submission patterns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SDT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Autonomy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competence, and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relatedness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scores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Atkinson’s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Expectancy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-Value → Motivation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via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essay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text</a:t>
            </a:r>
          </a:p>
          <a:p>
            <a:pPr lvl="1" algn="l"/>
            <a:endParaRPr lang="it-IT" sz="17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7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Benefits: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Accuracy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over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traditional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ML models (F1-score)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Actionability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Predictions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map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retention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strategies (e.g., peer mentoring for low social </a:t>
            </a:r>
            <a:r>
              <a:rPr lang="it-IT" sz="17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  <a:r>
              <a:rPr lang="it-IT" sz="1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139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26DDC-C73D-B667-B36B-3DF8EF917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1C5F27F-1F76-34A2-BD72-76BE7959A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B9B590-AD46-B246-F905-C3CCB60BE346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87B0AFF-2A50-B558-B105-10D085E28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279E802-127B-A57A-4A27-47690C85C3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6ED46B5-4EE2-6CA5-90CF-1BDA12AEA0CA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1027FA-F7F1-1A23-89F3-E437887084BE}"/>
              </a:ext>
            </a:extLst>
          </p:cNvPr>
          <p:cNvSpPr txBox="1"/>
          <p:nvPr/>
        </p:nvSpPr>
        <p:spPr>
          <a:xfrm>
            <a:off x="348343" y="816102"/>
            <a:ext cx="11342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Anticipated Results and Insights from the PSTUD Framework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EAEEAF-C4E1-D7B5-2301-6189852018E9}"/>
              </a:ext>
            </a:extLst>
          </p:cNvPr>
          <p:cNvSpPr txBox="1"/>
          <p:nvPr/>
        </p:nvSpPr>
        <p:spPr>
          <a:xfrm>
            <a:off x="389842" y="1310807"/>
            <a:ext cx="108966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Initial evaluations of framework </a:t>
            </a:r>
            <a:r>
              <a:rPr lang="en-GB" dirty="0"/>
              <a:t>indicate that LLMs will outperform traditional models (e.g., logistic regression, random forest) in predicting student dropout by capturing complex patterns in multidimensional data.</a:t>
            </a:r>
          </a:p>
          <a:p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Retrieval-Augmented Generation (RAG)</a:t>
            </a:r>
            <a:r>
              <a:rPr lang="en-GB" dirty="0"/>
              <a:t> is anticipated to enhance prediction quality by incorporating relevant external knowledge during reasoning.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framework will generate </a:t>
            </a:r>
            <a:r>
              <a:rPr lang="en-GB" b="1" dirty="0"/>
              <a:t>interpretable, narrative-style outputs</a:t>
            </a:r>
            <a:r>
              <a:rPr lang="en-GB" dirty="0"/>
              <a:t>, such as: “Student A shows signs of declining motivation and low social integration. Recommend assigning a peer mentor and motivational support.”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Planned evaluation metrics include:</a:t>
            </a:r>
          </a:p>
          <a:p>
            <a:r>
              <a:rPr lang="en-GB" b="1" dirty="0"/>
              <a:t>                         Accuracy                                            F1-Score                                               AUC (Area Under Curve)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Preliminary findings suggest that apply </a:t>
            </a:r>
            <a:r>
              <a:rPr lang="en-GB" b="1" dirty="0"/>
              <a:t>SHAP (</a:t>
            </a:r>
            <a:r>
              <a:rPr lang="en-GB" b="1" dirty="0" err="1"/>
              <a:t>SHapley</a:t>
            </a:r>
            <a:r>
              <a:rPr lang="en-GB" b="1" dirty="0"/>
              <a:t> values)</a:t>
            </a:r>
            <a:r>
              <a:rPr lang="en-GB" dirty="0"/>
              <a:t> to ensure transparency, identifying which features (e.g., motivation, social integration, academic performance) most influence predictions.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064630-50F3-896A-1756-E41339020F18}"/>
              </a:ext>
            </a:extLst>
          </p:cNvPr>
          <p:cNvSpPr txBox="1"/>
          <p:nvPr/>
        </p:nvSpPr>
        <p:spPr>
          <a:xfrm>
            <a:off x="389842" y="5712795"/>
            <a:ext cx="111360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These insights are based on preliminary design and synthetic testing. Full results will follow after pilot deployment.</a:t>
            </a:r>
          </a:p>
        </p:txBody>
      </p:sp>
    </p:spTree>
    <p:extLst>
      <p:ext uri="{BB962C8B-B14F-4D97-AF65-F5344CB8AC3E}">
        <p14:creationId xmlns:p14="http://schemas.microsoft.com/office/powerpoint/2010/main" val="4116211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934EBC-027E-4566-029C-349167EED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DC98F69-1513-7DC3-4830-4882D6A6D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55A9A-7F65-829A-BBFC-25831B22EA8B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54209FF-37A3-E320-24A3-05B511F24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C171317-B72B-C285-25D9-B0EFE76F8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AAE8979-2836-660F-A58B-70713B7CA74F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2C735-D853-1D6C-F806-429040B0CA14}"/>
              </a:ext>
            </a:extLst>
          </p:cNvPr>
          <p:cNvSpPr txBox="1"/>
          <p:nvPr/>
        </p:nvSpPr>
        <p:spPr>
          <a:xfrm>
            <a:off x="729343" y="827705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DB7427-47D2-9476-DBD9-4EB4FD1312EB}"/>
              </a:ext>
            </a:extLst>
          </p:cNvPr>
          <p:cNvSpPr txBox="1"/>
          <p:nvPr/>
        </p:nvSpPr>
        <p:spPr>
          <a:xfrm>
            <a:off x="606467" y="1619063"/>
            <a:ext cx="1057751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2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PSTUD framework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advances beyond conventional dropout prediction by not only identifying at-risk students but also uncovering the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underlying causes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suggesting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evidence-based interventions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By integrating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Large Language Models (LLMs)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educational theory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PSTUD delivers interpretable, context-aware insights that bridge the gap between AI systems and human educators.</a:t>
            </a:r>
          </a:p>
          <a:p>
            <a:pP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Grounded in ethical principles and driven by multidimensional data, this approach represents 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significant innovation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 student retention strategies, enabling more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transparent, personalized, and theory-aligned decision-making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 higher education.</a:t>
            </a:r>
          </a:p>
        </p:txBody>
      </p:sp>
    </p:spTree>
    <p:extLst>
      <p:ext uri="{BB962C8B-B14F-4D97-AF65-F5344CB8AC3E}">
        <p14:creationId xmlns:p14="http://schemas.microsoft.com/office/powerpoint/2010/main" val="259715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1F47D-0A36-FDC3-1678-B3DF0B406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6995887-247E-1497-B029-060600E41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44622F-CEDD-5BB8-5F77-2F81202FBDAC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B576909-80DC-9943-8846-E72754FFD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897AD99-2583-8CB0-2465-6FBDD3689F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C0696D6-8460-0AA0-C44A-2C9D29A11A95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BF0741-D694-5E10-3E23-2F0E2E886C78}"/>
              </a:ext>
            </a:extLst>
          </p:cNvPr>
          <p:cNvSpPr txBox="1"/>
          <p:nvPr/>
        </p:nvSpPr>
        <p:spPr>
          <a:xfrm>
            <a:off x="729342" y="827705"/>
            <a:ext cx="10982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Challenges and Future Works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02BBFC-4924-2762-DF62-FA09346C6113}"/>
              </a:ext>
            </a:extLst>
          </p:cNvPr>
          <p:cNvSpPr txBox="1"/>
          <p:nvPr/>
        </p:nvSpPr>
        <p:spPr>
          <a:xfrm>
            <a:off x="389842" y="1332794"/>
            <a:ext cx="11181672" cy="4981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GB" sz="17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As institutions continue to face the challenge of student retention, frameworks like PSTUD can play a crucial role in forming strategic interventions and enhancing student success considering ethical compliance of world.</a:t>
            </a:r>
          </a:p>
          <a:p>
            <a:pPr lvl="1"/>
            <a:endParaRPr lang="en-GB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Some challenges</a:t>
            </a:r>
          </a:p>
          <a:p>
            <a:pPr marL="2857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700" dirty="0">
                <a:latin typeface="Arial" panose="020B0604020202020204" pitchFamily="34" charset="0"/>
                <a:cs typeface="Arial" panose="020B0604020202020204" pitchFamily="34" charset="0"/>
              </a:rPr>
              <a:t>Privacy risks in </a:t>
            </a:r>
            <a:r>
              <a:rPr lang="it-IT" sz="1700" dirty="0" err="1">
                <a:latin typeface="Arial" panose="020B0604020202020204" pitchFamily="34" charset="0"/>
                <a:cs typeface="Arial" panose="020B0604020202020204" pitchFamily="34" charset="0"/>
              </a:rPr>
              <a:t>handling</a:t>
            </a:r>
            <a:r>
              <a:rPr lang="it-IT" sz="1700" dirty="0">
                <a:latin typeface="Arial" panose="020B0604020202020204" pitchFamily="34" charset="0"/>
                <a:cs typeface="Arial" panose="020B0604020202020204" pitchFamily="34" charset="0"/>
              </a:rPr>
              <a:t> sensitive </a:t>
            </a:r>
            <a:r>
              <a:rPr lang="it-IT" sz="1700" dirty="0" err="1">
                <a:latin typeface="Arial" panose="020B0604020202020204" pitchFamily="34" charset="0"/>
                <a:cs typeface="Arial" panose="020B0604020202020204" pitchFamily="34" charset="0"/>
              </a:rPr>
              <a:t>psychological</a:t>
            </a:r>
            <a:r>
              <a:rPr lang="it-IT" sz="1700" dirty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  <a:p>
            <a:pPr marL="2857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700" dirty="0" err="1">
                <a:latin typeface="Arial" panose="020B0604020202020204" pitchFamily="34" charset="0"/>
                <a:cs typeface="Arial" panose="020B0604020202020204" pitchFamily="34" charset="0"/>
              </a:rPr>
              <a:t>Computational</a:t>
            </a:r>
            <a:r>
              <a:rPr lang="it-IT" sz="1700" dirty="0">
                <a:latin typeface="Arial" panose="020B0604020202020204" pitchFamily="34" charset="0"/>
                <a:cs typeface="Arial" panose="020B0604020202020204" pitchFamily="34" charset="0"/>
              </a:rPr>
              <a:t> costs for real-time processing (≈200 GPU-hours)</a:t>
            </a:r>
          </a:p>
          <a:p>
            <a:pPr marL="2857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700" dirty="0">
                <a:latin typeface="Arial" panose="020B0604020202020204" pitchFamily="34" charset="0"/>
                <a:cs typeface="Arial" panose="020B0604020202020204" pitchFamily="34" charset="0"/>
              </a:rPr>
              <a:t>Need for </a:t>
            </a:r>
            <a:r>
              <a:rPr lang="it-IT" sz="1700" dirty="0" err="1"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it-IT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700" dirty="0" err="1"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it-IT" sz="1700" dirty="0">
                <a:latin typeface="Arial" panose="020B0604020202020204" pitchFamily="34" charset="0"/>
                <a:cs typeface="Arial" panose="020B0604020202020204" pitchFamily="34" charset="0"/>
              </a:rPr>
              <a:t> diverse institutions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it-IT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Future perspectives</a:t>
            </a: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857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Pilot in Italian universities in 2025 under ethical board supervision.</a:t>
            </a:r>
          </a:p>
          <a:p>
            <a:pPr marL="2857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Track model-predicted vs. actual dropout over 2–3 semesters.</a:t>
            </a:r>
          </a:p>
          <a:p>
            <a:pPr marL="2857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Fine-tune smaller open-source LLMs for institutional deployment without cloud dependencies.</a:t>
            </a:r>
          </a:p>
        </p:txBody>
      </p:sp>
    </p:spTree>
    <p:extLst>
      <p:ext uri="{BB962C8B-B14F-4D97-AF65-F5344CB8AC3E}">
        <p14:creationId xmlns:p14="http://schemas.microsoft.com/office/powerpoint/2010/main" val="1486447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53E99E-4F9E-3A0B-CA6E-6BC2A4AA2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B14BE33-9C01-D333-2935-1C96713E3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C4A88C-B53C-CBCD-9E28-8424E1B48324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434343D-3031-D865-9D70-C2DE47033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70E88DB-2406-B457-F739-3C7E8F3FDB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EDC780F-A659-3F2F-A557-446F4A533A9C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Google Shape;2474;p47">
            <a:extLst>
              <a:ext uri="{FF2B5EF4-FFF2-40B4-BE49-F238E27FC236}">
                <a16:creationId xmlns:a16="http://schemas.microsoft.com/office/drawing/2014/main" id="{C504E3DB-2414-7585-D724-E1D2045995EA}"/>
              </a:ext>
            </a:extLst>
          </p:cNvPr>
          <p:cNvSpPr txBox="1">
            <a:spLocks/>
          </p:cNvSpPr>
          <p:nvPr/>
        </p:nvSpPr>
        <p:spPr>
          <a:xfrm>
            <a:off x="2274712" y="2123759"/>
            <a:ext cx="5712000" cy="1132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us Jakarta Sans ExtraBold"/>
              <a:buNone/>
              <a:defRPr sz="3000" b="0" i="0" u="none" strike="noStrike" cap="none">
                <a:solidFill>
                  <a:schemeClr val="dk1"/>
                </a:solidFill>
                <a:latin typeface="Plus Jakarta Sans ExtraBold"/>
                <a:ea typeface="Plus Jakarta Sans ExtraBold"/>
                <a:cs typeface="Plus Jakarta Sans ExtraBold"/>
                <a:sym typeface="Plus Jakarta Sans Extra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bert Sans Black"/>
              <a:buNone/>
              <a:defRPr sz="3500" b="0" i="0" u="none" strike="noStrike" cap="none">
                <a:solidFill>
                  <a:schemeClr val="dk1"/>
                </a:solidFill>
                <a:latin typeface="Albert Sans Black"/>
                <a:ea typeface="Albert Sans Black"/>
                <a:cs typeface="Albert Sans Black"/>
                <a:sym typeface="Albert Sans Black"/>
              </a:defRPr>
            </a:lvl9pPr>
          </a:lstStyle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Thanks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A998A5-A0ED-5EFB-D348-834381C1CB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8558" y="1818850"/>
            <a:ext cx="2756344" cy="128764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2C47AD5-6EEC-BB7A-9073-E245AD1D8DD2}"/>
              </a:ext>
            </a:extLst>
          </p:cNvPr>
          <p:cNvSpPr/>
          <p:nvPr/>
        </p:nvSpPr>
        <p:spPr>
          <a:xfrm>
            <a:off x="904240" y="3499503"/>
            <a:ext cx="96545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>
                <a:latin typeface="Plus Jakarta Sans ExtraBold"/>
                <a:ea typeface="Plus Jakarta Sans ExtraBold"/>
                <a:cs typeface="Plus Jakarta Sans ExtraBold"/>
                <a:sym typeface="Plus Jakarta Sans ExtraBold"/>
              </a:rPr>
              <a:t>QUESTIONS, SUGGESTIONS AND COMMENTS ARE VERY WELCOME</a:t>
            </a:r>
          </a:p>
          <a:p>
            <a:pPr lvl="0" algn="ctr"/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  <a:p>
            <a:pPr lvl="0" algn="ctr"/>
            <a:r>
              <a:rPr lang="en-GB" dirty="0"/>
              <a:t>Looking for cross-university collaborations on piloting PSTUD in other educational contexts.</a:t>
            </a:r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  <a:p>
            <a:pPr lvl="0" algn="ctr"/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  <a:p>
            <a:pPr lvl="0" algn="ctr"/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  <a:p>
            <a:pPr lvl="0" algn="ctr"/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  <a:p>
            <a:pPr lvl="0" algn="ctr"/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  <a:p>
            <a:pPr lvl="0" algn="ctr"/>
            <a:r>
              <a:rPr lang="en-US" b="1" dirty="0">
                <a:latin typeface="Plus Jakarta Sans ExtraBold"/>
                <a:ea typeface="Plus Jakarta Sans ExtraBold"/>
                <a:cs typeface="Plus Jakarta Sans ExtraBold"/>
                <a:sym typeface="Plus Jakarta Sans ExtraBold"/>
              </a:rPr>
              <a:t>		                                                       MUAHAMMAD AMIN NADIM</a:t>
            </a:r>
          </a:p>
          <a:p>
            <a:pPr algn="ctr"/>
            <a:r>
              <a:rPr lang="en-US" dirty="0">
                <a:sym typeface="Plus Jakarta Sans ExtraBold"/>
              </a:rPr>
              <a:t>		                                                               </a:t>
            </a:r>
            <a:r>
              <a:rPr lang="en-US" dirty="0">
                <a:sym typeface="Plus Jakarta Sans ExtraBold"/>
                <a:hlinkClick r:id="rId6"/>
              </a:rPr>
              <a:t>muhammad.nadim@unipegaso.it</a:t>
            </a:r>
            <a:endParaRPr lang="en-US" dirty="0">
              <a:sym typeface="Plus Jakarta Sans ExtraBold"/>
            </a:endParaRPr>
          </a:p>
          <a:p>
            <a:pPr algn="ctr"/>
            <a:r>
              <a:rPr lang="en-US" b="1" dirty="0">
                <a:latin typeface="Plus Jakarta Sans ExtraBold"/>
                <a:ea typeface="Plus Jakarta Sans ExtraBold"/>
                <a:cs typeface="Plus Jakarta Sans ExtraBold"/>
                <a:sym typeface="Plus Jakarta Sans ExtraBold"/>
              </a:rPr>
              <a:t>		</a:t>
            </a:r>
          </a:p>
          <a:p>
            <a:pPr algn="ctr"/>
            <a:r>
              <a:rPr lang="en-US" b="1" dirty="0">
                <a:latin typeface="Plus Jakarta Sans ExtraBold"/>
                <a:ea typeface="Plus Jakarta Sans ExtraBold"/>
                <a:cs typeface="Plus Jakarta Sans ExtraBold"/>
                <a:sym typeface="Plus Jakarta Sans ExtraBold"/>
              </a:rPr>
              <a:t>		</a:t>
            </a:r>
            <a:endParaRPr lang="en-US" dirty="0">
              <a:sym typeface="Plus Jakarta Sans ExtraBold"/>
            </a:endParaRPr>
          </a:p>
          <a:p>
            <a:pPr lvl="0" algn="ctr"/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  <a:p>
            <a:pPr lvl="0" algn="ctr"/>
            <a:endParaRPr lang="en-US" b="1" dirty="0">
              <a:latin typeface="Plus Jakarta Sans ExtraBold"/>
              <a:ea typeface="Plus Jakarta Sans ExtraBold"/>
              <a:cs typeface="Plus Jakarta Sans ExtraBold"/>
              <a:sym typeface="Plus Jakarta Sans ExtraBold"/>
            </a:endParaRPr>
          </a:p>
        </p:txBody>
      </p:sp>
      <p:pic>
        <p:nvPicPr>
          <p:cNvPr id="5" name="Picture 4" descr="A qr code with a arrow&#10;&#10;AI-generated content may be incorrect.">
            <a:extLst>
              <a:ext uri="{FF2B5EF4-FFF2-40B4-BE49-F238E27FC236}">
                <a16:creationId xmlns:a16="http://schemas.microsoft.com/office/drawing/2014/main" id="{8879A1FF-CD0E-127A-0A3B-F9B75F5503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14" y="4823801"/>
            <a:ext cx="1326067" cy="132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683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E6CE36-3E3E-56DA-4BAB-2EBB1A90D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5D02985-AD7A-EBD7-06FA-C7770FE01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5E9CC3-E7FB-33AC-53E5-882FF50E151B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BB85A3F-467B-5623-60DE-9AA362BC6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25E133B-1871-32D9-75D5-B83D567F94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8478E0F-A81A-FF74-C9BB-334F31D9353C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E3424B-C3CE-BB45-C3B3-80F5768EEE3C}"/>
              </a:ext>
            </a:extLst>
          </p:cNvPr>
          <p:cNvSpPr txBox="1"/>
          <p:nvPr/>
        </p:nvSpPr>
        <p:spPr>
          <a:xfrm>
            <a:off x="707572" y="860362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9E1119-E636-A4C3-0DAE-24E659F22F18}"/>
              </a:ext>
            </a:extLst>
          </p:cNvPr>
          <p:cNvSpPr txBox="1"/>
          <p:nvPr/>
        </p:nvSpPr>
        <p:spPr>
          <a:xfrm>
            <a:off x="669471" y="1261606"/>
            <a:ext cx="10853057" cy="6025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Algharaibeh</a:t>
            </a: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, S. A. The Construct Validity of Vallerand's Academic Motivation Scale (AMS). </a:t>
            </a:r>
            <a:r>
              <a:rPr lang="it-IT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Journal of Educational Sciences, 11(9), 552. (2021) https://doi.org/10.1155/2021/5546794</a:t>
            </a:r>
            <a:endParaRPr lang="it-IT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Alzahrani, M. R. Predicting Student Performance Using Ensemble Models and Learning Analytics Techniques. </a:t>
            </a:r>
            <a:r>
              <a:rPr lang="it-IT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Preprints.org. (2024) https://doi.org/10.20944/preprints202406.1100.v1</a:t>
            </a: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Eccles, J. S., Wigfield, A. From expectancy-value theory to situated expectancy-value theory: A developmental, social cognitive, and sociocultural perspective on motivation. Contemporary Educational Psychology, 61, 101859. (2020) https://doi.org/10.1016/j.cedpsych.2020.101859</a:t>
            </a: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latin typeface="Times New Roman" panose="02020603050405020304" pitchFamily="18" charset="0"/>
                <a:cs typeface="Arial" panose="020B0604020202020204" pitchFamily="34" charset="0"/>
              </a:rPr>
              <a:t>European Commission. Educational attainment statistics. Eurostat. https://ec.europa.eu/eurostat/statistics-explained/index.php?title=Educational_attainment_statistics</a:t>
            </a:r>
            <a:r>
              <a:rPr lang="it-IT" sz="14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Times New Roman" panose="02020603050405020304" pitchFamily="18" charset="0"/>
                <a:cs typeface="Arial" panose="020B0604020202020204" pitchFamily="34" charset="0"/>
              </a:rPr>
              <a:t>(2024)</a:t>
            </a:r>
            <a:endParaRPr lang="it-IT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Frontiers in Education. Factors contributing to university dropout: a review. </a:t>
            </a:r>
            <a:r>
              <a:rPr lang="it-IT" sz="1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Frontiers in Education</a:t>
            </a:r>
            <a:r>
              <a:rPr lang="it-IT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, 8, 1159864. (2023) https://doi.org/10.3389/feduc.2023.1159864</a:t>
            </a:r>
            <a:endParaRPr lang="it-IT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Gao, Y., Xiong, Y., Gao, X., Jia, K., Pan, J., Bi, Y., &amp; Wang, H. Retrieval-augmented generation for large language models: A survey. 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arXiv</a:t>
            </a: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preprint arXiv:2312.10997. (2023) https://doi.org/10.48550/arXiv.2312.10997</a:t>
            </a:r>
            <a:endParaRPr lang="it-IT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Hardré</a:t>
            </a: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, P. L., Reeve, J. A motivational model of rural students' intentions to persist in, versus drop out of, high school. </a:t>
            </a:r>
            <a:r>
              <a:rPr lang="it-IT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Journal of Educational Psychology, 95(2), 347-356. (2003) https://doi.org/10.1037/0022-0663.95.2.347</a:t>
            </a:r>
            <a:endParaRPr lang="it-IT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Jeno, L. M., Dettweiler, U., &amp; 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Grytnes</a:t>
            </a: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, J. A. (2020). The effects of a goal-framing and need-supportive app on undergraduates' intentions, effort, and achievement in mobile science learning. Computers &amp; Education, 159, 104022. http://doi.org/10.1016/j.compedu.2020.104022</a:t>
            </a:r>
            <a:endParaRPr lang="it-IT" sz="14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latin typeface="Times New Roman" panose="02020603050405020304" pitchFamily="18" charset="0"/>
                <a:cs typeface="Arial" panose="020B0604020202020204" pitchFamily="34" charset="0"/>
              </a:rPr>
              <a:t>Rosenzweig, E. Q., Wigfield, A., Eccles, J. S. Expectancy-value theory and its relevance for student motivation and learning. In K. R. Wentzel &amp; D. B. Miele (Eds.), Handbook of motivation at school (pp. 93-110). </a:t>
            </a:r>
            <a:r>
              <a:rPr lang="it-IT" sz="1400" dirty="0" err="1">
                <a:latin typeface="Times New Roman" panose="02020603050405020304" pitchFamily="18" charset="0"/>
                <a:cs typeface="Arial" panose="020B0604020202020204" pitchFamily="34" charset="0"/>
              </a:rPr>
              <a:t>Routledge</a:t>
            </a:r>
            <a:r>
              <a:rPr lang="it-IT" sz="1400" dirty="0">
                <a:latin typeface="Times New Roman" panose="02020603050405020304" pitchFamily="18" charset="0"/>
                <a:cs typeface="Arial" panose="020B0604020202020204" pitchFamily="34" charset="0"/>
              </a:rPr>
              <a:t>. (2022) https://doi.org/10.1080/00461520.2021.1984242</a:t>
            </a: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i-FI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Samoila, M. E., &amp; Vrabie, T. (2023, June). </a:t>
            </a: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First-year seminars through the lens of Vincent Tinto's theories of student departure. A systematic review. In Frontiers in Education (Vol. 8, p. 1205667). Frontiers Media SA.</a:t>
            </a: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https://doi.org/10.3389/feduc.2023.1205667</a:t>
            </a:r>
            <a:endParaRPr lang="it-IT" sz="1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3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62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48361-E9FF-27B6-0D49-861B6F478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F1570DE-3118-CA6C-D99A-C67AF6C36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4CB191-00CC-C164-6C84-A028D8143584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FEE0B2-9895-69F6-48A7-9B2988D36C5D}"/>
              </a:ext>
            </a:extLst>
          </p:cNvPr>
          <p:cNvSpPr txBox="1"/>
          <p:nvPr/>
        </p:nvSpPr>
        <p:spPr>
          <a:xfrm>
            <a:off x="0" y="86460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Introduction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E39F341-800D-32BA-EA00-CD03FE923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36B03F4-17B0-0AE1-37F6-C7EA61188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A8E5136-8749-B29B-A2A7-F5F538506CBB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DAD097-333D-80BB-3561-C43C09D3F600}"/>
              </a:ext>
            </a:extLst>
          </p:cNvPr>
          <p:cNvSpPr txBox="1"/>
          <p:nvPr/>
        </p:nvSpPr>
        <p:spPr>
          <a:xfrm>
            <a:off x="696687" y="1563079"/>
            <a:ext cx="10646227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🎓 Student dropout remains a persistent challenge in higher education, leading to personal, institutional, and societal costs.(Rosenzweig et al., 2022)</a:t>
            </a:r>
          </a:p>
          <a:p>
            <a:pPr algn="just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📈 The EU aims to reach 45% higher education attainment among 25–34-year-olds by 2030.(European Commission, 2024).⚠ This amplifies the need for effective dropout prediction systems.</a:t>
            </a:r>
          </a:p>
          <a:p>
            <a:pPr algn="just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⚠️ Existing prediction models often:</a:t>
            </a: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 - Focus narrowly on academic metrics</a:t>
            </a: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 - Miss motivational, psychological, and social factors</a:t>
            </a: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 - Lack interpretability for educators</a:t>
            </a:r>
          </a:p>
          <a:p>
            <a:pPr algn="just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💡 This study introduces a novel approach using:</a:t>
            </a: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 - Generative AI and Large Language Models (LLMs)</a:t>
            </a: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 - Multidimensional student data (academic, psychological, demographic)</a:t>
            </a:r>
          </a:p>
          <a:p>
            <a:pPr algn="just"/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 - Integration with educational theory for interpretable predictions</a:t>
            </a:r>
          </a:p>
        </p:txBody>
      </p:sp>
    </p:spTree>
    <p:extLst>
      <p:ext uri="{BB962C8B-B14F-4D97-AF65-F5344CB8AC3E}">
        <p14:creationId xmlns:p14="http://schemas.microsoft.com/office/powerpoint/2010/main" val="3127511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190DD7-414F-7D3B-3AE6-A2E3D460F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96E86BC-5597-737F-968B-45CD2197B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5A4EEC-DC7B-A0BE-68AA-095A00674A81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702E84-C4A8-5C4C-3069-71BE37B2E816}"/>
              </a:ext>
            </a:extLst>
          </p:cNvPr>
          <p:cNvSpPr txBox="1"/>
          <p:nvPr/>
        </p:nvSpPr>
        <p:spPr>
          <a:xfrm>
            <a:off x="718458" y="773037"/>
            <a:ext cx="113211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Use Large Language Models for Dropout Prediction?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D9BF862-4D9A-A34F-82F1-79BCAF62B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938889-214A-F24F-F3E4-E5D54E1226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B93AD15-A37E-DDCE-155D-CDF23266D297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70A2B3-761D-4A3C-CD3D-908B42E78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07967"/>
              </p:ext>
            </p:extLst>
          </p:nvPr>
        </p:nvGraphicFramePr>
        <p:xfrm>
          <a:off x="314665" y="1410268"/>
          <a:ext cx="11562670" cy="4379378"/>
        </p:xfrm>
        <a:graphic>
          <a:graphicData uri="http://schemas.openxmlformats.org/drawingml/2006/table">
            <a:tbl>
              <a:tblPr/>
              <a:tblGrid>
                <a:gridCol w="5242700">
                  <a:extLst>
                    <a:ext uri="{9D8B030D-6E8A-4147-A177-3AD203B41FA5}">
                      <a16:colId xmlns:a16="http://schemas.microsoft.com/office/drawing/2014/main" val="1615204551"/>
                    </a:ext>
                  </a:extLst>
                </a:gridCol>
                <a:gridCol w="6319970">
                  <a:extLst>
                    <a:ext uri="{9D8B030D-6E8A-4147-A177-3AD203B41FA5}">
                      <a16:colId xmlns:a16="http://schemas.microsoft.com/office/drawing/2014/main" val="1974908225"/>
                    </a:ext>
                  </a:extLst>
                </a:gridCol>
              </a:tblGrid>
              <a:tr h="480663">
                <a:tc>
                  <a:txBody>
                    <a:bodyPr/>
                    <a:lstStyle/>
                    <a:p>
                      <a:r>
                        <a:rPr lang="en-GB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✅ </a:t>
                      </a:r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 ML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🧠 </a:t>
                      </a:r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Language Models (LLMs)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2223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Needs numeric input only (GPA, age)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2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Accepts</a:t>
                      </a:r>
                      <a:r>
                        <a:rPr lang="fr-FR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diverse data types (</a:t>
                      </a:r>
                      <a:r>
                        <a:rPr lang="fr-FR" sz="2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</a:t>
                      </a:r>
                      <a:r>
                        <a:rPr lang="fr-FR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scores, profiles)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764234"/>
                  </a:ext>
                </a:extLst>
              </a:tr>
              <a:tr h="48066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 black-box, hard to explain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Generates natural language explanations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66781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 on linear or statistical patterns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Captures complex </a:t>
                      </a:r>
                      <a:r>
                        <a:rPr lang="en-GB" sz="2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behavioral</a:t>
                      </a: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motivational patterns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813864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Lacks psychological understanding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fr-FR" sz="2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Integrates</a:t>
                      </a:r>
                      <a:r>
                        <a:rPr lang="fr-FR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fr-FR" sz="2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psychological</a:t>
                      </a:r>
                      <a:r>
                        <a:rPr lang="fr-FR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signals</a:t>
                      </a:r>
                      <a:r>
                        <a:rPr lang="fr-FR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(e.g., motivation)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562218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Actionable insights unclear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Insights linked to real interventions (mentoring, support)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66961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CEED479-AF1C-1BDE-A457-24F20384203C}"/>
              </a:ext>
            </a:extLst>
          </p:cNvPr>
          <p:cNvSpPr txBox="1"/>
          <p:nvPr/>
        </p:nvSpPr>
        <p:spPr>
          <a:xfrm>
            <a:off x="566057" y="5678855"/>
            <a:ext cx="117011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LLMs offer a richer</a:t>
            </a:r>
            <a:r>
              <a:rPr lang="en-GB" dirty="0"/>
              <a:t>, more human-like understanding of students—transforming risk prediction into targeted, ethical action.</a:t>
            </a:r>
          </a:p>
        </p:txBody>
      </p:sp>
    </p:spTree>
    <p:extLst>
      <p:ext uri="{BB962C8B-B14F-4D97-AF65-F5344CB8AC3E}">
        <p14:creationId xmlns:p14="http://schemas.microsoft.com/office/powerpoint/2010/main" val="423735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D3A21-240C-1BF7-11AA-EE387F6DD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A742EDB-C98F-040C-DFD9-91A8004AD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A031A5-D9B0-FEE4-DAAC-C6A7FAA9EE3C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17CC7A3-F0FF-C32F-6875-287CADB5B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926573-19A8-66CF-F3D5-A605C4EA6A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A46AAF0-04F9-C1C5-F482-3DB6F976AC3A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F0B1E-EA8C-ABFE-6051-229CD5A9E7C7}"/>
              </a:ext>
            </a:extLst>
          </p:cNvPr>
          <p:cNvSpPr txBox="1"/>
          <p:nvPr/>
        </p:nvSpPr>
        <p:spPr>
          <a:xfrm>
            <a:off x="664029" y="1411372"/>
            <a:ext cx="10863942" cy="1260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/>
              <a:t> This study presents the Pegaso Student Dropout Prediction (PSTUD) framework to develop and evaluate a theory-driven, interpretable, and ethically compliant dropout prediction using Large Language Models (LLMs) considering:</a:t>
            </a:r>
            <a:endParaRPr lang="en-GB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B8E315-5B90-1561-1EE2-684242F61E69}"/>
              </a:ext>
            </a:extLst>
          </p:cNvPr>
          <p:cNvSpPr txBox="1"/>
          <p:nvPr/>
        </p:nvSpPr>
        <p:spPr>
          <a:xfrm>
            <a:off x="685801" y="826597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Research Objectives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A8DA7D-AD35-5334-20B6-6141B1135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506" y="2551083"/>
            <a:ext cx="11421716" cy="3780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Pegaso Student 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Dropout Prediction 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PSTUD) framework based on LLMs and grounded in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educational theory (e.g., S</a:t>
            </a:r>
            <a:r>
              <a:rPr lang="en-US" altLang="en-US" dirty="0">
                <a:latin typeface="Arial" panose="020B0604020202020204" pitchFamily="34" charset="0"/>
              </a:rPr>
              <a:t>elf Determination Theory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Tinto model for dropout,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Exptency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Value Theory).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psychological, academic, and demographic data into a unified, natural language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input format for dropout prediction.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Ensure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ethical and privacy compliance using GDPR and Declaration of Helsinki standards.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interpretable outputs in the form of human-readable risk narratives for educators and policymakers.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Evaluate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predictive performance (accuracy, balance, interpretability) of the LLM on synthetic and real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student profiles.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Pilot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framework for use in real educational institutions across diverse student populations.</a:t>
            </a:r>
          </a:p>
        </p:txBody>
      </p:sp>
    </p:spTree>
    <p:extLst>
      <p:ext uri="{BB962C8B-B14F-4D97-AF65-F5344CB8AC3E}">
        <p14:creationId xmlns:p14="http://schemas.microsoft.com/office/powerpoint/2010/main" val="398274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348C1-6228-C0E6-00BD-89E14C3DD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98EF8FA-5F26-FB1E-0B7F-BF585442A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061BF4-987F-F433-2160-62B54E1C3325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587B60-5722-9C3D-39CA-0C01A7A5B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1725E8B-85F6-C05A-147B-BBD2E84CC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C556232-5DDE-B342-3FA5-A1BD8C34A8FD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D46C3F-B016-F333-DC70-A03ECF2987AA}"/>
              </a:ext>
            </a:extLst>
          </p:cNvPr>
          <p:cNvSpPr txBox="1"/>
          <p:nvPr/>
        </p:nvSpPr>
        <p:spPr>
          <a:xfrm>
            <a:off x="239487" y="83753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Literature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9BB94-A0A1-6837-1A85-8E4763560DD0}"/>
              </a:ext>
            </a:extLst>
          </p:cNvPr>
          <p:cNvSpPr txBox="1"/>
          <p:nvPr/>
        </p:nvSpPr>
        <p:spPr>
          <a:xfrm>
            <a:off x="389842" y="5606839"/>
            <a:ext cx="110707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These theories do not just inform the design of the dataset; they also help interpret the predictions made by the LLM, making the framework both </a:t>
            </a:r>
            <a:r>
              <a:rPr lang="en-GB" b="1" dirty="0"/>
              <a:t>theoretically grounded</a:t>
            </a:r>
            <a:r>
              <a:rPr lang="en-GB" dirty="0"/>
              <a:t> and </a:t>
            </a:r>
            <a:r>
              <a:rPr lang="en-GB" b="1" dirty="0"/>
              <a:t>actionable</a:t>
            </a:r>
            <a:r>
              <a:rPr lang="en-GB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04917E-8354-28F6-A4E4-C2C59EAD2BDB}"/>
              </a:ext>
            </a:extLst>
          </p:cNvPr>
          <p:cNvSpPr txBox="1"/>
          <p:nvPr/>
        </p:nvSpPr>
        <p:spPr>
          <a:xfrm>
            <a:off x="389842" y="1434723"/>
            <a:ext cx="110707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Educational theory provides essential insight into why students drop out and how we can model dropout risk more effectively. PSTUD integrates these theories to inform feature selection and model explainability.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D6D9D23-B92A-7185-67A5-660E190EF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620770"/>
              </p:ext>
            </p:extLst>
          </p:nvPr>
        </p:nvGraphicFramePr>
        <p:xfrm>
          <a:off x="389842" y="2043192"/>
          <a:ext cx="10459128" cy="3200400"/>
        </p:xfrm>
        <a:graphic>
          <a:graphicData uri="http://schemas.openxmlformats.org/drawingml/2006/table">
            <a:tbl>
              <a:tblPr/>
              <a:tblGrid>
                <a:gridCol w="3448728">
                  <a:extLst>
                    <a:ext uri="{9D8B030D-6E8A-4147-A177-3AD203B41FA5}">
                      <a16:colId xmlns:a16="http://schemas.microsoft.com/office/drawing/2014/main" val="282389392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2835867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618960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Theory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Core Concept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Applied Feature(s)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41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Tinto’s Student Integration Model</a:t>
                      </a:r>
                      <a:b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Samolia</a:t>
                      </a:r>
                      <a:r>
                        <a:rPr lang="en-GB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al., 2023)</a:t>
                      </a:r>
                    </a:p>
                    <a:p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Dropout is linked to lack of academic/social integration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First-Year Integration Test (FIT), attendance, engagement data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Expectancy-Value </a:t>
                      </a:r>
                      <a:r>
                        <a:rPr lang="en-GB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Theory </a:t>
                      </a:r>
                    </a:p>
                    <a:p>
                      <a:r>
                        <a:rPr lang="en-GB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Eccles et al., 2020)</a:t>
                      </a:r>
                    </a:p>
                    <a:p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Motivation = Expectation × Value of success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Motivation Scale (AMS)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13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Self-Determination Theory (SDT)</a:t>
                      </a:r>
                    </a:p>
                    <a:p>
                      <a:r>
                        <a:rPr lang="en-GB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(Ryan et al., 2020)</a:t>
                      </a:r>
                    </a:p>
                    <a:p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Autonomy, competence, and relatedness drive motivation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BPNSFS (Basic Psychological Needs Scale)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266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Hardré</a:t>
                      </a:r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Reeve Model</a:t>
                      </a:r>
                    </a:p>
                    <a:p>
                      <a:r>
                        <a:rPr lang="en-GB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Hardre</a:t>
                      </a:r>
                      <a:r>
                        <a:rPr lang="en-GB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al., 2003)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Interplay of internal motivation and external context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Integrated AMS and FIT with environmental variables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38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32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BAB8D-7047-5898-70D0-1B92995D1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2FD40B2-B671-4EA8-CD2F-8202A8730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5E15DD-A19C-5145-15DF-3FF6068708F2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60B121F-14F3-46C4-29E9-F1240758A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0BD84D-1545-7CCD-AD6D-92DCC0A05A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D966B6E-9CDC-3ADB-2363-214E86295FDE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1D13D8-29FF-0DCF-F197-7AC7BB6F70D3}"/>
              </a:ext>
            </a:extLst>
          </p:cNvPr>
          <p:cNvSpPr txBox="1"/>
          <p:nvPr/>
        </p:nvSpPr>
        <p:spPr>
          <a:xfrm>
            <a:off x="239487" y="83753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Literature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3F36B8-0AED-88E4-B923-8172E3984651}"/>
              </a:ext>
            </a:extLst>
          </p:cNvPr>
          <p:cNvSpPr txBox="1"/>
          <p:nvPr/>
        </p:nvSpPr>
        <p:spPr>
          <a:xfrm>
            <a:off x="389842" y="5429736"/>
            <a:ext cx="110707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effectLst/>
                <a:latin typeface="fkGroteskNeue"/>
              </a:rPr>
              <a:t>This holistic approach enables the framework to assess not only academic and social integration but also students’ motivational states, psychological needs, and perceptions of their learning environment, providing a robust basis for predicting and preventing dropout.</a:t>
            </a:r>
            <a:endParaRPr lang="it-I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0FBE3B-8F2F-A178-DD93-34350CCDF4B2}"/>
              </a:ext>
            </a:extLst>
          </p:cNvPr>
          <p:cNvSpPr txBox="1"/>
          <p:nvPr/>
        </p:nvSpPr>
        <p:spPr>
          <a:xfrm>
            <a:off x="389842" y="1434723"/>
            <a:ext cx="110707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fkGroteskNeue"/>
              </a:rPr>
              <a:t>The </a:t>
            </a:r>
            <a:r>
              <a:rPr lang="en-US" b="0" i="0" dirty="0" err="1">
                <a:effectLst/>
                <a:latin typeface="fkGroteskNeue"/>
              </a:rPr>
              <a:t>Pegaso</a:t>
            </a:r>
            <a:r>
              <a:rPr lang="en-US" b="0" i="0" dirty="0">
                <a:effectLst/>
                <a:latin typeface="fkGroteskNeue"/>
              </a:rPr>
              <a:t> Student Dropout Prediction (PSTUD) framework is built on a comprehensive integration of leading educational and psychological theories to more accurately understand and address university dropout. </a:t>
            </a:r>
            <a:endParaRPr lang="it-IT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29B2B00-F47C-1497-7FF8-95DE37626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175047"/>
              </p:ext>
            </p:extLst>
          </p:nvPr>
        </p:nvGraphicFramePr>
        <p:xfrm>
          <a:off x="476655" y="2268900"/>
          <a:ext cx="10136957" cy="2717058"/>
        </p:xfrm>
        <a:graphic>
          <a:graphicData uri="http://schemas.openxmlformats.org/drawingml/2006/table">
            <a:tbl>
              <a:tblPr/>
              <a:tblGrid>
                <a:gridCol w="3126557">
                  <a:extLst>
                    <a:ext uri="{9D8B030D-6E8A-4147-A177-3AD203B41FA5}">
                      <a16:colId xmlns:a16="http://schemas.microsoft.com/office/drawing/2014/main" val="282389392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2835867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61896038"/>
                    </a:ext>
                  </a:extLst>
                </a:gridCol>
              </a:tblGrid>
              <a:tr h="452843"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41451"/>
                  </a:ext>
                </a:extLst>
              </a:tr>
              <a:tr h="452843"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26186"/>
                  </a:ext>
                </a:extLst>
              </a:tr>
              <a:tr h="452843"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13677"/>
                  </a:ext>
                </a:extLst>
              </a:tr>
              <a:tr h="452843"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266559"/>
                  </a:ext>
                </a:extLst>
              </a:tr>
              <a:tr h="452843"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38938"/>
                  </a:ext>
                </a:extLst>
              </a:tr>
              <a:tr h="452843"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797801"/>
                  </a:ext>
                </a:extLst>
              </a:tr>
            </a:tbl>
          </a:graphicData>
        </a:graphic>
      </p:graphicFrame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871B936-83D6-68B3-ABBD-17A46EE21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0896"/>
            <a:ext cx="10543162" cy="3188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fkGroteskNeue"/>
              </a:rPr>
              <a:t>Empirical Evidence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sz="1900" dirty="0">
                <a:latin typeface="fkGroteskNeue"/>
              </a:rPr>
              <a:t>Studies confirm the importance of motivation, environment, and context in dropout prediction</a:t>
            </a:r>
          </a:p>
          <a:p>
            <a:pPr marL="0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fkGroteskNeue"/>
              </a:rPr>
              <a:t>Social desirability bias and technology acceptance are relevant factors in student engagement and reporting</a:t>
            </a:r>
          </a:p>
          <a:p>
            <a:pPr marL="0" lvl="1" indent="-285750">
              <a:buFont typeface="Arial" panose="020B0604020202020204" pitchFamily="34" charset="0"/>
              <a:buChar char="•"/>
            </a:pPr>
            <a:endParaRPr lang="en-US" sz="1900" dirty="0">
              <a:latin typeface="fkGroteskNeue"/>
            </a:endParaRPr>
          </a:p>
          <a:p>
            <a:pPr marL="0" indent="0">
              <a:buNone/>
            </a:pPr>
            <a:r>
              <a:rPr lang="en-US" sz="1900" b="1" dirty="0">
                <a:latin typeface="fkGroteskNeue"/>
              </a:rPr>
              <a:t>Holistic Impact</a:t>
            </a:r>
          </a:p>
          <a:p>
            <a:pPr marL="0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fkGroteskNeue"/>
              </a:rPr>
              <a:t>The integrated model enables multi-level, personalized interventions</a:t>
            </a:r>
          </a:p>
          <a:p>
            <a:pPr marL="0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fkGroteskNeue"/>
              </a:rPr>
              <a:t>Supports more effective student retention strategies by tracking motivational evolution and contextual influences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415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9911B-85EC-08D4-07EE-99AD83EE2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C72DAA6-9432-9BFE-C175-3BE1BAF8F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065DDC-45E8-794F-C729-1067A9C5467E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7DCD215-0B37-0A57-243B-857B17C31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A3FED39-60EE-17F5-84E1-AE02BBAF8E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2784A62-6AE9-BAD4-5F72-9CCAB78B95E8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90EF53-BAC7-B6D1-D8DE-6B5D2D286869}"/>
              </a:ext>
            </a:extLst>
          </p:cNvPr>
          <p:cNvSpPr txBox="1"/>
          <p:nvPr/>
        </p:nvSpPr>
        <p:spPr>
          <a:xfrm>
            <a:off x="522515" y="760667"/>
            <a:ext cx="73043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Dataset &amp; Ethical Considerations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051D1-4001-9EA5-B8EB-76CDF9BD9963}"/>
              </a:ext>
            </a:extLst>
          </p:cNvPr>
          <p:cNvSpPr txBox="1"/>
          <p:nvPr/>
        </p:nvSpPr>
        <p:spPr>
          <a:xfrm>
            <a:off x="522515" y="1296019"/>
            <a:ext cx="1099457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b="1" dirty="0"/>
              <a:t>Data Components:</a:t>
            </a:r>
          </a:p>
          <a:p>
            <a:r>
              <a:rPr lang="en-GB" b="1" dirty="0"/>
              <a:t>1.Demographics</a:t>
            </a:r>
            <a:r>
              <a:rPr lang="en-GB" dirty="0"/>
              <a:t>: Age, gender, nationality, socioeconomic status</a:t>
            </a:r>
          </a:p>
          <a:p>
            <a:r>
              <a:rPr lang="en-GB" b="1" dirty="0"/>
              <a:t>2.Academic Records</a:t>
            </a:r>
            <a:r>
              <a:rPr lang="en-GB" dirty="0"/>
              <a:t>: High school grades, first-year university credits, GPA</a:t>
            </a:r>
          </a:p>
          <a:p>
            <a:r>
              <a:rPr lang="en-GB" b="1" dirty="0"/>
              <a:t>3.Psychological Instruments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FIT (First-Year Integration Test) → Social/academic integration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AMS (Academic Motivation Scale) → Intrinsic/extrinsic motivation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BPNSFS (Basic Psychological Needs) → Autonomy, competence, relatedness</a:t>
            </a:r>
          </a:p>
          <a:p>
            <a:pPr lvl="1"/>
            <a:endParaRPr lang="en-GB" dirty="0"/>
          </a:p>
          <a:p>
            <a:r>
              <a:rPr lang="en-GB" b="1" dirty="0"/>
              <a:t>Data Transformation (for LLM input):</a:t>
            </a:r>
          </a:p>
          <a:p>
            <a:r>
              <a:rPr lang="en-GB" dirty="0"/>
              <a:t>The structured data is </a:t>
            </a:r>
            <a:r>
              <a:rPr lang="en-GB" b="1" dirty="0"/>
              <a:t>converted into text-based prompts</a:t>
            </a:r>
            <a:r>
              <a:rPr lang="en-GB" dirty="0"/>
              <a:t> for the LLM, making it possible to </a:t>
            </a:r>
            <a:r>
              <a:rPr lang="en-GB" dirty="0" err="1"/>
              <a:t>analyze</a:t>
            </a:r>
            <a:r>
              <a:rPr lang="en-GB" dirty="0"/>
              <a:t> risk in a contextual, narrative form</a:t>
            </a:r>
            <a:r>
              <a:rPr lang="en-GB" b="1" dirty="0"/>
              <a:t>.</a:t>
            </a:r>
          </a:p>
          <a:p>
            <a:endParaRPr lang="en-GB" b="1" dirty="0"/>
          </a:p>
          <a:p>
            <a:r>
              <a:rPr lang="en-GB" b="1" dirty="0"/>
              <a:t>Example Prompt Generated</a:t>
            </a:r>
            <a:r>
              <a:rPr lang="en-GB" dirty="0"/>
              <a:t>:</a:t>
            </a:r>
          </a:p>
          <a:p>
            <a:r>
              <a:rPr lang="en-GB" dirty="0"/>
              <a:t>Student X is a 19-year-old female from a low socioeconomic background. She has moderate academic performance and reports low social integration. Motivational analysis (AMS) indicates decreasing intrinsic motivation. Psychological needs (BPNSFS) show unmet relatedness and autonomy.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0AB27E-E1E7-C410-731C-CA10BABEC29B}"/>
              </a:ext>
            </a:extLst>
          </p:cNvPr>
          <p:cNvSpPr txBox="1"/>
          <p:nvPr/>
        </p:nvSpPr>
        <p:spPr>
          <a:xfrm>
            <a:off x="1186543" y="5927820"/>
            <a:ext cx="103305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The LLM then predicts: </a:t>
            </a:r>
            <a:r>
              <a:rPr lang="en-GB" b="1" dirty="0"/>
              <a:t>“High dropout risk — suggest social mentoring + motivation coaching.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75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DD891-C2D9-1987-719E-F4A36A3E3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C9516F8-4DF7-B7BC-3332-E40C914F9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BD89A5-CF40-2322-976A-A5F675C8A879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B5DCA8C-9B3D-B662-510E-F344A2836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2D6A9D-E379-10F6-44AB-BA1ACBC2F5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53740BB-9BE2-E212-C4B1-4517B45DFBE0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F1334-418D-2EB3-2394-57D18CCB8589}"/>
              </a:ext>
            </a:extLst>
          </p:cNvPr>
          <p:cNvSpPr txBox="1"/>
          <p:nvPr/>
        </p:nvSpPr>
        <p:spPr>
          <a:xfrm>
            <a:off x="389842" y="969658"/>
            <a:ext cx="73043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Considerations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A3BE6A9-F7D1-B66C-D798-9A08B58B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115" y="1640971"/>
            <a:ext cx="8349342" cy="343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                 Fully anonymized dataset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                 GDPR-compliant (EU Regulation 2016/679)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                  Informed consent for psychological assessments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                  Research design aligns with the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Declaration of Helsinki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✅                   Approved by institutional ethics board</a:t>
            </a:r>
          </a:p>
        </p:txBody>
      </p:sp>
    </p:spTree>
    <p:extLst>
      <p:ext uri="{BB962C8B-B14F-4D97-AF65-F5344CB8AC3E}">
        <p14:creationId xmlns:p14="http://schemas.microsoft.com/office/powerpoint/2010/main" val="121494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512146-66F9-D730-30C5-5CF2A5DB2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7B322A-F4BA-6723-4778-06557D51F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6371"/>
            <a:ext cx="12192000" cy="511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166A61-3861-10E1-DBF8-2070207F5001}"/>
              </a:ext>
            </a:extLst>
          </p:cNvPr>
          <p:cNvSpPr txBox="1"/>
          <p:nvPr/>
        </p:nvSpPr>
        <p:spPr>
          <a:xfrm>
            <a:off x="389842" y="6432908"/>
            <a:ext cx="9309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600" b="1" i="0" dirty="0">
                <a:effectLst/>
                <a:latin typeface="itc-avant-garde-gothic-pro"/>
              </a:rPr>
              <a:t>Student Dropout Prediction in Higher Education Using Generative AI and Large Language Models</a:t>
            </a:r>
            <a:endParaRPr lang="en-GB" sz="1600" b="1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DF1C6B5-057E-BE29-FF4E-EB99A6CC3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19800" cy="801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9934A2-4F91-851D-3BB6-18DED5ECD2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2755"/>
            <a:ext cx="6172200" cy="8010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55DE786-9966-D6B3-F923-B848A1F20E84}"/>
              </a:ext>
            </a:extLst>
          </p:cNvPr>
          <p:cNvSpPr txBox="1"/>
          <p:nvPr/>
        </p:nvSpPr>
        <p:spPr>
          <a:xfrm>
            <a:off x="8465340" y="1275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2025</a:t>
            </a:r>
            <a:endParaRPr lang="en-GB" sz="4000" dirty="0">
              <a:solidFill>
                <a:schemeClr val="bg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460834-2ABC-CAEB-A8C9-526945D3EF5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4055"/>
          <a:stretch/>
        </p:blipFill>
        <p:spPr>
          <a:xfrm>
            <a:off x="6553200" y="1100060"/>
            <a:ext cx="5562597" cy="50297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9F2C48-EAE9-CA42-3A13-5413FC429367}"/>
              </a:ext>
            </a:extLst>
          </p:cNvPr>
          <p:cNvSpPr txBox="1"/>
          <p:nvPr/>
        </p:nvSpPr>
        <p:spPr>
          <a:xfrm>
            <a:off x="76202" y="73327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Proposed Framework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EE04C-6852-4561-F27D-207C16715CAB}"/>
              </a:ext>
            </a:extLst>
          </p:cNvPr>
          <p:cNvSpPr txBox="1"/>
          <p:nvPr/>
        </p:nvSpPr>
        <p:spPr>
          <a:xfrm>
            <a:off x="266701" y="1386143"/>
            <a:ext cx="60960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400" dirty="0"/>
              <a:t>	The PSTUD framework collects and preprocesses demographic, academic, psychological, and reflective data. It employs Large Language Models (LLMs) with and without Retrieval-Augmented Generation (RAG) to refine predictions using external data. Key features like motivation and well-being are extracted, and fine-tuned models (e.g., GPT, BERT) are compared with traditional classifiers (e.g., Random Forest, XGBoost). SHAP-based explainability enables real-time monitoring and personalized interventions</a:t>
            </a: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20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3243</TotalTime>
  <Words>2556</Words>
  <Application>Microsoft Office PowerPoint</Application>
  <PresentationFormat>Widescreen</PresentationFormat>
  <Paragraphs>217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Aptos</vt:lpstr>
      <vt:lpstr>Aptos Display</vt:lpstr>
      <vt:lpstr>Arial</vt:lpstr>
      <vt:lpstr>Courier New</vt:lpstr>
      <vt:lpstr>fkGroteskNeue</vt:lpstr>
      <vt:lpstr>Garamond</vt:lpstr>
      <vt:lpstr>itc-avant-garde-gothic-pro</vt:lpstr>
      <vt:lpstr>Plus Jakarta Sans ExtraBold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Raffaele Di Fuccio</dc:creator>
  <cp:lastModifiedBy>Raffaele Di Fuccio</cp:lastModifiedBy>
  <cp:revision>229</cp:revision>
  <dcterms:created xsi:type="dcterms:W3CDTF">2025-05-14T05:45:34Z</dcterms:created>
  <dcterms:modified xsi:type="dcterms:W3CDTF">2025-05-29T20:55:16Z</dcterms:modified>
</cp:coreProperties>
</file>