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403" r:id="rId2"/>
    <p:sldId id="400" r:id="rId3"/>
    <p:sldId id="382" r:id="rId4"/>
    <p:sldId id="372" r:id="rId5"/>
    <p:sldId id="373" r:id="rId6"/>
    <p:sldId id="258" r:id="rId7"/>
    <p:sldId id="374" r:id="rId8"/>
    <p:sldId id="376" r:id="rId9"/>
    <p:sldId id="276" r:id="rId10"/>
    <p:sldId id="261" r:id="rId11"/>
    <p:sldId id="387" r:id="rId12"/>
    <p:sldId id="398" r:id="rId13"/>
    <p:sldId id="392" r:id="rId14"/>
    <p:sldId id="312" r:id="rId15"/>
    <p:sldId id="389" r:id="rId16"/>
    <p:sldId id="342" r:id="rId17"/>
    <p:sldId id="334" r:id="rId18"/>
    <p:sldId id="410" r:id="rId19"/>
    <p:sldId id="397" r:id="rId20"/>
    <p:sldId id="396" r:id="rId21"/>
    <p:sldId id="399" r:id="rId22"/>
    <p:sldId id="36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8A6622-DB86-846F-8A93-1E5855269E0C}" name="Sadasivan, Mangala" initials="SM" userId="S::sadasiva@msu.edu::a1f135ca-3c80-40c5-9d35-e775cbfdf22f" providerId="AD"/>
  <p188:author id="{1DAE3C23-8F98-C57A-05D6-E074E06F21CB}" name="Kelly, Bryan" initials="BK" userId="S::bkelly4@HFHS.ORG::a2f8224a-cfb8-45df-a394-25f2734d5d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9CCFF"/>
    <a:srgbClr val="99FF99"/>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80" autoAdjust="0"/>
  </p:normalViewPr>
  <p:slideViewPr>
    <p:cSldViewPr snapToGrid="0">
      <p:cViewPr>
        <p:scale>
          <a:sx n="60" d="100"/>
          <a:sy n="60" d="100"/>
        </p:scale>
        <p:origin x="88" y="88"/>
      </p:cViewPr>
      <p:guideLst/>
    </p:cSldViewPr>
  </p:slideViewPr>
  <p:outlineViewPr>
    <p:cViewPr>
      <p:scale>
        <a:sx n="33" d="100"/>
        <a:sy n="33" d="100"/>
      </p:scale>
      <p:origin x="0" y="-1412"/>
    </p:cViewPr>
  </p:outlineViewPr>
  <p:notesTextViewPr>
    <p:cViewPr>
      <p:scale>
        <a:sx n="3" d="2"/>
        <a:sy n="3" d="2"/>
      </p:scale>
      <p:origin x="0" y="0"/>
    </p:cViewPr>
  </p:notesTextViewPr>
  <p:sorterViewPr>
    <p:cViewPr>
      <p:scale>
        <a:sx n="100" d="100"/>
        <a:sy n="100" d="100"/>
      </p:scale>
      <p:origin x="0" y="-964"/>
    </p:cViewPr>
  </p:sorterViewPr>
  <p:notesViewPr>
    <p:cSldViewPr snapToGrid="0">
      <p:cViewPr varScale="1">
        <p:scale>
          <a:sx n="61" d="100"/>
          <a:sy n="61" d="100"/>
        </p:scale>
        <p:origin x="240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27011-6912-4BA5-84A1-600745DD8FF4}" type="datetimeFigureOut">
              <a:rPr lang="en-US" smtClean="0"/>
              <a:t>6/8/2025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770A71-D642-4AD0-A2C5-B322E6BE2859}" type="slidenum">
              <a:rPr lang="en-US" smtClean="0"/>
              <a:t>‹#›</a:t>
            </a:fld>
            <a:endParaRPr lang="en-US"/>
          </a:p>
        </p:txBody>
      </p:sp>
    </p:spTree>
    <p:extLst>
      <p:ext uri="{BB962C8B-B14F-4D97-AF65-F5344CB8AC3E}">
        <p14:creationId xmlns:p14="http://schemas.microsoft.com/office/powerpoint/2010/main" val="2237170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770A71-D642-4AD0-A2C5-B322E6BE2859}" type="slidenum">
              <a:rPr lang="en-US" smtClean="0"/>
              <a:t>1</a:t>
            </a:fld>
            <a:endParaRPr lang="en-US"/>
          </a:p>
        </p:txBody>
      </p:sp>
    </p:spTree>
    <p:extLst>
      <p:ext uri="{BB962C8B-B14F-4D97-AF65-F5344CB8AC3E}">
        <p14:creationId xmlns:p14="http://schemas.microsoft.com/office/powerpoint/2010/main" val="3865344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 y="628650"/>
            <a:ext cx="6400800" cy="3600450"/>
          </a:xfrm>
        </p:spPr>
      </p:sp>
      <p:sp>
        <p:nvSpPr>
          <p:cNvPr id="3" name="Notes Placeholder 2"/>
          <p:cNvSpPr>
            <a:spLocks noGrp="1"/>
          </p:cNvSpPr>
          <p:nvPr>
            <p:ph type="body" idx="1"/>
          </p:nvPr>
        </p:nvSpPr>
        <p:spPr/>
        <p:txBody>
          <a:bodyPr/>
          <a:lstStyle/>
          <a:p>
            <a:r>
              <a:rPr lang="en-US" sz="1400" b="1" dirty="0">
                <a:latin typeface="Aptos" panose="020B0004020202020204" pitchFamily="34" charset="0"/>
              </a:rPr>
              <a:t>With the Model in place, we created a more elaborate team for implementation. We had a student team to provide feedback and faculty team to create materials. We had Tech, media, design and stat on standby. </a:t>
            </a:r>
          </a:p>
        </p:txBody>
      </p:sp>
      <p:sp>
        <p:nvSpPr>
          <p:cNvPr id="4" name="Slide Number Placeholder 3"/>
          <p:cNvSpPr>
            <a:spLocks noGrp="1"/>
          </p:cNvSpPr>
          <p:nvPr>
            <p:ph type="sldNum" sz="quarter" idx="5"/>
          </p:nvPr>
        </p:nvSpPr>
        <p:spPr/>
        <p:txBody>
          <a:bodyPr/>
          <a:lstStyle/>
          <a:p>
            <a:fld id="{2F770A71-D642-4AD0-A2C5-B322E6BE2859}" type="slidenum">
              <a:rPr lang="en-US" smtClean="0"/>
              <a:t>10</a:t>
            </a:fld>
            <a:endParaRPr lang="en-US"/>
          </a:p>
        </p:txBody>
      </p:sp>
    </p:spTree>
    <p:extLst>
      <p:ext uri="{BB962C8B-B14F-4D97-AF65-F5344CB8AC3E}">
        <p14:creationId xmlns:p14="http://schemas.microsoft.com/office/powerpoint/2010/main" val="2975188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Here is an example of a schematic – this is Hypoxemia.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highlight>
                  <a:srgbClr val="00FF00"/>
                </a:highlight>
                <a:latin typeface="Aptos" panose="020B0004020202020204" pitchFamily="34" charset="0"/>
                <a:ea typeface="Times New Roman" panose="02020603050405020304" pitchFamily="18" charset="0"/>
                <a:cs typeface="Times New Roman" panose="02020603050405020304" pitchFamily="18" charset="0"/>
              </a:rPr>
              <a:t>Students are instructed on where to annotate specific content (providing context for the bs knowledge) which will be useful to them when the instructor (Dr. Kelly) teaches his clinical content on Hypoxemia.  </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In addition, students had to show mastery of the basic science content through pre-tests formatted within their self-directed learning objectives.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This SD exercise was completed immediately before Dr. Kelly presented his lecture using the same schematic.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highlight>
                  <a:srgbClr val="00FF00"/>
                </a:highlight>
                <a:latin typeface="Aptos" panose="020B0004020202020204" pitchFamily="34" charset="0"/>
                <a:ea typeface="Times New Roman" panose="02020603050405020304" pitchFamily="18" charset="0"/>
                <a:cs typeface="Times New Roman" panose="02020603050405020304" pitchFamily="18" charset="0"/>
              </a:rPr>
              <a:t>After his lecture, once again students completed post-tests to show mastery of the content linking the basic science to the clinical information.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Finally, to address Speed training, students attended group coaching session focused on efficiency to access stored content using my board prep template.</a:t>
            </a:r>
            <a:endParaRPr lang="en-US" sz="1400" dirty="0">
              <a:effectLst/>
              <a:highlight>
                <a:srgbClr val="FFFF00"/>
              </a:highlight>
              <a:latin typeface="Aptos" panose="020B000402020202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11</a:t>
            </a:fld>
            <a:endParaRPr lang="en-US" dirty="0"/>
          </a:p>
        </p:txBody>
      </p:sp>
    </p:spTree>
    <p:extLst>
      <p:ext uri="{BB962C8B-B14F-4D97-AF65-F5344CB8AC3E}">
        <p14:creationId xmlns:p14="http://schemas.microsoft.com/office/powerpoint/2010/main" val="2315218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ptos" panose="020B0004020202020204" pitchFamily="34" charset="0"/>
              </a:rPr>
              <a:t>Our Objectives are to Bridge the Gap, train the students in the critical thinking skills and hopefully meet our goals to increase board scores. </a:t>
            </a:r>
          </a:p>
        </p:txBody>
      </p:sp>
      <p:sp>
        <p:nvSpPr>
          <p:cNvPr id="4" name="Slide Number Placeholder 3"/>
          <p:cNvSpPr>
            <a:spLocks noGrp="1"/>
          </p:cNvSpPr>
          <p:nvPr>
            <p:ph type="sldNum" sz="quarter" idx="5"/>
          </p:nvPr>
        </p:nvSpPr>
        <p:spPr/>
        <p:txBody>
          <a:bodyPr/>
          <a:lstStyle/>
          <a:p>
            <a:fld id="{F3D9F3D0-B74A-4890-8E5D-2D5AD9ECA4B1}" type="slidenum">
              <a:rPr lang="en-US" smtClean="0"/>
              <a:t>12</a:t>
            </a:fld>
            <a:endParaRPr lang="en-US" dirty="0"/>
          </a:p>
        </p:txBody>
      </p:sp>
    </p:spTree>
    <p:extLst>
      <p:ext uri="{BB962C8B-B14F-4D97-AF65-F5344CB8AC3E}">
        <p14:creationId xmlns:p14="http://schemas.microsoft.com/office/powerpoint/2010/main" val="1894027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ptos" panose="020B0004020202020204" pitchFamily="34" charset="0"/>
              </a:rPr>
              <a:t>METHOD – SEE SLIDE</a:t>
            </a:r>
          </a:p>
        </p:txBody>
      </p:sp>
      <p:sp>
        <p:nvSpPr>
          <p:cNvPr id="4" name="Slide Number Placeholder 3"/>
          <p:cNvSpPr>
            <a:spLocks noGrp="1"/>
          </p:cNvSpPr>
          <p:nvPr>
            <p:ph type="sldNum" sz="quarter" idx="5"/>
          </p:nvPr>
        </p:nvSpPr>
        <p:spPr/>
        <p:txBody>
          <a:bodyPr/>
          <a:lstStyle/>
          <a:p>
            <a:fld id="{2F770A71-D642-4AD0-A2C5-B322E6BE2859}" type="slidenum">
              <a:rPr lang="en-US" smtClean="0"/>
              <a:t>13</a:t>
            </a:fld>
            <a:endParaRPr lang="en-US"/>
          </a:p>
        </p:txBody>
      </p:sp>
    </p:spTree>
    <p:extLst>
      <p:ext uri="{BB962C8B-B14F-4D97-AF65-F5344CB8AC3E}">
        <p14:creationId xmlns:p14="http://schemas.microsoft.com/office/powerpoint/2010/main" val="2234638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 test our model, </a:t>
            </a:r>
            <a:endParaRPr lang="en-US" sz="1400" b="1"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b="1"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 looked at all 3 exams, the final comprehensive exam scores and the COMLEX Level I Board Exam </a:t>
            </a:r>
            <a:r>
              <a:rPr lang="en-US" sz="1400" b="1"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S</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cores. </a:t>
            </a:r>
            <a:endParaRPr lang="en-US" sz="1400" b="1"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b="1"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Each exam contained module items taught by Dr. Kelly that we tagged as Lilly items and other content taught by other faculty within the course which we tagged as non-Lilly items.  </a:t>
            </a:r>
            <a:endParaRPr lang="en-US" sz="1400" b="1" dirty="0">
              <a:effectLst/>
              <a:latin typeface="Aptos" panose="020B000402020202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14</a:t>
            </a:fld>
            <a:endParaRPr lang="en-US"/>
          </a:p>
        </p:txBody>
      </p:sp>
    </p:spTree>
    <p:extLst>
      <p:ext uri="{BB962C8B-B14F-4D97-AF65-F5344CB8AC3E}">
        <p14:creationId xmlns:p14="http://schemas.microsoft.com/office/powerpoint/2010/main" val="3651012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RESULTS – MEAN COMPARISONS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15</a:t>
            </a:fld>
            <a:endParaRPr lang="en-US"/>
          </a:p>
        </p:txBody>
      </p:sp>
    </p:spTree>
    <p:extLst>
      <p:ext uri="{BB962C8B-B14F-4D97-AF65-F5344CB8AC3E}">
        <p14:creationId xmlns:p14="http://schemas.microsoft.com/office/powerpoint/2010/main" val="1177589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RESULTS – QUINTILE RANKING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16</a:t>
            </a:fld>
            <a:endParaRPr lang="en-US"/>
          </a:p>
        </p:txBody>
      </p:sp>
    </p:spTree>
    <p:extLst>
      <p:ext uri="{BB962C8B-B14F-4D97-AF65-F5344CB8AC3E}">
        <p14:creationId xmlns:p14="http://schemas.microsoft.com/office/powerpoint/2010/main" val="4039639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RESULTS – COMLEX LEVEL I DISTRIBUTION P/F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17</a:t>
            </a:fld>
            <a:endParaRPr lang="en-US"/>
          </a:p>
        </p:txBody>
      </p:sp>
    </p:spTree>
    <p:extLst>
      <p:ext uri="{BB962C8B-B14F-4D97-AF65-F5344CB8AC3E}">
        <p14:creationId xmlns:p14="http://schemas.microsoft.com/office/powerpoint/2010/main" val="761790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RESULTS – FINAL EXAM SCORES BY COMLEX P/F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18</a:t>
            </a:fld>
            <a:endParaRPr lang="en-US"/>
          </a:p>
        </p:txBody>
      </p:sp>
    </p:spTree>
    <p:extLst>
      <p:ext uri="{BB962C8B-B14F-4D97-AF65-F5344CB8AC3E}">
        <p14:creationId xmlns:p14="http://schemas.microsoft.com/office/powerpoint/2010/main" val="13983693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RESULTS – LOGISTIC REGRESSION for COMLEX P/F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19</a:t>
            </a:fld>
            <a:endParaRPr lang="en-US"/>
          </a:p>
        </p:txBody>
      </p:sp>
    </p:spTree>
    <p:extLst>
      <p:ext uri="{BB962C8B-B14F-4D97-AF65-F5344CB8AC3E}">
        <p14:creationId xmlns:p14="http://schemas.microsoft.com/office/powerpoint/2010/main" val="8042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agenda for my presentation</a:t>
            </a:r>
          </a:p>
        </p:txBody>
      </p:sp>
      <p:sp>
        <p:nvSpPr>
          <p:cNvPr id="4" name="Slide Number Placeholder 3"/>
          <p:cNvSpPr>
            <a:spLocks noGrp="1"/>
          </p:cNvSpPr>
          <p:nvPr>
            <p:ph type="sldNum" sz="quarter" idx="5"/>
          </p:nvPr>
        </p:nvSpPr>
        <p:spPr/>
        <p:txBody>
          <a:bodyPr/>
          <a:lstStyle/>
          <a:p>
            <a:fld id="{F3D9F3D0-B74A-4890-8E5D-2D5AD9ECA4B1}" type="slidenum">
              <a:rPr lang="en-US" smtClean="0"/>
              <a:t>2</a:t>
            </a:fld>
            <a:endParaRPr lang="en-US" dirty="0"/>
          </a:p>
        </p:txBody>
      </p:sp>
    </p:spTree>
    <p:extLst>
      <p:ext uri="{BB962C8B-B14F-4D97-AF65-F5344CB8AC3E}">
        <p14:creationId xmlns:p14="http://schemas.microsoft.com/office/powerpoint/2010/main" val="2869309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CONCLUSIONS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20</a:t>
            </a:fld>
            <a:endParaRPr lang="en-US"/>
          </a:p>
        </p:txBody>
      </p:sp>
    </p:spTree>
    <p:extLst>
      <p:ext uri="{BB962C8B-B14F-4D97-AF65-F5344CB8AC3E}">
        <p14:creationId xmlns:p14="http://schemas.microsoft.com/office/powerpoint/2010/main" val="1372081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RECOMMENDATIONS – NEXT STEPS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21</a:t>
            </a:fld>
            <a:endParaRPr lang="en-US"/>
          </a:p>
        </p:txBody>
      </p:sp>
    </p:spTree>
    <p:extLst>
      <p:ext uri="{BB962C8B-B14F-4D97-AF65-F5344CB8AC3E}">
        <p14:creationId xmlns:p14="http://schemas.microsoft.com/office/powerpoint/2010/main" val="167503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effectLst/>
                <a:latin typeface="Aptos" panose="020B0004020202020204" pitchFamily="34" charset="0"/>
                <a:ea typeface="Aptos" panose="020B0004020202020204" pitchFamily="34" charset="0"/>
                <a:cs typeface="Times New Roman" panose="02020603050405020304" pitchFamily="18" charset="0"/>
              </a:rPr>
              <a:t>QUESTIONS</a:t>
            </a:r>
            <a:r>
              <a:rPr lang="en-US" sz="1800" b="1"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F3D9F3D0-B74A-4890-8E5D-2D5AD9ECA4B1}" type="slidenum">
              <a:rPr lang="en-US" smtClean="0"/>
              <a:t>22</a:t>
            </a:fld>
            <a:endParaRPr lang="en-US"/>
          </a:p>
        </p:txBody>
      </p:sp>
    </p:spTree>
    <p:extLst>
      <p:ext uri="{BB962C8B-B14F-4D97-AF65-F5344CB8AC3E}">
        <p14:creationId xmlns:p14="http://schemas.microsoft.com/office/powerpoint/2010/main" val="2381626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Let me introduce myself and my co-collaborators. I</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 Dr. Mangala Sadasivan, Associate Professor in the Department of Psychiatry at Michigan State University.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My colleagues are Dr. Bryan Kelly, Pulmonologist and Critical Care Physician at Henry Ford Health Systems and faculty member at MSU.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&amp; </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Dr. Mary Hughes, Emergency Medicine Physician affiliated with multiple hospitals in the Lansing, Michigan Area. She is also Chair and Professor at MSU.</a:t>
            </a:r>
            <a:endParaRPr lang="en-US" sz="1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3</a:t>
            </a:fld>
            <a:endParaRPr lang="en-US"/>
          </a:p>
        </p:txBody>
      </p:sp>
    </p:spTree>
    <p:extLst>
      <p:ext uri="{BB962C8B-B14F-4D97-AF65-F5344CB8AC3E}">
        <p14:creationId xmlns:p14="http://schemas.microsoft.com/office/powerpoint/2010/main" val="2354075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makes medical school challenging for students at MSU is that they are expected to master large volumes of complex content information in a short window of time.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makes teaching within the medical curriculum at MSU challenging is that faculty are expected to present volumes of complex content information in logical way from the bottom up (Basic Science to Systems information) in a short time frame. </a:t>
            </a:r>
            <a:endParaRPr lang="en-US" sz="1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3D9F3D0-B74A-4890-8E5D-2D5AD9ECA4B1}" type="slidenum">
              <a:rPr lang="en-US" smtClean="0"/>
              <a:t>4</a:t>
            </a:fld>
            <a:endParaRPr lang="en-US" dirty="0"/>
          </a:p>
        </p:txBody>
      </p:sp>
    </p:spTree>
    <p:extLst>
      <p:ext uri="{BB962C8B-B14F-4D97-AF65-F5344CB8AC3E}">
        <p14:creationId xmlns:p14="http://schemas.microsoft.com/office/powerpoint/2010/main" val="263802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It became apparent to us quickly that both students and faculty were faced with the same problem.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They had volumes of complex information that they had to master or teach within a short time frame.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In addition, students were approaching learning focused on content </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to</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learn?</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While faculty were approaching teaching using Blooms Taxonomy focused on methods </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How to</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learn?</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This connection between the </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and the </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how</a:t>
            </a:r>
            <a:r>
              <a:rPr lang="en-U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was not always apparent to the students. In my opinion, this created a gap between teaching and learning.</a:t>
            </a:r>
            <a:endParaRPr lang="en-US" sz="1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5</a:t>
            </a:fld>
            <a:endParaRPr lang="en-US"/>
          </a:p>
        </p:txBody>
      </p:sp>
    </p:spTree>
    <p:extLst>
      <p:ext uri="{BB962C8B-B14F-4D97-AF65-F5344CB8AC3E}">
        <p14:creationId xmlns:p14="http://schemas.microsoft.com/office/powerpoint/2010/main" val="1809372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 bridge this gap between teaching and learning we began with the End Goal. Here the End Goal was for students to Pass their Board Examinations.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 then asked the Q “How do we train students to meet this goal?”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Searching the Literature widely, we realized that students needed to develop skills in critical thinking to meet this goal.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Then drawing from the literature on “Skill building -  we found that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1. – student must build strength of content knowledge,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2. -   develop stamina for this content and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3. - increase speed of access for this content to solve critical problems.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This provided the rubric to design the 3-S Model for Medical Education.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So, our </a:t>
            </a:r>
            <a:r>
              <a:rPr lang="en-US"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objective</a:t>
            </a: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for this study was to use this model to train students in critical thinking. Our </a:t>
            </a:r>
            <a:r>
              <a:rPr lang="en-US"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hypothesis</a:t>
            </a: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was that “using this model not only can we efficiently and effectively prepare students for their board examinations, but we can simultaneously bridge the gap between teaching and learning</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6</a:t>
            </a:fld>
            <a:endParaRPr lang="en-US"/>
          </a:p>
        </p:txBody>
      </p:sp>
    </p:spTree>
    <p:extLst>
      <p:ext uri="{BB962C8B-B14F-4D97-AF65-F5344CB8AC3E}">
        <p14:creationId xmlns:p14="http://schemas.microsoft.com/office/powerpoint/2010/main" val="178085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Now that we had our end goal.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 studied the blueprint for this exam.</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dirty="0">
                <a:effectLst/>
                <a:latin typeface="Aptos" panose="020B0004020202020204" pitchFamily="34" charset="0"/>
                <a:ea typeface="Times New Roman" panose="02020603050405020304" pitchFamily="18" charset="0"/>
              </a:rPr>
              <a:t>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 know the students need to develop this specific skill in critical thinking to meet this end goal.</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dirty="0">
                <a:effectLst/>
                <a:latin typeface="Aptos" panose="020B0004020202020204" pitchFamily="34" charset="0"/>
                <a:ea typeface="Times New Roman" panose="02020603050405020304" pitchFamily="18" charset="0"/>
              </a:rPr>
              <a:t> </a:t>
            </a:r>
            <a:endParaRPr lang="en-US" sz="1400"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sz="1400"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 broke down this skill into three component parts. – Students must build strength of content knowledge, develop stamina for that content and then build speed of access for that knowledge when presented with a clinical scenario.  </a:t>
            </a:r>
            <a:endParaRPr lang="en-US" sz="1400" dirty="0">
              <a:effectLst/>
              <a:latin typeface="Aptos" panose="020B000402020202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7</a:t>
            </a:fld>
            <a:endParaRPr lang="en-US"/>
          </a:p>
        </p:txBody>
      </p:sp>
    </p:spTree>
    <p:extLst>
      <p:ext uri="{BB962C8B-B14F-4D97-AF65-F5344CB8AC3E}">
        <p14:creationId xmlns:p14="http://schemas.microsoft.com/office/powerpoint/2010/main" val="4143174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Then our next step was to take the three components and go back to the literature to identify the best method to get the job done.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What we found was that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1.  Self-Directed learning was best utilized for building strength,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  Case-based learning for developing stamina and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R="0">
              <a:lnSpc>
                <a:spcPct val="107000"/>
              </a:lnSpc>
              <a:spcBef>
                <a:spcPts val="0"/>
              </a:spcBef>
              <a:spcAft>
                <a:spcPts val="800"/>
              </a:spcAft>
            </a:pPr>
            <a:r>
              <a:rPr lang="en-US" sz="1400" b="1" kern="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   Q-Based learning to increase speed of access for the content         	knowledge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400" dirty="0">
              <a:latin typeface="Aptos" panose="020B0004020202020204" pitchFamily="34" charset="0"/>
            </a:endParaRPr>
          </a:p>
        </p:txBody>
      </p:sp>
      <p:sp>
        <p:nvSpPr>
          <p:cNvPr id="4" name="Slide Number Placeholder 3"/>
          <p:cNvSpPr>
            <a:spLocks noGrp="1"/>
          </p:cNvSpPr>
          <p:nvPr>
            <p:ph type="sldNum" sz="quarter" idx="5"/>
          </p:nvPr>
        </p:nvSpPr>
        <p:spPr/>
        <p:txBody>
          <a:bodyPr/>
          <a:lstStyle/>
          <a:p>
            <a:fld id="{2F770A71-D642-4AD0-A2C5-B322E6BE2859}" type="slidenum">
              <a:rPr lang="en-US" smtClean="0"/>
              <a:t>8</a:t>
            </a:fld>
            <a:endParaRPr lang="en-US"/>
          </a:p>
        </p:txBody>
      </p:sp>
    </p:spTree>
    <p:extLst>
      <p:ext uri="{BB962C8B-B14F-4D97-AF65-F5344CB8AC3E}">
        <p14:creationId xmlns:p14="http://schemas.microsoft.com/office/powerpoint/2010/main" val="3013000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10942"/>
          </a:xfrm>
        </p:spPr>
        <p:txBody>
          <a:bodyPr/>
          <a:lstStyle/>
          <a:p>
            <a:pPr marL="0" marR="0">
              <a:spcBef>
                <a:spcPts val="0"/>
              </a:spcBef>
              <a:spcAft>
                <a:spcPts val="0"/>
              </a:spcAft>
            </a:pPr>
            <a:r>
              <a:rPr lang="en-US"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Dr. Kelly and Dr. Hughes both teach within the Respiratory course at MSUCOM so testing the application of this model within this course was logical. </a:t>
            </a:r>
            <a:endParaRPr lang="en-US" dirty="0">
              <a:effectLst/>
              <a:highlight>
                <a:srgbClr val="00FFFF"/>
              </a:highligh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highlight>
                  <a:srgbClr val="00FF00"/>
                </a:highlight>
                <a:latin typeface="Aptos" panose="020B0004020202020204" pitchFamily="34" charset="0"/>
                <a:ea typeface="Times New Roman" panose="02020603050405020304" pitchFamily="18" charset="0"/>
                <a:cs typeface="Times New Roman" panose="02020603050405020304" pitchFamily="18" charset="0"/>
              </a:rPr>
              <a:t>This is also the very last course that students take before they take their boards.</a:t>
            </a:r>
            <a:endParaRPr lang="en-US" dirty="0">
              <a:effectLst/>
              <a:highlight>
                <a:srgbClr val="00FF00"/>
              </a:highligh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However, the course involves many instructors, so to keep it manageable we asked our two faculty to identify three major topics that they could create into modules and come up with the schematic (or bridge) that they could use to teach that content</a:t>
            </a:r>
            <a:r>
              <a:rPr lang="en-US" b="1"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dirty="0">
              <a:effectLs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They picked Hypoxemia (content delivered before the first exam), Asthma/COPD (content delivered before the 2</a:t>
            </a:r>
            <a:r>
              <a:rPr lang="en-US" b="1" kern="1200" baseline="300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nd</a:t>
            </a:r>
            <a:r>
              <a:rPr lang="en-US"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 exam) and Pleural diseases (content delivered before the 3</a:t>
            </a:r>
            <a:r>
              <a:rPr lang="en-US" b="1" kern="1200" baseline="300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rd</a:t>
            </a:r>
            <a:r>
              <a:rPr lang="en-US"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 exam). </a:t>
            </a:r>
            <a:endParaRPr lang="en-US" dirty="0">
              <a:effectLst/>
              <a:highlight>
                <a:srgbClr val="00FFFF"/>
              </a:highligh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highlight>
                  <a:srgbClr val="00FF00"/>
                </a:highlight>
                <a:latin typeface="Aptos" panose="020B0004020202020204" pitchFamily="34" charset="0"/>
                <a:ea typeface="Times New Roman" panose="02020603050405020304" pitchFamily="18" charset="0"/>
                <a:cs typeface="Times New Roman" panose="02020603050405020304" pitchFamily="18" charset="0"/>
              </a:rPr>
              <a:t>We also have baseline data on the students in terms of their Quintile ranking (1 being high and 5 being low) in the class at the start of the Respiratory course. </a:t>
            </a:r>
            <a:endParaRPr lang="en-US" dirty="0">
              <a:effectLst/>
              <a:highlight>
                <a:srgbClr val="00FF00"/>
              </a:highligh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Using the schematic and content provided by the faculty and with the help of a student team, we create self-directed learning activity to coach students on memorizing basic science content and simultaneously coached them on how to annotate information onto the schematic (providing context) to build stamina for that content.  </a:t>
            </a:r>
            <a:endParaRPr lang="en-US" dirty="0">
              <a:effectLst/>
              <a:highlight>
                <a:srgbClr val="FFFF00"/>
              </a:highlight>
              <a:latin typeface="Aptos" panose="020B0004020202020204" pitchFamily="34" charset="0"/>
              <a:ea typeface="Times New Roman" panose="02020603050405020304" pitchFamily="18" charset="0"/>
            </a:endParaRPr>
          </a:p>
          <a:p>
            <a:pPr marL="0" marR="0">
              <a:spcBef>
                <a:spcPts val="0"/>
              </a:spcBef>
              <a:spcAft>
                <a:spcPts val="0"/>
              </a:spcAft>
            </a:pPr>
            <a:r>
              <a:rPr lang="en-US" b="1" kern="1200" dirty="0">
                <a:solidFill>
                  <a:srgbClr val="000000"/>
                </a:solidFill>
                <a:effectLst/>
                <a:highlight>
                  <a:srgbClr val="00FFFF"/>
                </a:highlight>
                <a:latin typeface="Aptos" panose="020B0004020202020204" pitchFamily="34" charset="0"/>
                <a:ea typeface="Times New Roman" panose="02020603050405020304" pitchFamily="18" charset="0"/>
                <a:cs typeface="Times New Roman" panose="02020603050405020304" pitchFamily="18" charset="0"/>
              </a:rPr>
              <a:t>Faculty was also provided a specific template to write board style questions that I could use to train the students in test-taking skills to build speed of access for their content knowledge. </a:t>
            </a:r>
            <a:endParaRPr lang="en-US" dirty="0">
              <a:effectLst/>
              <a:highlight>
                <a:srgbClr val="00FFFF"/>
              </a:highlight>
              <a:latin typeface="Aptos" panose="020B000402020202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F770A71-D642-4AD0-A2C5-B322E6BE2859}" type="slidenum">
              <a:rPr lang="en-US" smtClean="0"/>
              <a:t>9</a:t>
            </a:fld>
            <a:endParaRPr lang="en-US"/>
          </a:p>
        </p:txBody>
      </p:sp>
    </p:spTree>
    <p:extLst>
      <p:ext uri="{BB962C8B-B14F-4D97-AF65-F5344CB8AC3E}">
        <p14:creationId xmlns:p14="http://schemas.microsoft.com/office/powerpoint/2010/main" val="3073977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ED8F6A-97AF-4763-B1F5-09E4310F7FCE}"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393684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ED8F6A-97AF-4763-B1F5-09E4310F7FCE}"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411914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ED8F6A-97AF-4763-B1F5-09E4310F7FCE}"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179166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ED8F6A-97AF-4763-B1F5-09E4310F7FCE}"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322241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ED8F6A-97AF-4763-B1F5-09E4310F7FCE}"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291961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ED8F6A-97AF-4763-B1F5-09E4310F7FCE}" type="datetimeFigureOut">
              <a:rPr lang="en-US" smtClean="0"/>
              <a:t>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333210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ED8F6A-97AF-4763-B1F5-09E4310F7FCE}" type="datetimeFigureOut">
              <a:rPr lang="en-US" smtClean="0"/>
              <a:t>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367362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ED8F6A-97AF-4763-B1F5-09E4310F7FCE}" type="datetimeFigureOut">
              <a:rPr lang="en-US" smtClean="0"/>
              <a:t>6/8/2025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102386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D8F6A-97AF-4763-B1F5-09E4310F7FCE}" type="datetimeFigureOut">
              <a:rPr lang="en-US" smtClean="0"/>
              <a:t>6/8/2025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1303749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ED8F6A-97AF-4763-B1F5-09E4310F7FCE}" type="datetimeFigureOut">
              <a:rPr lang="en-US" smtClean="0"/>
              <a:t>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66667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ED8F6A-97AF-4763-B1F5-09E4310F7FCE}" type="datetimeFigureOut">
              <a:rPr lang="en-US" smtClean="0"/>
              <a:t>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60A6E-E7EB-495B-BB9B-168884DBF571}" type="slidenum">
              <a:rPr lang="en-US" smtClean="0"/>
              <a:t>‹#›</a:t>
            </a:fld>
            <a:endParaRPr lang="en-US"/>
          </a:p>
        </p:txBody>
      </p:sp>
    </p:spTree>
    <p:extLst>
      <p:ext uri="{BB962C8B-B14F-4D97-AF65-F5344CB8AC3E}">
        <p14:creationId xmlns:p14="http://schemas.microsoft.com/office/powerpoint/2010/main" val="296617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D8F6A-97AF-4763-B1F5-09E4310F7FCE}" type="datetimeFigureOut">
              <a:rPr lang="en-US" smtClean="0"/>
              <a:t>6/8/2025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60A6E-E7EB-495B-BB9B-168884DBF571}" type="slidenum">
              <a:rPr lang="en-US" smtClean="0"/>
              <a:t>‹#›</a:t>
            </a:fld>
            <a:endParaRPr lang="en-US"/>
          </a:p>
        </p:txBody>
      </p:sp>
    </p:spTree>
    <p:extLst>
      <p:ext uri="{BB962C8B-B14F-4D97-AF65-F5344CB8AC3E}">
        <p14:creationId xmlns:p14="http://schemas.microsoft.com/office/powerpoint/2010/main" val="33373548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A8F3EA-2D11-EEA8-E555-F6A01CC55373}"/>
              </a:ext>
            </a:extLst>
          </p:cNvPr>
          <p:cNvSpPr txBox="1"/>
          <p:nvPr/>
        </p:nvSpPr>
        <p:spPr>
          <a:xfrm>
            <a:off x="2269756" y="126086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
        <p:nvSpPr>
          <p:cNvPr id="3" name="TextBox 2">
            <a:extLst>
              <a:ext uri="{FF2B5EF4-FFF2-40B4-BE49-F238E27FC236}">
                <a16:creationId xmlns:a16="http://schemas.microsoft.com/office/drawing/2014/main" id="{5CA66F88-CEE5-4E46-5A8E-C4D3D0AC0668}"/>
              </a:ext>
            </a:extLst>
          </p:cNvPr>
          <p:cNvSpPr txBox="1"/>
          <p:nvPr/>
        </p:nvSpPr>
        <p:spPr>
          <a:xfrm>
            <a:off x="815236" y="3908681"/>
            <a:ext cx="3446072" cy="707886"/>
          </a:xfrm>
          <a:prstGeom prst="rect">
            <a:avLst/>
          </a:prstGeom>
          <a:noFill/>
        </p:spPr>
        <p:txBody>
          <a:bodyPr wrap="none" rtlCol="0">
            <a:spAutoFit/>
          </a:bodyPr>
          <a:lstStyle/>
          <a:p>
            <a:r>
              <a:rPr lang="en-US" sz="2000" b="1" dirty="0"/>
              <a:t>The Learning Ideas Conference</a:t>
            </a:r>
          </a:p>
          <a:p>
            <a:r>
              <a:rPr lang="en-US" sz="2000" b="1" dirty="0"/>
              <a:t>June 11, 2025</a:t>
            </a:r>
          </a:p>
        </p:txBody>
      </p:sp>
      <p:sp>
        <p:nvSpPr>
          <p:cNvPr id="4" name="TextBox 3">
            <a:extLst>
              <a:ext uri="{FF2B5EF4-FFF2-40B4-BE49-F238E27FC236}">
                <a16:creationId xmlns:a16="http://schemas.microsoft.com/office/drawing/2014/main" id="{1392B00D-5BA1-AFAA-E739-8A50B5F832B9}"/>
              </a:ext>
            </a:extLst>
          </p:cNvPr>
          <p:cNvSpPr txBox="1"/>
          <p:nvPr/>
        </p:nvSpPr>
        <p:spPr>
          <a:xfrm>
            <a:off x="815236" y="5493728"/>
            <a:ext cx="6007607" cy="646331"/>
          </a:xfrm>
          <a:prstGeom prst="rect">
            <a:avLst/>
          </a:prstGeom>
          <a:noFill/>
        </p:spPr>
        <p:txBody>
          <a:bodyPr wrap="none" rtlCol="0">
            <a:spAutoFit/>
          </a:bodyPr>
          <a:lstStyle/>
          <a:p>
            <a:r>
              <a:rPr lang="en-US" b="1" dirty="0"/>
              <a:t>Mangala Sadasivan PhD.,  Bryan Kelly DO.,  Mary Hughes DO.</a:t>
            </a:r>
          </a:p>
          <a:p>
            <a:r>
              <a:rPr lang="en-US" b="1" dirty="0"/>
              <a:t>Michigan State University, College of Osteopathic Medicine</a:t>
            </a:r>
          </a:p>
        </p:txBody>
      </p:sp>
    </p:spTree>
    <p:extLst>
      <p:ext uri="{BB962C8B-B14F-4D97-AF65-F5344CB8AC3E}">
        <p14:creationId xmlns:p14="http://schemas.microsoft.com/office/powerpoint/2010/main" val="308187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7A4307-CC25-16E6-61FA-AF2191C8B98D}"/>
              </a:ext>
            </a:extLst>
          </p:cNvPr>
          <p:cNvSpPr txBox="1"/>
          <p:nvPr/>
        </p:nvSpPr>
        <p:spPr>
          <a:xfrm flipH="1">
            <a:off x="4280380" y="1889514"/>
            <a:ext cx="3490797" cy="461665"/>
          </a:xfrm>
          <a:prstGeom prst="rect">
            <a:avLst/>
          </a:prstGeom>
          <a:solidFill>
            <a:schemeClr val="tx2">
              <a:lumMod val="25000"/>
              <a:lumOff val="75000"/>
            </a:schemeClr>
          </a:solidFill>
          <a:ln>
            <a:solidFill>
              <a:schemeClr val="tx1"/>
            </a:solidFill>
          </a:ln>
        </p:spPr>
        <p:txBody>
          <a:bodyPr wrap="square" rtlCol="0">
            <a:spAutoFit/>
          </a:bodyPr>
          <a:lstStyle/>
          <a:p>
            <a:pPr algn="ctr"/>
            <a:r>
              <a:rPr lang="en-US" sz="2400" b="1" dirty="0"/>
              <a:t>LEARNING SPECIALIST</a:t>
            </a:r>
          </a:p>
        </p:txBody>
      </p:sp>
      <p:sp>
        <p:nvSpPr>
          <p:cNvPr id="6" name="TextBox 5">
            <a:extLst>
              <a:ext uri="{FF2B5EF4-FFF2-40B4-BE49-F238E27FC236}">
                <a16:creationId xmlns:a16="http://schemas.microsoft.com/office/drawing/2014/main" id="{6931AE66-6343-5680-6085-89054A8BA4E2}"/>
              </a:ext>
            </a:extLst>
          </p:cNvPr>
          <p:cNvSpPr txBox="1"/>
          <p:nvPr/>
        </p:nvSpPr>
        <p:spPr>
          <a:xfrm flipH="1">
            <a:off x="8785409" y="1916079"/>
            <a:ext cx="2507233" cy="461665"/>
          </a:xfrm>
          <a:prstGeom prst="rect">
            <a:avLst/>
          </a:prstGeom>
          <a:solidFill>
            <a:schemeClr val="tx2">
              <a:lumMod val="25000"/>
              <a:lumOff val="75000"/>
            </a:schemeClr>
          </a:solidFill>
          <a:ln>
            <a:solidFill>
              <a:schemeClr val="tx1"/>
            </a:solidFill>
          </a:ln>
        </p:spPr>
        <p:txBody>
          <a:bodyPr wrap="square" rtlCol="0">
            <a:spAutoFit/>
          </a:bodyPr>
          <a:lstStyle/>
          <a:p>
            <a:pPr algn="ctr"/>
            <a:r>
              <a:rPr lang="en-US" sz="2400" b="1" dirty="0"/>
              <a:t>FACULTY</a:t>
            </a:r>
            <a:r>
              <a:rPr lang="en-US" sz="2400" dirty="0"/>
              <a:t>  </a:t>
            </a:r>
            <a:r>
              <a:rPr lang="en-US" sz="2400" b="1" dirty="0"/>
              <a:t>TEAM</a:t>
            </a:r>
            <a:r>
              <a:rPr lang="en-US" sz="2400" dirty="0"/>
              <a:t> </a:t>
            </a:r>
          </a:p>
        </p:txBody>
      </p:sp>
      <p:sp>
        <p:nvSpPr>
          <p:cNvPr id="8" name="TextBox 7">
            <a:extLst>
              <a:ext uri="{FF2B5EF4-FFF2-40B4-BE49-F238E27FC236}">
                <a16:creationId xmlns:a16="http://schemas.microsoft.com/office/drawing/2014/main" id="{37B233DE-61D2-37E4-427D-BA2C25CFC645}"/>
              </a:ext>
            </a:extLst>
          </p:cNvPr>
          <p:cNvSpPr txBox="1"/>
          <p:nvPr/>
        </p:nvSpPr>
        <p:spPr>
          <a:xfrm flipH="1">
            <a:off x="874824" y="1877256"/>
            <a:ext cx="2438400" cy="461665"/>
          </a:xfrm>
          <a:prstGeom prst="rect">
            <a:avLst/>
          </a:prstGeom>
          <a:solidFill>
            <a:schemeClr val="tx2">
              <a:lumMod val="25000"/>
              <a:lumOff val="75000"/>
            </a:schemeClr>
          </a:solidFill>
          <a:ln>
            <a:solidFill>
              <a:schemeClr val="tx1"/>
            </a:solidFill>
          </a:ln>
        </p:spPr>
        <p:txBody>
          <a:bodyPr wrap="square" rtlCol="0">
            <a:spAutoFit/>
          </a:bodyPr>
          <a:lstStyle/>
          <a:p>
            <a:pPr algn="ctr"/>
            <a:r>
              <a:rPr lang="en-US" sz="2400" b="1" dirty="0"/>
              <a:t>STUDENT</a:t>
            </a:r>
            <a:r>
              <a:rPr lang="en-US" sz="2400" dirty="0"/>
              <a:t> </a:t>
            </a:r>
            <a:r>
              <a:rPr lang="en-US" sz="2400" b="1" dirty="0"/>
              <a:t>TEAM</a:t>
            </a:r>
            <a:r>
              <a:rPr lang="en-US" sz="2400" dirty="0"/>
              <a:t> </a:t>
            </a:r>
          </a:p>
        </p:txBody>
      </p:sp>
      <p:sp>
        <p:nvSpPr>
          <p:cNvPr id="2" name="TextBox 1">
            <a:extLst>
              <a:ext uri="{FF2B5EF4-FFF2-40B4-BE49-F238E27FC236}">
                <a16:creationId xmlns:a16="http://schemas.microsoft.com/office/drawing/2014/main" id="{84C968D3-218B-5D65-6EC0-15EBC68875B7}"/>
              </a:ext>
            </a:extLst>
          </p:cNvPr>
          <p:cNvSpPr txBox="1"/>
          <p:nvPr/>
        </p:nvSpPr>
        <p:spPr>
          <a:xfrm rot="19048170">
            <a:off x="-190514" y="338632"/>
            <a:ext cx="1717447" cy="769441"/>
          </a:xfrm>
          <a:prstGeom prst="rect">
            <a:avLst/>
          </a:prstGeom>
          <a:solidFill>
            <a:schemeClr val="bg2"/>
          </a:solidFill>
        </p:spPr>
        <p:txBody>
          <a:bodyPr wrap="square" rtlCol="0">
            <a:spAutoFit/>
          </a:bodyPr>
          <a:lstStyle/>
          <a:p>
            <a:pPr algn="ctr"/>
            <a:r>
              <a:rPr lang="en-US" sz="2200" b="1" dirty="0"/>
              <a:t>TEAM MEMBERS</a:t>
            </a:r>
          </a:p>
        </p:txBody>
      </p:sp>
      <p:sp>
        <p:nvSpPr>
          <p:cNvPr id="5" name="TextBox 4">
            <a:extLst>
              <a:ext uri="{FF2B5EF4-FFF2-40B4-BE49-F238E27FC236}">
                <a16:creationId xmlns:a16="http://schemas.microsoft.com/office/drawing/2014/main" id="{B2A745E9-8A0A-43C2-431C-EC99885E5E76}"/>
              </a:ext>
            </a:extLst>
          </p:cNvPr>
          <p:cNvSpPr txBox="1"/>
          <p:nvPr/>
        </p:nvSpPr>
        <p:spPr>
          <a:xfrm flipH="1">
            <a:off x="3714532" y="4472338"/>
            <a:ext cx="4824161" cy="461665"/>
          </a:xfrm>
          <a:prstGeom prst="rect">
            <a:avLst/>
          </a:prstGeom>
          <a:solidFill>
            <a:schemeClr val="tx2">
              <a:lumMod val="25000"/>
              <a:lumOff val="75000"/>
            </a:schemeClr>
          </a:solidFill>
          <a:ln>
            <a:solidFill>
              <a:schemeClr val="tx1"/>
            </a:solidFill>
          </a:ln>
        </p:spPr>
        <p:txBody>
          <a:bodyPr wrap="square" rtlCol="0">
            <a:spAutoFit/>
          </a:bodyPr>
          <a:lstStyle/>
          <a:p>
            <a:pPr algn="ctr"/>
            <a:r>
              <a:rPr lang="en-US" sz="2400" b="1" dirty="0"/>
              <a:t>TECH/MEDIA/DESIGN/STAT TEAM</a:t>
            </a:r>
            <a:r>
              <a:rPr lang="en-US" sz="2400" dirty="0"/>
              <a:t> </a:t>
            </a:r>
          </a:p>
        </p:txBody>
      </p:sp>
      <p:sp>
        <p:nvSpPr>
          <p:cNvPr id="14" name="TextBox 13">
            <a:extLst>
              <a:ext uri="{FF2B5EF4-FFF2-40B4-BE49-F238E27FC236}">
                <a16:creationId xmlns:a16="http://schemas.microsoft.com/office/drawing/2014/main" id="{518B059C-0710-D960-69E0-640D2B0A0869}"/>
              </a:ext>
            </a:extLst>
          </p:cNvPr>
          <p:cNvSpPr txBox="1"/>
          <p:nvPr/>
        </p:nvSpPr>
        <p:spPr>
          <a:xfrm>
            <a:off x="8538693" y="3146126"/>
            <a:ext cx="3223109" cy="923330"/>
          </a:xfrm>
          <a:prstGeom prst="rect">
            <a:avLst/>
          </a:prstGeom>
          <a:noFill/>
          <a:ln>
            <a:solidFill>
              <a:schemeClr val="tx1"/>
            </a:solidFill>
          </a:ln>
        </p:spPr>
        <p:txBody>
          <a:bodyPr wrap="square" rtlCol="0">
            <a:spAutoFit/>
          </a:bodyPr>
          <a:lstStyle/>
          <a:p>
            <a:r>
              <a:rPr lang="en-US" b="1" dirty="0"/>
              <a:t>DR. BRYAN KELLY</a:t>
            </a:r>
          </a:p>
          <a:p>
            <a:r>
              <a:rPr lang="en-US" b="1" dirty="0"/>
              <a:t>DR. MARY HUGHES</a:t>
            </a:r>
          </a:p>
          <a:p>
            <a:r>
              <a:rPr lang="en-US" b="1" dirty="0"/>
              <a:t>OTHER BASIC SCIENCE FACULTY</a:t>
            </a:r>
          </a:p>
        </p:txBody>
      </p:sp>
      <p:sp>
        <p:nvSpPr>
          <p:cNvPr id="16" name="TextBox 15">
            <a:extLst>
              <a:ext uri="{FF2B5EF4-FFF2-40B4-BE49-F238E27FC236}">
                <a16:creationId xmlns:a16="http://schemas.microsoft.com/office/drawing/2014/main" id="{5F231F52-F03A-1573-FD73-20D2F8A3E27D}"/>
              </a:ext>
            </a:extLst>
          </p:cNvPr>
          <p:cNvSpPr txBox="1"/>
          <p:nvPr/>
        </p:nvSpPr>
        <p:spPr>
          <a:xfrm>
            <a:off x="437344" y="3173364"/>
            <a:ext cx="2960016" cy="1477328"/>
          </a:xfrm>
          <a:prstGeom prst="rect">
            <a:avLst/>
          </a:prstGeom>
          <a:noFill/>
          <a:ln>
            <a:solidFill>
              <a:schemeClr val="tx1"/>
            </a:solidFill>
          </a:ln>
        </p:spPr>
        <p:txBody>
          <a:bodyPr wrap="square" rtlCol="0">
            <a:spAutoFit/>
          </a:bodyPr>
          <a:lstStyle/>
          <a:p>
            <a:r>
              <a:rPr lang="en-US" b="1" dirty="0"/>
              <a:t>A LEAD STUDENT WHO COMPLETED THE COURSE THE YEAR BEFORE AND STUDENT VOLUNTEERS WITHIN THE CLASS</a:t>
            </a:r>
          </a:p>
        </p:txBody>
      </p:sp>
      <p:sp>
        <p:nvSpPr>
          <p:cNvPr id="17" name="TextBox 16">
            <a:extLst>
              <a:ext uri="{FF2B5EF4-FFF2-40B4-BE49-F238E27FC236}">
                <a16:creationId xmlns:a16="http://schemas.microsoft.com/office/drawing/2014/main" id="{9B8BAA37-18AB-A1E5-C9BD-444FF19877E6}"/>
              </a:ext>
            </a:extLst>
          </p:cNvPr>
          <p:cNvSpPr txBox="1"/>
          <p:nvPr/>
        </p:nvSpPr>
        <p:spPr>
          <a:xfrm>
            <a:off x="4640034" y="3173364"/>
            <a:ext cx="2771490" cy="369332"/>
          </a:xfrm>
          <a:prstGeom prst="rect">
            <a:avLst/>
          </a:prstGeom>
          <a:noFill/>
          <a:ln>
            <a:solidFill>
              <a:schemeClr val="tx1"/>
            </a:solidFill>
          </a:ln>
        </p:spPr>
        <p:txBody>
          <a:bodyPr wrap="square" rtlCol="0">
            <a:spAutoFit/>
          </a:bodyPr>
          <a:lstStyle/>
          <a:p>
            <a:r>
              <a:rPr lang="en-US" b="1" dirty="0"/>
              <a:t>DR. MANGALA SADSIVAN</a:t>
            </a:r>
          </a:p>
        </p:txBody>
      </p:sp>
      <p:sp>
        <p:nvSpPr>
          <p:cNvPr id="23" name="TextBox 22">
            <a:extLst>
              <a:ext uri="{FF2B5EF4-FFF2-40B4-BE49-F238E27FC236}">
                <a16:creationId xmlns:a16="http://schemas.microsoft.com/office/drawing/2014/main" id="{F051A28A-80C7-C3BF-0CDA-229A0AA46B72}"/>
              </a:ext>
            </a:extLst>
          </p:cNvPr>
          <p:cNvSpPr txBox="1"/>
          <p:nvPr/>
        </p:nvSpPr>
        <p:spPr>
          <a:xfrm>
            <a:off x="3714533" y="5152219"/>
            <a:ext cx="4824160" cy="369332"/>
          </a:xfrm>
          <a:prstGeom prst="rect">
            <a:avLst/>
          </a:prstGeom>
          <a:noFill/>
          <a:ln>
            <a:solidFill>
              <a:schemeClr val="tx1"/>
            </a:solidFill>
          </a:ln>
        </p:spPr>
        <p:txBody>
          <a:bodyPr wrap="square" rtlCol="0">
            <a:spAutoFit/>
          </a:bodyPr>
          <a:lstStyle/>
          <a:p>
            <a:r>
              <a:rPr lang="en-US" b="1" dirty="0"/>
              <a:t>MSU STAFF PROVIDED SUPPORT AS NEEDED</a:t>
            </a:r>
          </a:p>
        </p:txBody>
      </p:sp>
      <p:sp>
        <p:nvSpPr>
          <p:cNvPr id="3" name="TextBox 2">
            <a:extLst>
              <a:ext uri="{FF2B5EF4-FFF2-40B4-BE49-F238E27FC236}">
                <a16:creationId xmlns:a16="http://schemas.microsoft.com/office/drawing/2014/main" id="{6403C3A3-B732-60F2-D69B-D6D11A37F9E9}"/>
              </a:ext>
            </a:extLst>
          </p:cNvPr>
          <p:cNvSpPr txBox="1"/>
          <p:nvPr/>
        </p:nvSpPr>
        <p:spPr>
          <a:xfrm>
            <a:off x="2603131" y="4660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41448098"/>
      </p:ext>
    </p:extLst>
  </p:cSld>
  <p:clrMapOvr>
    <a:masterClrMapping/>
  </p:clrMapOvr>
  <mc:AlternateContent xmlns:mc="http://schemas.openxmlformats.org/markup-compatibility/2006" xmlns:p14="http://schemas.microsoft.com/office/powerpoint/2010/main">
    <mc:Choice Requires="p14">
      <p:transition spd="slow" p14:dur="2000" advTm="69089"/>
    </mc:Choice>
    <mc:Fallback xmlns="">
      <p:transition spd="slow" advTm="6908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C5251FDA-9DF2-32A3-6294-5F36627E0C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4" t="20973" r="-104" b="41110"/>
          <a:stretch/>
        </p:blipFill>
        <p:spPr bwMode="auto">
          <a:xfrm>
            <a:off x="440265" y="1422255"/>
            <a:ext cx="11311467" cy="418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0431E66-BB84-95F8-8757-7F37C3C72886}"/>
              </a:ext>
            </a:extLst>
          </p:cNvPr>
          <p:cNvSpPr txBox="1"/>
          <p:nvPr/>
        </p:nvSpPr>
        <p:spPr>
          <a:xfrm>
            <a:off x="3541214" y="2602468"/>
            <a:ext cx="3229987" cy="369332"/>
          </a:xfrm>
          <a:prstGeom prst="rect">
            <a:avLst/>
          </a:prstGeom>
          <a:solidFill>
            <a:srgbClr val="FFFF00"/>
          </a:solidFill>
          <a:ln>
            <a:solidFill>
              <a:schemeClr val="tx1"/>
            </a:solidFill>
          </a:ln>
        </p:spPr>
        <p:txBody>
          <a:bodyPr wrap="none" rtlCol="0">
            <a:spAutoFit/>
          </a:bodyPr>
          <a:lstStyle/>
          <a:p>
            <a:r>
              <a:rPr lang="en-US" b="1" dirty="0">
                <a:solidFill>
                  <a:srgbClr val="FF0000"/>
                </a:solidFill>
                <a:highlight>
                  <a:srgbClr val="FFFF00"/>
                </a:highlight>
              </a:rPr>
              <a:t>Ch 5- </a:t>
            </a:r>
            <a:r>
              <a:rPr lang="en-US" b="1" dirty="0">
                <a:highlight>
                  <a:srgbClr val="FFFF00"/>
                </a:highlight>
              </a:rPr>
              <a:t>Pulmonary Gas Exchange I</a:t>
            </a:r>
            <a:endParaRPr lang="en-US" b="1" dirty="0">
              <a:solidFill>
                <a:srgbClr val="FF0000"/>
              </a:solidFill>
              <a:highlight>
                <a:srgbClr val="FFFF00"/>
              </a:highlight>
            </a:endParaRPr>
          </a:p>
        </p:txBody>
      </p:sp>
      <p:sp>
        <p:nvSpPr>
          <p:cNvPr id="4" name="TextBox 3">
            <a:extLst>
              <a:ext uri="{FF2B5EF4-FFF2-40B4-BE49-F238E27FC236}">
                <a16:creationId xmlns:a16="http://schemas.microsoft.com/office/drawing/2014/main" id="{AF48272A-0B2D-F054-3301-682C06B65CC9}"/>
              </a:ext>
            </a:extLst>
          </p:cNvPr>
          <p:cNvSpPr txBox="1"/>
          <p:nvPr/>
        </p:nvSpPr>
        <p:spPr>
          <a:xfrm>
            <a:off x="116656" y="5570356"/>
            <a:ext cx="6109251" cy="1077218"/>
          </a:xfrm>
          <a:prstGeom prst="rect">
            <a:avLst/>
          </a:prstGeom>
          <a:solidFill>
            <a:srgbClr val="FFFF00"/>
          </a:solidFill>
          <a:ln>
            <a:solidFill>
              <a:schemeClr val="tx1"/>
            </a:solidFill>
          </a:ln>
        </p:spPr>
        <p:txBody>
          <a:bodyPr wrap="square" rtlCol="0">
            <a:spAutoFit/>
          </a:bodyPr>
          <a:lstStyle/>
          <a:p>
            <a:r>
              <a:rPr lang="en-US" sz="1600" b="1" dirty="0">
                <a:solidFill>
                  <a:srgbClr val="FF0000"/>
                </a:solidFill>
                <a:highlight>
                  <a:srgbClr val="FFFF00"/>
                </a:highlight>
              </a:rPr>
              <a:t>Ch 2- </a:t>
            </a:r>
            <a:r>
              <a:rPr lang="en-US" sz="1600" b="1" dirty="0">
                <a:highlight>
                  <a:srgbClr val="FFFF00"/>
                </a:highlight>
              </a:rPr>
              <a:t>Pulmonary Mechanics I </a:t>
            </a:r>
          </a:p>
          <a:p>
            <a:r>
              <a:rPr lang="en-US" sz="1600" b="1" dirty="0">
                <a:solidFill>
                  <a:srgbClr val="FF0000"/>
                </a:solidFill>
                <a:highlight>
                  <a:srgbClr val="FFFF00"/>
                </a:highlight>
              </a:rPr>
              <a:t>Ch 5- </a:t>
            </a:r>
            <a:r>
              <a:rPr lang="en-US" sz="1600" b="1" dirty="0">
                <a:highlight>
                  <a:srgbClr val="FFFF00"/>
                </a:highlight>
              </a:rPr>
              <a:t>Pulmonary Gas Exchange II </a:t>
            </a:r>
            <a:r>
              <a:rPr lang="en-US" sz="1600" b="1" dirty="0">
                <a:solidFill>
                  <a:srgbClr val="FF0000"/>
                </a:solidFill>
                <a:highlight>
                  <a:srgbClr val="FFFF00"/>
                </a:highlight>
              </a:rPr>
              <a:t>(Emphysema)</a:t>
            </a:r>
            <a:endParaRPr lang="en-US" sz="1600" b="1" dirty="0">
              <a:highlight>
                <a:srgbClr val="FFFF00"/>
              </a:highlight>
            </a:endParaRPr>
          </a:p>
          <a:p>
            <a:r>
              <a:rPr lang="en-US" sz="1600" b="1" dirty="0">
                <a:solidFill>
                  <a:srgbClr val="FF0000"/>
                </a:solidFill>
                <a:highlight>
                  <a:srgbClr val="FFFF00"/>
                </a:highlight>
              </a:rPr>
              <a:t>Ch 3- </a:t>
            </a:r>
            <a:r>
              <a:rPr lang="en-US" sz="1600" b="1" dirty="0">
                <a:highlight>
                  <a:srgbClr val="FFFF00"/>
                </a:highlight>
              </a:rPr>
              <a:t>Pulmonary Ventilation II &amp; I </a:t>
            </a:r>
            <a:r>
              <a:rPr lang="en-US" sz="1600" b="1" dirty="0">
                <a:solidFill>
                  <a:srgbClr val="FF0000"/>
                </a:solidFill>
                <a:highlight>
                  <a:srgbClr val="FFFF00"/>
                </a:highlight>
              </a:rPr>
              <a:t>(flow-volume loops/dead </a:t>
            </a:r>
          </a:p>
          <a:p>
            <a:r>
              <a:rPr lang="en-US" sz="1600" b="1" dirty="0">
                <a:solidFill>
                  <a:srgbClr val="FF0000"/>
                </a:solidFill>
                <a:highlight>
                  <a:srgbClr val="FFFF00"/>
                </a:highlight>
              </a:rPr>
              <a:t>space)</a:t>
            </a:r>
            <a:endParaRPr lang="en-US" sz="1600" b="1" dirty="0">
              <a:highlight>
                <a:srgbClr val="FFFF00"/>
              </a:highlight>
            </a:endParaRPr>
          </a:p>
        </p:txBody>
      </p:sp>
      <p:sp>
        <p:nvSpPr>
          <p:cNvPr id="5" name="TextBox 4">
            <a:extLst>
              <a:ext uri="{FF2B5EF4-FFF2-40B4-BE49-F238E27FC236}">
                <a16:creationId xmlns:a16="http://schemas.microsoft.com/office/drawing/2014/main" id="{8BC4FFE0-38BE-79EE-AA3D-92976139ED50}"/>
              </a:ext>
            </a:extLst>
          </p:cNvPr>
          <p:cNvSpPr txBox="1"/>
          <p:nvPr/>
        </p:nvSpPr>
        <p:spPr>
          <a:xfrm>
            <a:off x="6410016" y="5715109"/>
            <a:ext cx="5609705" cy="1077218"/>
          </a:xfrm>
          <a:prstGeom prst="rect">
            <a:avLst/>
          </a:prstGeom>
          <a:solidFill>
            <a:srgbClr val="FFFF00"/>
          </a:solidFill>
          <a:ln>
            <a:solidFill>
              <a:schemeClr val="tx1"/>
            </a:solidFill>
          </a:ln>
        </p:spPr>
        <p:txBody>
          <a:bodyPr wrap="square" rtlCol="0">
            <a:spAutoFit/>
          </a:bodyPr>
          <a:lstStyle/>
          <a:p>
            <a:r>
              <a:rPr lang="en-US" sz="1600" b="1" dirty="0">
                <a:solidFill>
                  <a:srgbClr val="FF0000"/>
                </a:solidFill>
                <a:highlight>
                  <a:srgbClr val="FFFF00"/>
                </a:highlight>
              </a:rPr>
              <a:t>Ch 1- </a:t>
            </a:r>
            <a:r>
              <a:rPr lang="en-US" sz="1600" b="1" dirty="0">
                <a:highlight>
                  <a:srgbClr val="FFFF00"/>
                </a:highlight>
              </a:rPr>
              <a:t>Basic Concepts I &amp; II </a:t>
            </a:r>
            <a:r>
              <a:rPr lang="en-US" sz="1600" b="1" dirty="0">
                <a:solidFill>
                  <a:srgbClr val="FF0000"/>
                </a:solidFill>
                <a:highlight>
                  <a:srgbClr val="FFFF00"/>
                </a:highlight>
              </a:rPr>
              <a:t>(Pneumothorax &amp; Pleural effusion)</a:t>
            </a:r>
            <a:endParaRPr lang="en-US" sz="1600" b="1" dirty="0">
              <a:highlight>
                <a:srgbClr val="FFFF00"/>
              </a:highlight>
            </a:endParaRPr>
          </a:p>
          <a:p>
            <a:r>
              <a:rPr lang="en-US" sz="1600" b="1" dirty="0">
                <a:solidFill>
                  <a:srgbClr val="FF0000"/>
                </a:solidFill>
                <a:highlight>
                  <a:srgbClr val="FFFF00"/>
                </a:highlight>
              </a:rPr>
              <a:t>Ch 5- </a:t>
            </a:r>
            <a:r>
              <a:rPr lang="en-US" sz="1600" b="1" dirty="0">
                <a:highlight>
                  <a:srgbClr val="FFFF00"/>
                </a:highlight>
              </a:rPr>
              <a:t>Pulmonary Gas Exchange II </a:t>
            </a:r>
            <a:r>
              <a:rPr lang="en-US" sz="1600" b="1" dirty="0">
                <a:solidFill>
                  <a:srgbClr val="FF0000"/>
                </a:solidFill>
                <a:highlight>
                  <a:srgbClr val="FFFF00"/>
                </a:highlight>
              </a:rPr>
              <a:t>(Pulmonary edema))</a:t>
            </a:r>
          </a:p>
          <a:p>
            <a:r>
              <a:rPr lang="en-US" sz="1600" b="1" dirty="0">
                <a:solidFill>
                  <a:srgbClr val="FF0000"/>
                </a:solidFill>
                <a:highlight>
                  <a:srgbClr val="FFFF00"/>
                </a:highlight>
              </a:rPr>
              <a:t>Ch 2- </a:t>
            </a:r>
            <a:r>
              <a:rPr lang="en-US" sz="1600" b="1" dirty="0">
                <a:highlight>
                  <a:srgbClr val="FFFF00"/>
                </a:highlight>
              </a:rPr>
              <a:t>Pulmonary Mechanics II </a:t>
            </a:r>
            <a:r>
              <a:rPr lang="en-US" sz="1600" b="1" dirty="0">
                <a:solidFill>
                  <a:srgbClr val="FF0000"/>
                </a:solidFill>
                <a:highlight>
                  <a:srgbClr val="FFFF00"/>
                </a:highlight>
              </a:rPr>
              <a:t>(Atelectasis prevention)</a:t>
            </a:r>
            <a:endParaRPr lang="en-US" sz="1600" b="1" dirty="0">
              <a:highlight>
                <a:srgbClr val="FFFF00"/>
              </a:highlight>
            </a:endParaRPr>
          </a:p>
        </p:txBody>
      </p:sp>
      <p:sp>
        <p:nvSpPr>
          <p:cNvPr id="6" name="Flowchart: Connector 5">
            <a:extLst>
              <a:ext uri="{FF2B5EF4-FFF2-40B4-BE49-F238E27FC236}">
                <a16:creationId xmlns:a16="http://schemas.microsoft.com/office/drawing/2014/main" id="{BE20BBA7-18F5-FB10-B9D4-D7783755B69A}"/>
              </a:ext>
            </a:extLst>
          </p:cNvPr>
          <p:cNvSpPr/>
          <p:nvPr/>
        </p:nvSpPr>
        <p:spPr>
          <a:xfrm>
            <a:off x="7650051" y="4549461"/>
            <a:ext cx="476518" cy="495835"/>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lowchart: Connector 6">
            <a:extLst>
              <a:ext uri="{FF2B5EF4-FFF2-40B4-BE49-F238E27FC236}">
                <a16:creationId xmlns:a16="http://schemas.microsoft.com/office/drawing/2014/main" id="{6D45EFDC-83ED-04A6-7E39-0263A26B2794}"/>
              </a:ext>
            </a:extLst>
          </p:cNvPr>
          <p:cNvSpPr/>
          <p:nvPr/>
        </p:nvSpPr>
        <p:spPr>
          <a:xfrm>
            <a:off x="9597605" y="3586632"/>
            <a:ext cx="403329" cy="476109"/>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Connector 7">
            <a:extLst>
              <a:ext uri="{FF2B5EF4-FFF2-40B4-BE49-F238E27FC236}">
                <a16:creationId xmlns:a16="http://schemas.microsoft.com/office/drawing/2014/main" id="{41F996A9-BF7F-DA9D-125E-F8B9A50DC88B}"/>
              </a:ext>
            </a:extLst>
          </p:cNvPr>
          <p:cNvSpPr/>
          <p:nvPr/>
        </p:nvSpPr>
        <p:spPr>
          <a:xfrm>
            <a:off x="9524416" y="4445332"/>
            <a:ext cx="476518" cy="495835"/>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B3B05592-565A-45E3-E057-EABD90C1BB61}"/>
              </a:ext>
            </a:extLst>
          </p:cNvPr>
          <p:cNvCxnSpPr>
            <a:cxnSpLocks/>
          </p:cNvCxnSpPr>
          <p:nvPr/>
        </p:nvCxnSpPr>
        <p:spPr>
          <a:xfrm>
            <a:off x="4327301" y="2971800"/>
            <a:ext cx="953037" cy="775952"/>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A594A5E0-5D19-750B-27EA-62C332FE595D}"/>
              </a:ext>
            </a:extLst>
          </p:cNvPr>
          <p:cNvCxnSpPr>
            <a:cxnSpLocks/>
          </p:cNvCxnSpPr>
          <p:nvPr/>
        </p:nvCxnSpPr>
        <p:spPr>
          <a:xfrm flipV="1">
            <a:off x="4327301" y="5428642"/>
            <a:ext cx="296215" cy="268011"/>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66239637-4BC5-CCA9-3F52-796CAC0EA169}"/>
              </a:ext>
            </a:extLst>
          </p:cNvPr>
          <p:cNvCxnSpPr>
            <a:cxnSpLocks/>
          </p:cNvCxnSpPr>
          <p:nvPr/>
        </p:nvCxnSpPr>
        <p:spPr>
          <a:xfrm flipH="1" flipV="1">
            <a:off x="7263685" y="5477874"/>
            <a:ext cx="328410" cy="268011"/>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9AB5DE8E-166B-CF33-88F0-E1CE96A9D671}"/>
              </a:ext>
            </a:extLst>
          </p:cNvPr>
          <p:cNvSpPr txBox="1"/>
          <p:nvPr/>
        </p:nvSpPr>
        <p:spPr>
          <a:xfrm>
            <a:off x="440265" y="1456228"/>
            <a:ext cx="3561892" cy="369332"/>
          </a:xfrm>
          <a:prstGeom prst="rect">
            <a:avLst/>
          </a:prstGeom>
          <a:solidFill>
            <a:srgbClr val="FFFF00"/>
          </a:solidFill>
          <a:ln>
            <a:solidFill>
              <a:schemeClr val="tx1"/>
            </a:solidFill>
          </a:ln>
        </p:spPr>
        <p:txBody>
          <a:bodyPr wrap="square" rtlCol="0">
            <a:spAutoFit/>
          </a:bodyPr>
          <a:lstStyle/>
          <a:p>
            <a:r>
              <a:rPr lang="en-US" b="1" dirty="0">
                <a:solidFill>
                  <a:srgbClr val="FF0000"/>
                </a:solidFill>
              </a:rPr>
              <a:t>Dr. DiCarlo’s Material integrated</a:t>
            </a:r>
          </a:p>
        </p:txBody>
      </p:sp>
      <p:sp>
        <p:nvSpPr>
          <p:cNvPr id="9" name="TextBox 8">
            <a:extLst>
              <a:ext uri="{FF2B5EF4-FFF2-40B4-BE49-F238E27FC236}">
                <a16:creationId xmlns:a16="http://schemas.microsoft.com/office/drawing/2014/main" id="{33EFAAA0-03FF-BB67-8A83-6844948EBE6C}"/>
              </a:ext>
            </a:extLst>
          </p:cNvPr>
          <p:cNvSpPr txBox="1"/>
          <p:nvPr/>
        </p:nvSpPr>
        <p:spPr>
          <a:xfrm rot="18983015">
            <a:off x="23049" y="605308"/>
            <a:ext cx="1755088" cy="430887"/>
          </a:xfrm>
          <a:prstGeom prst="rect">
            <a:avLst/>
          </a:prstGeom>
          <a:solidFill>
            <a:schemeClr val="bg2"/>
          </a:solidFill>
          <a:ln>
            <a:solidFill>
              <a:schemeClr val="tx1"/>
            </a:solidFill>
          </a:ln>
        </p:spPr>
        <p:txBody>
          <a:bodyPr wrap="square" rtlCol="0">
            <a:spAutoFit/>
          </a:bodyPr>
          <a:lstStyle/>
          <a:p>
            <a:pPr algn="ctr"/>
            <a:r>
              <a:rPr lang="en-US" sz="2200" b="1" dirty="0"/>
              <a:t>SCHEMATIC</a:t>
            </a:r>
          </a:p>
        </p:txBody>
      </p:sp>
      <p:sp>
        <p:nvSpPr>
          <p:cNvPr id="13" name="TextBox 12">
            <a:extLst>
              <a:ext uri="{FF2B5EF4-FFF2-40B4-BE49-F238E27FC236}">
                <a16:creationId xmlns:a16="http://schemas.microsoft.com/office/drawing/2014/main" id="{F2BDBF84-F063-1A18-6822-ADD41991B280}"/>
              </a:ext>
            </a:extLst>
          </p:cNvPr>
          <p:cNvSpPr txBox="1"/>
          <p:nvPr/>
        </p:nvSpPr>
        <p:spPr>
          <a:xfrm>
            <a:off x="2603131" y="4660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1352278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81DAC5F-93BC-466E-C8D4-107EAF53EA73}"/>
              </a:ext>
            </a:extLst>
          </p:cNvPr>
          <p:cNvSpPr txBox="1"/>
          <p:nvPr/>
        </p:nvSpPr>
        <p:spPr>
          <a:xfrm>
            <a:off x="1242413" y="1759353"/>
            <a:ext cx="9936480" cy="3293209"/>
          </a:xfrm>
          <a:prstGeom prst="rect">
            <a:avLst/>
          </a:prstGeom>
          <a:noFill/>
          <a:ln>
            <a:solidFill>
              <a:schemeClr val="tx1"/>
            </a:solidFill>
          </a:ln>
        </p:spPr>
        <p:txBody>
          <a:bodyPr wrap="square" rtlCol="0">
            <a:spAutoFit/>
          </a:bodyPr>
          <a:lstStyle/>
          <a:p>
            <a:pPr algn="ctr"/>
            <a:r>
              <a:rPr lang="en-US" sz="2200" b="1" dirty="0">
                <a:ea typeface="STZhongsong" panose="020B0503020204020204" pitchFamily="2" charset="-122"/>
              </a:rPr>
              <a:t>OBJECTIVES OF THE STUDY</a:t>
            </a:r>
          </a:p>
          <a:p>
            <a:pPr algn="ctr"/>
            <a:endParaRPr lang="en-US" sz="2200" b="1" dirty="0">
              <a:ea typeface="STZhongsong" panose="020B0503020204020204" pitchFamily="2" charset="-122"/>
            </a:endParaRPr>
          </a:p>
          <a:p>
            <a:pPr marL="342900" indent="-342900">
              <a:buAutoNum type="arabicPeriod"/>
            </a:pPr>
            <a:r>
              <a:rPr lang="en-US" sz="2200" b="1" dirty="0">
                <a:ea typeface="STZhongsong" panose="020B0503020204020204" pitchFamily="2" charset="-122"/>
              </a:rPr>
              <a:t>BRIDGE THE GAP BETWEEN TEACHING AND LEARNING USING THE 3-S MODEL.</a:t>
            </a:r>
          </a:p>
          <a:p>
            <a:pPr marL="342900" indent="-342900">
              <a:buAutoNum type="arabicPeriod"/>
            </a:pPr>
            <a:endParaRPr lang="en-US" sz="2200" b="1" dirty="0">
              <a:ea typeface="STZhongsong" panose="020B0503020204020204" pitchFamily="2" charset="-122"/>
            </a:endParaRPr>
          </a:p>
          <a:p>
            <a:pPr marL="342900" indent="-342900">
              <a:buAutoNum type="arabicPeriod"/>
            </a:pPr>
            <a:r>
              <a:rPr lang="en-US" sz="2200" b="1" dirty="0">
                <a:ea typeface="STZhongsong" panose="020B0503020204020204" pitchFamily="2" charset="-122"/>
              </a:rPr>
              <a:t>TRAIN STUDENTS IN CRITICAL THINKING SKILLS (STRENGTH, STAMINA, SPEED) USING THE MODEL.</a:t>
            </a:r>
          </a:p>
          <a:p>
            <a:pPr marL="342900" indent="-342900">
              <a:buAutoNum type="arabicPeriod"/>
            </a:pPr>
            <a:endParaRPr lang="en-US" sz="2200" b="1" dirty="0">
              <a:ea typeface="STZhongsong" panose="020B0503020204020204" pitchFamily="2" charset="-122"/>
            </a:endParaRPr>
          </a:p>
          <a:p>
            <a:pPr marL="342900" indent="-342900">
              <a:buAutoNum type="arabicPeriod"/>
            </a:pPr>
            <a:r>
              <a:rPr lang="en-US" sz="2200" b="1" dirty="0">
                <a:ea typeface="STZhongsong" panose="020B0503020204020204" pitchFamily="2" charset="-122"/>
              </a:rPr>
              <a:t>ULTIMATE GOAL TO INCREASE BOARD SCORES.</a:t>
            </a:r>
            <a:endParaRPr lang="en-US" sz="2200" b="1" dirty="0"/>
          </a:p>
          <a:p>
            <a:endParaRPr lang="en-US" sz="1600" b="1" dirty="0">
              <a:ea typeface="STZhongsong" panose="020B0503020204020204" pitchFamily="2" charset="-122"/>
            </a:endParaRPr>
          </a:p>
          <a:p>
            <a:endParaRPr lang="en-US" sz="1600" b="1" dirty="0">
              <a:ea typeface="STZhongsong" panose="020B0503020204020204" pitchFamily="2" charset="-122"/>
            </a:endParaRPr>
          </a:p>
        </p:txBody>
      </p:sp>
      <p:sp>
        <p:nvSpPr>
          <p:cNvPr id="3" name="TextBox 2">
            <a:extLst>
              <a:ext uri="{FF2B5EF4-FFF2-40B4-BE49-F238E27FC236}">
                <a16:creationId xmlns:a16="http://schemas.microsoft.com/office/drawing/2014/main" id="{95FADF95-3597-29B1-C415-B6CE4F340456}"/>
              </a:ext>
            </a:extLst>
          </p:cNvPr>
          <p:cNvSpPr txBox="1"/>
          <p:nvPr/>
        </p:nvSpPr>
        <p:spPr>
          <a:xfrm rot="18983015">
            <a:off x="-296085" y="497631"/>
            <a:ext cx="2282405" cy="769441"/>
          </a:xfrm>
          <a:prstGeom prst="rect">
            <a:avLst/>
          </a:prstGeom>
          <a:solidFill>
            <a:srgbClr val="7030A0"/>
          </a:solidFill>
        </p:spPr>
        <p:txBody>
          <a:bodyPr wrap="square" rtlCol="0">
            <a:spAutoFit/>
          </a:bodyPr>
          <a:lstStyle/>
          <a:p>
            <a:pPr algn="ctr"/>
            <a:r>
              <a:rPr lang="en-US" sz="2200" b="1" dirty="0">
                <a:solidFill>
                  <a:schemeClr val="bg1"/>
                </a:solidFill>
              </a:rPr>
              <a:t>5. </a:t>
            </a:r>
          </a:p>
          <a:p>
            <a:pPr algn="ctr"/>
            <a:r>
              <a:rPr lang="en-US" sz="2200" b="1" dirty="0">
                <a:solidFill>
                  <a:schemeClr val="bg1"/>
                </a:solidFill>
              </a:rPr>
              <a:t>OBJECTIVES</a:t>
            </a:r>
          </a:p>
        </p:txBody>
      </p:sp>
      <p:sp>
        <p:nvSpPr>
          <p:cNvPr id="2" name="TextBox 1">
            <a:extLst>
              <a:ext uri="{FF2B5EF4-FFF2-40B4-BE49-F238E27FC236}">
                <a16:creationId xmlns:a16="http://schemas.microsoft.com/office/drawing/2014/main" id="{BA4AE323-63DF-7B8F-2431-7D1EE993EE1F}"/>
              </a:ext>
            </a:extLst>
          </p:cNvPr>
          <p:cNvSpPr txBox="1"/>
          <p:nvPr/>
        </p:nvSpPr>
        <p:spPr>
          <a:xfrm>
            <a:off x="2269756" y="292614"/>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149641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197368-E612-11C4-83CF-792AA36F0447}"/>
              </a:ext>
            </a:extLst>
          </p:cNvPr>
          <p:cNvSpPr txBox="1"/>
          <p:nvPr/>
        </p:nvSpPr>
        <p:spPr>
          <a:xfrm rot="19048170">
            <a:off x="-59448" y="347160"/>
            <a:ext cx="1717447" cy="769441"/>
          </a:xfrm>
          <a:prstGeom prst="rect">
            <a:avLst/>
          </a:prstGeom>
          <a:solidFill>
            <a:srgbClr val="7030A0"/>
          </a:solidFill>
        </p:spPr>
        <p:txBody>
          <a:bodyPr wrap="square" rtlCol="0">
            <a:spAutoFit/>
          </a:bodyPr>
          <a:lstStyle/>
          <a:p>
            <a:pPr algn="ctr"/>
            <a:r>
              <a:rPr lang="en-US" sz="2200" b="1" dirty="0">
                <a:solidFill>
                  <a:schemeClr val="bg1"/>
                </a:solidFill>
              </a:rPr>
              <a:t>6.</a:t>
            </a:r>
          </a:p>
          <a:p>
            <a:pPr algn="ctr"/>
            <a:r>
              <a:rPr lang="en-US" sz="2200" b="1" dirty="0">
                <a:solidFill>
                  <a:schemeClr val="bg1"/>
                </a:solidFill>
              </a:rPr>
              <a:t>METHOD</a:t>
            </a:r>
          </a:p>
        </p:txBody>
      </p:sp>
      <p:sp>
        <p:nvSpPr>
          <p:cNvPr id="5" name="TextBox 4">
            <a:extLst>
              <a:ext uri="{FF2B5EF4-FFF2-40B4-BE49-F238E27FC236}">
                <a16:creationId xmlns:a16="http://schemas.microsoft.com/office/drawing/2014/main" id="{767AA636-0202-326C-A641-04668E41D86C}"/>
              </a:ext>
            </a:extLst>
          </p:cNvPr>
          <p:cNvSpPr txBox="1"/>
          <p:nvPr/>
        </p:nvSpPr>
        <p:spPr>
          <a:xfrm>
            <a:off x="1017431" y="2045077"/>
            <a:ext cx="10174310" cy="4062651"/>
          </a:xfrm>
          <a:prstGeom prst="rect">
            <a:avLst/>
          </a:prstGeom>
          <a:noFill/>
          <a:ln>
            <a:solidFill>
              <a:schemeClr val="tx1"/>
            </a:solidFill>
          </a:ln>
        </p:spPr>
        <p:txBody>
          <a:bodyPr wrap="square" rtlCol="0">
            <a:spAutoFit/>
          </a:bodyPr>
          <a:lstStyle/>
          <a:p>
            <a:r>
              <a:rPr lang="en-US" sz="2000" b="1" dirty="0">
                <a:highlight>
                  <a:srgbClr val="FFFF00"/>
                </a:highlight>
              </a:rPr>
              <a:t>SUBJECTS</a:t>
            </a:r>
            <a:r>
              <a:rPr lang="en-US" sz="2000" b="1" dirty="0"/>
              <a:t> – MEDICAL STUDENTS ENROLLED IN THE FINAL SYSTEMS COURSE - RESPIRATORY</a:t>
            </a:r>
          </a:p>
          <a:p>
            <a:r>
              <a:rPr lang="en-US" sz="2000" b="1" dirty="0"/>
              <a:t>	           - ALL STUDENTS SERVED AS THEIR OWN CONTROLS.</a:t>
            </a:r>
          </a:p>
          <a:p>
            <a:endParaRPr lang="en-US" sz="2000" b="1" dirty="0"/>
          </a:p>
          <a:p>
            <a:r>
              <a:rPr lang="en-US" sz="2000" b="1" dirty="0">
                <a:highlight>
                  <a:srgbClr val="FFFF00"/>
                </a:highlight>
              </a:rPr>
              <a:t>DATA COLLECTION </a:t>
            </a:r>
            <a:r>
              <a:rPr lang="en-US" sz="2000" b="1" dirty="0"/>
              <a:t>– SCORES ON EXAMS 1,  2, 3, &amp; COMPREHENSIVE FINAL EXAM </a:t>
            </a:r>
          </a:p>
          <a:p>
            <a:r>
              <a:rPr lang="en-US" sz="2000" b="1" dirty="0"/>
              <a:t>			              &amp; COMLEX LEVEL I BOARD SCORES.</a:t>
            </a:r>
          </a:p>
          <a:p>
            <a:r>
              <a:rPr lang="en-US" sz="2000" b="1" dirty="0"/>
              <a:t>				      ALL EXAMS HAD QUESTIONS FROM THE MODULES WHICH WE TAGGED AS </a:t>
            </a:r>
          </a:p>
          <a:p>
            <a:r>
              <a:rPr lang="en-US" sz="2000" b="1" dirty="0"/>
              <a:t>				      </a:t>
            </a:r>
            <a:r>
              <a:rPr lang="en-US" sz="2000" b="1" dirty="0">
                <a:highlight>
                  <a:srgbClr val="00FF00"/>
                </a:highlight>
              </a:rPr>
              <a:t> </a:t>
            </a:r>
            <a:r>
              <a:rPr lang="en-US" sz="2000" b="1" u="sng" dirty="0">
                <a:highlight>
                  <a:srgbClr val="00FF00"/>
                </a:highlight>
              </a:rPr>
              <a:t>LILLY ITEMS </a:t>
            </a:r>
            <a:r>
              <a:rPr lang="en-US" sz="2000" b="1" dirty="0"/>
              <a:t>AND QUESTIONS FROM OTHER INSTRUCTORS WE TAGGED AS</a:t>
            </a:r>
          </a:p>
          <a:p>
            <a:r>
              <a:rPr lang="en-US" sz="2000" b="1" dirty="0"/>
              <a:t>				       </a:t>
            </a:r>
            <a:r>
              <a:rPr lang="en-US" sz="2000" b="1" u="sng" dirty="0">
                <a:highlight>
                  <a:srgbClr val="00FF00"/>
                </a:highlight>
              </a:rPr>
              <a:t>NON-LILLY ITEMS</a:t>
            </a:r>
            <a:r>
              <a:rPr lang="en-US" sz="2000" b="1" dirty="0"/>
              <a:t>.</a:t>
            </a:r>
          </a:p>
          <a:p>
            <a:r>
              <a:rPr lang="en-US" sz="2000" b="1" dirty="0"/>
              <a:t>		</a:t>
            </a:r>
          </a:p>
          <a:p>
            <a:r>
              <a:rPr lang="en-US" sz="2000" b="1" dirty="0">
                <a:highlight>
                  <a:srgbClr val="FFFF00"/>
                </a:highlight>
              </a:rPr>
              <a:t>INCENTIVES</a:t>
            </a:r>
            <a:r>
              <a:rPr lang="en-US" sz="2000" b="1" dirty="0"/>
              <a:t> – PROVIDED IN THE FORM OF POINTS TOWARDS FINAL GRADE</a:t>
            </a:r>
          </a:p>
          <a:p>
            <a:endParaRPr lang="en-US" sz="2000" b="1" dirty="0"/>
          </a:p>
          <a:p>
            <a:r>
              <a:rPr lang="en-US" sz="2000" b="1" dirty="0">
                <a:highlight>
                  <a:srgbClr val="FFFF00"/>
                </a:highlight>
              </a:rPr>
              <a:t>REASON FOR INCENTIVES </a:t>
            </a:r>
            <a:r>
              <a:rPr lang="en-US" sz="2000" b="1" dirty="0"/>
              <a:t>– MODEL IS UNFAMILIER TO STUDENTS (WE WANTED THEM FOCUS)</a:t>
            </a:r>
            <a:r>
              <a:rPr lang="en-US" b="1" dirty="0"/>
              <a:t>	         </a:t>
            </a:r>
          </a:p>
        </p:txBody>
      </p:sp>
      <p:sp>
        <p:nvSpPr>
          <p:cNvPr id="6" name="TextBox 5">
            <a:extLst>
              <a:ext uri="{FF2B5EF4-FFF2-40B4-BE49-F238E27FC236}">
                <a16:creationId xmlns:a16="http://schemas.microsoft.com/office/drawing/2014/main" id="{E4A3307F-9AD0-9594-80B2-752882F20252}"/>
              </a:ext>
            </a:extLst>
          </p:cNvPr>
          <p:cNvSpPr txBox="1"/>
          <p:nvPr/>
        </p:nvSpPr>
        <p:spPr>
          <a:xfrm>
            <a:off x="4007074" y="1426593"/>
            <a:ext cx="4177362" cy="400110"/>
          </a:xfrm>
          <a:prstGeom prst="rect">
            <a:avLst/>
          </a:prstGeom>
          <a:solidFill>
            <a:srgbClr val="99CCFF"/>
          </a:solidFill>
          <a:ln>
            <a:solidFill>
              <a:schemeClr val="tx1"/>
            </a:solidFill>
          </a:ln>
        </p:spPr>
        <p:txBody>
          <a:bodyPr wrap="none" rtlCol="0">
            <a:spAutoFit/>
          </a:bodyPr>
          <a:lstStyle/>
          <a:p>
            <a:r>
              <a:rPr lang="en-US" sz="2000" b="1" dirty="0"/>
              <a:t>QUASI EXPERIMENTAL STUDY DESIGN</a:t>
            </a:r>
          </a:p>
        </p:txBody>
      </p:sp>
      <p:sp>
        <p:nvSpPr>
          <p:cNvPr id="4" name="TextBox 3">
            <a:extLst>
              <a:ext uri="{FF2B5EF4-FFF2-40B4-BE49-F238E27FC236}">
                <a16:creationId xmlns:a16="http://schemas.microsoft.com/office/drawing/2014/main" id="{83B62612-6439-4E68-A0FD-83D2019D2197}"/>
              </a:ext>
            </a:extLst>
          </p:cNvPr>
          <p:cNvSpPr txBox="1"/>
          <p:nvPr/>
        </p:nvSpPr>
        <p:spPr>
          <a:xfrm>
            <a:off x="2584081" y="316381"/>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267807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791E41E-1723-5851-DA89-0338334D4035}"/>
              </a:ext>
            </a:extLst>
          </p:cNvPr>
          <p:cNvSpPr txBox="1"/>
          <p:nvPr/>
        </p:nvSpPr>
        <p:spPr>
          <a:xfrm>
            <a:off x="1307857" y="2110327"/>
            <a:ext cx="9874494" cy="3046988"/>
          </a:xfrm>
          <a:prstGeom prst="rect">
            <a:avLst/>
          </a:prstGeom>
          <a:noFill/>
          <a:ln>
            <a:solidFill>
              <a:schemeClr val="tx1"/>
            </a:solidFill>
          </a:ln>
        </p:spPr>
        <p:txBody>
          <a:bodyPr wrap="square" rtlCol="0">
            <a:spAutoFit/>
          </a:bodyPr>
          <a:lstStyle/>
          <a:p>
            <a:pPr lvl="1"/>
            <a:r>
              <a:rPr lang="en-US" sz="2400" b="1" dirty="0"/>
              <a:t>  1.	 DO STUDENTS PERFORM BETTER ON LILLY ITEMS COMPARED TO </a:t>
            </a:r>
          </a:p>
          <a:p>
            <a:r>
              <a:rPr lang="en-US" sz="2400" b="1" dirty="0"/>
              <a:t>	    NON-LILLY ITEMS ON EXAMS 1, 2, 3 and FINAL EXAM? </a:t>
            </a:r>
          </a:p>
          <a:p>
            <a:endParaRPr lang="en-US" sz="2400" b="1" dirty="0"/>
          </a:p>
          <a:p>
            <a:r>
              <a:rPr lang="en-US" sz="2400" b="1" dirty="0"/>
              <a:t>         2.  HOW DOES THIS DIFFERENCE BETWEEN LILLY AND NON-LILLY</a:t>
            </a:r>
          </a:p>
          <a:p>
            <a:r>
              <a:rPr lang="en-US" sz="2400" b="1" dirty="0"/>
              <a:t>		 ITEMS PLAY OUT IN TERM OF A STUDENT’S QUINTILE</a:t>
            </a:r>
          </a:p>
          <a:p>
            <a:r>
              <a:rPr lang="en-US" sz="2400" b="1" dirty="0"/>
              <a:t>		 RANKING?</a:t>
            </a:r>
          </a:p>
          <a:p>
            <a:endParaRPr lang="en-US" sz="2400" b="1" dirty="0"/>
          </a:p>
          <a:p>
            <a:r>
              <a:rPr lang="en-US" sz="2400" b="1" dirty="0"/>
              <a:t>         3.  HOW DOES THIS DIFFERENCE PLAY OUT ON LEVEL 1 BOARD EXAMS?	</a:t>
            </a:r>
          </a:p>
        </p:txBody>
      </p:sp>
      <p:sp>
        <p:nvSpPr>
          <p:cNvPr id="2" name="TextBox 1">
            <a:extLst>
              <a:ext uri="{FF2B5EF4-FFF2-40B4-BE49-F238E27FC236}">
                <a16:creationId xmlns:a16="http://schemas.microsoft.com/office/drawing/2014/main" id="{641FD073-3699-9A43-8E18-C8C1BDDE2E20}"/>
              </a:ext>
            </a:extLst>
          </p:cNvPr>
          <p:cNvSpPr txBox="1"/>
          <p:nvPr/>
        </p:nvSpPr>
        <p:spPr>
          <a:xfrm rot="19048170">
            <a:off x="96397" y="690625"/>
            <a:ext cx="1717447" cy="769441"/>
          </a:xfrm>
          <a:prstGeom prst="rect">
            <a:avLst/>
          </a:prstGeom>
          <a:solidFill>
            <a:schemeClr val="bg2"/>
          </a:solidFill>
          <a:ln>
            <a:solidFill>
              <a:schemeClr val="tx1"/>
            </a:solidFill>
          </a:ln>
        </p:spPr>
        <p:txBody>
          <a:bodyPr wrap="square" rtlCol="0">
            <a:spAutoFit/>
          </a:bodyPr>
          <a:lstStyle/>
          <a:p>
            <a:pPr algn="ctr"/>
            <a:r>
              <a:rPr lang="en-US" sz="2200" b="1" dirty="0"/>
              <a:t>RESEARCH</a:t>
            </a:r>
          </a:p>
          <a:p>
            <a:pPr algn="ctr"/>
            <a:r>
              <a:rPr lang="en-US" sz="2200" b="1" dirty="0"/>
              <a:t>QUESTIONS</a:t>
            </a:r>
          </a:p>
        </p:txBody>
      </p:sp>
      <p:sp>
        <p:nvSpPr>
          <p:cNvPr id="3" name="TextBox 2">
            <a:extLst>
              <a:ext uri="{FF2B5EF4-FFF2-40B4-BE49-F238E27FC236}">
                <a16:creationId xmlns:a16="http://schemas.microsoft.com/office/drawing/2014/main" id="{F51057C4-54CA-D6D0-3D87-C9841EF7E1C1}"/>
              </a:ext>
            </a:extLst>
          </p:cNvPr>
          <p:cNvSpPr txBox="1"/>
          <p:nvPr/>
        </p:nvSpPr>
        <p:spPr>
          <a:xfrm>
            <a:off x="2418860" y="40855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2761225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4BFA74-DE7D-9373-9C3A-B93F0C25224E}"/>
              </a:ext>
            </a:extLst>
          </p:cNvPr>
          <p:cNvSpPr txBox="1"/>
          <p:nvPr/>
        </p:nvSpPr>
        <p:spPr>
          <a:xfrm>
            <a:off x="3130797" y="1646845"/>
            <a:ext cx="5930406" cy="430887"/>
          </a:xfrm>
          <a:prstGeom prst="rect">
            <a:avLst/>
          </a:prstGeom>
          <a:noFill/>
          <a:ln>
            <a:solidFill>
              <a:schemeClr val="tx1"/>
            </a:solidFill>
          </a:ln>
        </p:spPr>
        <p:txBody>
          <a:bodyPr wrap="square">
            <a:spAutoFit/>
          </a:bodyPr>
          <a:lstStyle/>
          <a:p>
            <a:pPr algn="ctr"/>
            <a:r>
              <a:rPr lang="en-US" sz="2200" b="1" i="0" dirty="0">
                <a:solidFill>
                  <a:srgbClr val="212529"/>
                </a:solidFill>
                <a:effectLst/>
                <a:latin typeface="system-ui"/>
              </a:rPr>
              <a:t>Mean Comparisons – </a:t>
            </a:r>
            <a:r>
              <a:rPr lang="en-US" sz="2200" b="1" i="0" dirty="0">
                <a:solidFill>
                  <a:srgbClr val="212529"/>
                </a:solidFill>
                <a:effectLst/>
                <a:highlight>
                  <a:srgbClr val="FFFF00"/>
                </a:highlight>
                <a:latin typeface="system-ui"/>
              </a:rPr>
              <a:t>Exam 1, 2, 3 &amp; Final</a:t>
            </a:r>
          </a:p>
        </p:txBody>
      </p:sp>
      <p:sp>
        <p:nvSpPr>
          <p:cNvPr id="12" name="TextBox 11">
            <a:extLst>
              <a:ext uri="{FF2B5EF4-FFF2-40B4-BE49-F238E27FC236}">
                <a16:creationId xmlns:a16="http://schemas.microsoft.com/office/drawing/2014/main" id="{94F29FBD-30AF-F302-97D3-68F372529C1B}"/>
              </a:ext>
            </a:extLst>
          </p:cNvPr>
          <p:cNvSpPr txBox="1"/>
          <p:nvPr/>
        </p:nvSpPr>
        <p:spPr>
          <a:xfrm rot="19048170">
            <a:off x="96397" y="690625"/>
            <a:ext cx="1717447" cy="769441"/>
          </a:xfrm>
          <a:prstGeom prst="rect">
            <a:avLst/>
          </a:prstGeom>
          <a:solidFill>
            <a:srgbClr val="7030A0"/>
          </a:solidFill>
        </p:spPr>
        <p:txBody>
          <a:bodyPr wrap="square" rtlCol="0">
            <a:spAutoFit/>
          </a:bodyPr>
          <a:lstStyle/>
          <a:p>
            <a:pPr algn="ctr"/>
            <a:r>
              <a:rPr lang="en-US" sz="2200" b="1" dirty="0">
                <a:solidFill>
                  <a:schemeClr val="bg1"/>
                </a:solidFill>
              </a:rPr>
              <a:t>7.</a:t>
            </a:r>
          </a:p>
          <a:p>
            <a:pPr algn="ctr"/>
            <a:r>
              <a:rPr lang="en-US" sz="2200" b="1" dirty="0">
                <a:solidFill>
                  <a:schemeClr val="bg1"/>
                </a:solidFill>
              </a:rPr>
              <a:t>RESULTS</a:t>
            </a:r>
          </a:p>
        </p:txBody>
      </p:sp>
      <p:pic>
        <p:nvPicPr>
          <p:cNvPr id="6" name="Picture 5">
            <a:extLst>
              <a:ext uri="{FF2B5EF4-FFF2-40B4-BE49-F238E27FC236}">
                <a16:creationId xmlns:a16="http://schemas.microsoft.com/office/drawing/2014/main" id="{CCF3668F-4563-8419-A632-D837E0732B1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2513" y="2197307"/>
            <a:ext cx="8703493" cy="3465594"/>
          </a:xfrm>
          <a:prstGeom prst="rect">
            <a:avLst/>
          </a:prstGeom>
          <a:noFill/>
          <a:ln>
            <a:noFill/>
          </a:ln>
        </p:spPr>
      </p:pic>
      <p:sp>
        <p:nvSpPr>
          <p:cNvPr id="13" name="TextBox 12">
            <a:extLst>
              <a:ext uri="{FF2B5EF4-FFF2-40B4-BE49-F238E27FC236}">
                <a16:creationId xmlns:a16="http://schemas.microsoft.com/office/drawing/2014/main" id="{EE749FEB-9E22-F491-AF17-D5D9367DD901}"/>
              </a:ext>
            </a:extLst>
          </p:cNvPr>
          <p:cNvSpPr txBox="1"/>
          <p:nvPr/>
        </p:nvSpPr>
        <p:spPr>
          <a:xfrm>
            <a:off x="1387475" y="6076954"/>
            <a:ext cx="9861550" cy="369332"/>
          </a:xfrm>
          <a:prstGeom prst="rect">
            <a:avLst/>
          </a:prstGeom>
          <a:noFill/>
          <a:ln>
            <a:solidFill>
              <a:schemeClr val="tx1"/>
            </a:solidFill>
          </a:ln>
        </p:spPr>
        <p:txBody>
          <a:bodyPr wrap="square">
            <a:spAutoFit/>
          </a:bodyPr>
          <a:lstStyle/>
          <a:p>
            <a:r>
              <a:rPr lang="en-US" b="1" u="sng" dirty="0">
                <a:latin typeface="system-ui"/>
              </a:rPr>
              <a:t>Figure 1</a:t>
            </a:r>
            <a:r>
              <a:rPr lang="en-US" b="1" i="0" dirty="0">
                <a:solidFill>
                  <a:srgbClr val="212529"/>
                </a:solidFill>
                <a:effectLst/>
                <a:latin typeface="system-ui"/>
              </a:rPr>
              <a:t>  </a:t>
            </a:r>
            <a:r>
              <a:rPr lang="en-US" b="1" dirty="0">
                <a:solidFill>
                  <a:srgbClr val="212529"/>
                </a:solidFill>
                <a:latin typeface="system-ui"/>
              </a:rPr>
              <a:t>A</a:t>
            </a:r>
            <a:r>
              <a:rPr lang="en-US" b="1" i="0" dirty="0">
                <a:solidFill>
                  <a:srgbClr val="212529"/>
                </a:solidFill>
                <a:effectLst/>
                <a:latin typeface="system-ui"/>
              </a:rPr>
              <a:t>verage scores for </a:t>
            </a:r>
            <a:r>
              <a:rPr lang="en-US" b="1" dirty="0">
                <a:solidFill>
                  <a:srgbClr val="212529"/>
                </a:solidFill>
                <a:latin typeface="system-ui"/>
              </a:rPr>
              <a:t>LILLY</a:t>
            </a:r>
            <a:r>
              <a:rPr lang="en-US" b="1" i="0" dirty="0">
                <a:solidFill>
                  <a:srgbClr val="212529"/>
                </a:solidFill>
                <a:effectLst/>
                <a:latin typeface="system-ui"/>
              </a:rPr>
              <a:t> and </a:t>
            </a:r>
            <a:r>
              <a:rPr lang="en-US" b="1" dirty="0">
                <a:solidFill>
                  <a:srgbClr val="212529"/>
                </a:solidFill>
                <a:latin typeface="system-ui"/>
              </a:rPr>
              <a:t>NON-LILLY items </a:t>
            </a:r>
            <a:r>
              <a:rPr lang="en-US" b="1" i="0" dirty="0">
                <a:solidFill>
                  <a:srgbClr val="212529"/>
                </a:solidFill>
                <a:effectLst/>
                <a:latin typeface="system-ui"/>
              </a:rPr>
              <a:t>on each exam, with a 95% confidence internal </a:t>
            </a:r>
            <a:endParaRPr lang="en-US" b="1" dirty="0"/>
          </a:p>
        </p:txBody>
      </p:sp>
      <p:sp>
        <p:nvSpPr>
          <p:cNvPr id="15" name="TextBox 14">
            <a:extLst>
              <a:ext uri="{FF2B5EF4-FFF2-40B4-BE49-F238E27FC236}">
                <a16:creationId xmlns:a16="http://schemas.microsoft.com/office/drawing/2014/main" id="{3B8DC2EF-AA0D-BD26-FAD6-1DF9E3ABEF2D}"/>
              </a:ext>
            </a:extLst>
          </p:cNvPr>
          <p:cNvSpPr txBox="1"/>
          <p:nvPr/>
        </p:nvSpPr>
        <p:spPr>
          <a:xfrm>
            <a:off x="2492006" y="364102"/>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3786786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E138959-09D6-7362-4E62-7588710130FB}"/>
              </a:ext>
            </a:extLst>
          </p:cNvPr>
          <p:cNvSpPr txBox="1"/>
          <p:nvPr/>
        </p:nvSpPr>
        <p:spPr>
          <a:xfrm>
            <a:off x="3901084" y="1258006"/>
            <a:ext cx="4702003" cy="470000"/>
          </a:xfrm>
          <a:prstGeom prst="rect">
            <a:avLst/>
          </a:prstGeom>
          <a:noFill/>
          <a:ln>
            <a:solidFill>
              <a:schemeClr val="tx1"/>
            </a:solidFill>
          </a:ln>
        </p:spPr>
        <p:txBody>
          <a:bodyPr wrap="square">
            <a:spAutoFit/>
          </a:bodyPr>
          <a:lstStyle/>
          <a:p>
            <a:pPr marL="0" marR="0">
              <a:lnSpc>
                <a:spcPct val="107000"/>
              </a:lnSpc>
              <a:spcBef>
                <a:spcPts val="0"/>
              </a:spcBef>
              <a:spcAft>
                <a:spcPts val="8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Mean Final Exam score by </a:t>
            </a:r>
            <a:r>
              <a:rPr lang="en-US"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Quintile</a:t>
            </a:r>
            <a:endParaRPr lang="en-US" sz="2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9C270E0-13D9-0C21-E6C3-AB61FF546C96}"/>
              </a:ext>
            </a:extLst>
          </p:cNvPr>
          <p:cNvSpPr txBox="1"/>
          <p:nvPr/>
        </p:nvSpPr>
        <p:spPr>
          <a:xfrm>
            <a:off x="3271234" y="6118528"/>
            <a:ext cx="6096000" cy="369332"/>
          </a:xfrm>
          <a:prstGeom prst="rect">
            <a:avLst/>
          </a:prstGeom>
          <a:noFill/>
          <a:ln>
            <a:solidFill>
              <a:schemeClr val="tx1"/>
            </a:solidFill>
          </a:ln>
        </p:spPr>
        <p:txBody>
          <a:bodyPr wrap="square">
            <a:spAutoFit/>
          </a:bodyPr>
          <a:lstStyle/>
          <a:p>
            <a:r>
              <a:rPr lang="en-US" b="1" i="0" dirty="0">
                <a:solidFill>
                  <a:srgbClr val="5A6570"/>
                </a:solidFill>
                <a:effectLst/>
                <a:latin typeface="system-ui"/>
              </a:rPr>
              <a:t>Figure </a:t>
            </a:r>
            <a:r>
              <a:rPr lang="en-US" b="1" dirty="0">
                <a:solidFill>
                  <a:srgbClr val="5A6570"/>
                </a:solidFill>
                <a:latin typeface="system-ui"/>
              </a:rPr>
              <a:t>2</a:t>
            </a:r>
            <a:r>
              <a:rPr lang="en-US" b="1" i="0" dirty="0">
                <a:solidFill>
                  <a:srgbClr val="5A6570"/>
                </a:solidFill>
                <a:effectLst/>
                <a:latin typeface="system-ui"/>
              </a:rPr>
              <a:t>: Comparisons of mean Final Exam scores by </a:t>
            </a:r>
            <a:r>
              <a:rPr lang="en-US" b="1" dirty="0">
                <a:solidFill>
                  <a:srgbClr val="5A6570"/>
                </a:solidFill>
                <a:latin typeface="system-ui"/>
              </a:rPr>
              <a:t>Q</a:t>
            </a:r>
            <a:r>
              <a:rPr lang="en-US" b="1" i="0" dirty="0">
                <a:solidFill>
                  <a:srgbClr val="5A6570"/>
                </a:solidFill>
                <a:effectLst/>
                <a:latin typeface="system-ui"/>
              </a:rPr>
              <a:t>uintile</a:t>
            </a:r>
            <a:endParaRPr lang="en-US" b="1" dirty="0"/>
          </a:p>
        </p:txBody>
      </p:sp>
      <p:sp>
        <p:nvSpPr>
          <p:cNvPr id="2" name="TextBox 1">
            <a:extLst>
              <a:ext uri="{FF2B5EF4-FFF2-40B4-BE49-F238E27FC236}">
                <a16:creationId xmlns:a16="http://schemas.microsoft.com/office/drawing/2014/main" id="{0CCD30C9-D76F-1EF3-59D5-FB3D4FBF14BD}"/>
              </a:ext>
            </a:extLst>
          </p:cNvPr>
          <p:cNvSpPr txBox="1"/>
          <p:nvPr/>
        </p:nvSpPr>
        <p:spPr>
          <a:xfrm>
            <a:off x="2584081" y="316381"/>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pic>
        <p:nvPicPr>
          <p:cNvPr id="3" name="Picture 2">
            <a:extLst>
              <a:ext uri="{FF2B5EF4-FFF2-40B4-BE49-F238E27FC236}">
                <a16:creationId xmlns:a16="http://schemas.microsoft.com/office/drawing/2014/main" id="{E3732385-47C3-7F34-BEAB-E8621371F9E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0832" y="2086376"/>
            <a:ext cx="8975557" cy="3709117"/>
          </a:xfrm>
          <a:prstGeom prst="rect">
            <a:avLst/>
          </a:prstGeom>
          <a:noFill/>
          <a:ln>
            <a:noFill/>
          </a:ln>
        </p:spPr>
      </p:pic>
    </p:spTree>
    <p:extLst>
      <p:ext uri="{BB962C8B-B14F-4D97-AF65-F5344CB8AC3E}">
        <p14:creationId xmlns:p14="http://schemas.microsoft.com/office/powerpoint/2010/main" val="2080247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0805B61-C7B8-7FE6-1925-F18B5CA710C1}"/>
              </a:ext>
            </a:extLst>
          </p:cNvPr>
          <p:cNvGraphicFramePr>
            <a:graphicFrameLocks noGrp="1"/>
          </p:cNvGraphicFramePr>
          <p:nvPr>
            <p:extLst>
              <p:ext uri="{D42A27DB-BD31-4B8C-83A1-F6EECF244321}">
                <p14:modId xmlns:p14="http://schemas.microsoft.com/office/powerpoint/2010/main" val="2988653920"/>
              </p:ext>
            </p:extLst>
          </p:nvPr>
        </p:nvGraphicFramePr>
        <p:xfrm>
          <a:off x="3194304" y="2377441"/>
          <a:ext cx="6043087" cy="3779520"/>
        </p:xfrm>
        <a:graphic>
          <a:graphicData uri="http://schemas.openxmlformats.org/drawingml/2006/table">
            <a:tbl>
              <a:tblPr/>
              <a:tblGrid>
                <a:gridCol w="2999232">
                  <a:extLst>
                    <a:ext uri="{9D8B030D-6E8A-4147-A177-3AD203B41FA5}">
                      <a16:colId xmlns:a16="http://schemas.microsoft.com/office/drawing/2014/main" val="328494409"/>
                    </a:ext>
                  </a:extLst>
                </a:gridCol>
                <a:gridCol w="3043855">
                  <a:extLst>
                    <a:ext uri="{9D8B030D-6E8A-4147-A177-3AD203B41FA5}">
                      <a16:colId xmlns:a16="http://schemas.microsoft.com/office/drawing/2014/main" val="1350883818"/>
                    </a:ext>
                  </a:extLst>
                </a:gridCol>
              </a:tblGrid>
              <a:tr h="755904">
                <a:tc gridSpan="2">
                  <a:txBody>
                    <a:bodyPr/>
                    <a:lstStyle/>
                    <a:p>
                      <a:pPr algn="ctr"/>
                      <a:r>
                        <a:rPr lang="en-US" b="1" dirty="0"/>
                        <a:t>Table 1: Distribution of COMLEX 1 results</a:t>
                      </a:r>
                    </a:p>
                  </a:txBody>
                  <a:tcPr>
                    <a:solidFill>
                      <a:srgbClr val="FFFFFF"/>
                    </a:solidFill>
                  </a:tcPr>
                </a:tc>
                <a:tc hMerge="1">
                  <a:txBody>
                    <a:bodyPr/>
                    <a:lstStyle/>
                    <a:p>
                      <a:endParaRPr lang="en-US"/>
                    </a:p>
                  </a:txBody>
                  <a:tcPr/>
                </a:tc>
                <a:extLst>
                  <a:ext uri="{0D108BD9-81ED-4DB2-BD59-A6C34878D82A}">
                    <a16:rowId xmlns:a16="http://schemas.microsoft.com/office/drawing/2014/main" val="353083465"/>
                  </a:ext>
                </a:extLst>
              </a:tr>
              <a:tr h="755904">
                <a:tc>
                  <a:txBody>
                    <a:bodyPr/>
                    <a:lstStyle/>
                    <a:p>
                      <a:pPr algn="ctr"/>
                      <a:r>
                        <a:rPr lang="en-US" b="1" dirty="0">
                          <a:effectLst/>
                        </a:rPr>
                        <a:t>COMLEX Level 1 Result</a:t>
                      </a:r>
                    </a:p>
                  </a:txBody>
                  <a:tcPr>
                    <a:lnL w="12700" cap="flat" cmpd="sng" algn="ctr">
                      <a:solidFill>
                        <a:srgbClr val="C05A3A"/>
                      </a:solidFill>
                      <a:prstDash val="solid"/>
                      <a:round/>
                      <a:headEnd type="none" w="med" len="med"/>
                      <a:tailEnd type="none" w="med" len="med"/>
                    </a:lnL>
                    <a:lnR w="12700" cap="flat" cmpd="sng" algn="ctr">
                      <a:solidFill>
                        <a:srgbClr val="C05A3A"/>
                      </a:solidFill>
                      <a:prstDash val="solid"/>
                      <a:round/>
                      <a:headEnd type="none" w="med" len="med"/>
                      <a:tailEnd type="none" w="med" len="med"/>
                    </a:lnR>
                    <a:lnB w="12700" cap="flat" cmpd="sng" algn="ctr">
                      <a:solidFill>
                        <a:srgbClr val="20613A"/>
                      </a:solidFill>
                      <a:prstDash val="solid"/>
                      <a:round/>
                      <a:headEnd type="none" w="med" len="med"/>
                      <a:tailEnd type="none" w="med" len="med"/>
                    </a:lnB>
                    <a:solidFill>
                      <a:srgbClr val="FFFFFF"/>
                    </a:solidFill>
                  </a:tcPr>
                </a:tc>
                <a:tc>
                  <a:txBody>
                    <a:bodyPr/>
                    <a:lstStyle/>
                    <a:p>
                      <a:pPr algn="ctr"/>
                      <a:r>
                        <a:rPr lang="en-US" b="1" dirty="0">
                          <a:effectLst/>
                        </a:rPr>
                        <a:t>Number of Students</a:t>
                      </a:r>
                    </a:p>
                  </a:txBody>
                  <a:tcPr>
                    <a:lnL w="12700" cap="flat" cmpd="sng" algn="ctr">
                      <a:solidFill>
                        <a:srgbClr val="C05A3A"/>
                      </a:solidFill>
                      <a:prstDash val="solid"/>
                      <a:round/>
                      <a:headEnd type="none" w="med" len="med"/>
                      <a:tailEnd type="none" w="med" len="med"/>
                    </a:lnL>
                    <a:lnR w="12700" cap="flat" cmpd="sng" algn="ctr">
                      <a:solidFill>
                        <a:srgbClr val="C05A3A"/>
                      </a:solidFill>
                      <a:prstDash val="solid"/>
                      <a:round/>
                      <a:headEnd type="none" w="med" len="med"/>
                      <a:tailEnd type="none" w="med" len="med"/>
                    </a:lnR>
                    <a:lnT w="12700" cap="flat" cmpd="sng" algn="ctr">
                      <a:solidFill>
                        <a:srgbClr val="C05A3A"/>
                      </a:solidFill>
                      <a:prstDash val="solid"/>
                      <a:round/>
                      <a:headEnd type="none" w="med" len="med"/>
                      <a:tailEnd type="none" w="med" len="med"/>
                    </a:lnT>
                    <a:lnB w="12700" cap="flat" cmpd="sng" algn="ctr">
                      <a:solidFill>
                        <a:srgbClr val="805C3A"/>
                      </a:solidFill>
                      <a:prstDash val="solid"/>
                      <a:round/>
                      <a:headEnd type="none" w="med" len="med"/>
                      <a:tailEnd type="none" w="med" len="med"/>
                    </a:lnB>
                    <a:solidFill>
                      <a:srgbClr val="FFFFFF"/>
                    </a:solidFill>
                  </a:tcPr>
                </a:tc>
                <a:extLst>
                  <a:ext uri="{0D108BD9-81ED-4DB2-BD59-A6C34878D82A}">
                    <a16:rowId xmlns:a16="http://schemas.microsoft.com/office/drawing/2014/main" val="3607786180"/>
                  </a:ext>
                </a:extLst>
              </a:tr>
              <a:tr h="755904">
                <a:tc>
                  <a:txBody>
                    <a:bodyPr/>
                    <a:lstStyle/>
                    <a:p>
                      <a:pPr algn="ctr"/>
                      <a:r>
                        <a:rPr lang="en-US" b="1" dirty="0">
                          <a:effectLst/>
                        </a:rPr>
                        <a:t>FAIL</a:t>
                      </a:r>
                    </a:p>
                  </a:txBody>
                  <a:tcPr>
                    <a:lnL w="12700" cap="flat" cmpd="sng" algn="ctr">
                      <a:solidFill>
                        <a:srgbClr val="E05C3A"/>
                      </a:solidFill>
                      <a:prstDash val="solid"/>
                      <a:round/>
                      <a:headEnd type="none" w="med" len="med"/>
                      <a:tailEnd type="none" w="med" len="med"/>
                    </a:lnL>
                    <a:lnR w="12700" cap="flat" cmpd="sng" algn="ctr">
                      <a:solidFill>
                        <a:srgbClr val="E0603A"/>
                      </a:solidFill>
                      <a:prstDash val="solid"/>
                      <a:round/>
                      <a:headEnd type="none" w="med" len="med"/>
                      <a:tailEnd type="none" w="med" len="med"/>
                    </a:lnR>
                    <a:lnT w="12700" cap="flat" cmpd="sng" algn="ctr">
                      <a:solidFill>
                        <a:srgbClr val="20613A"/>
                      </a:solidFill>
                      <a:prstDash val="solid"/>
                      <a:round/>
                      <a:headEnd type="none" w="med" len="med"/>
                      <a:tailEnd type="none" w="med" len="med"/>
                    </a:lnT>
                    <a:lnB w="12700" cap="flat" cmpd="sng" algn="ctr">
                      <a:solidFill>
                        <a:srgbClr val="605E3A"/>
                      </a:solidFill>
                      <a:prstDash val="solid"/>
                      <a:round/>
                      <a:headEnd type="none" w="med" len="med"/>
                      <a:tailEnd type="none" w="med" len="med"/>
                    </a:lnB>
                    <a:solidFill>
                      <a:srgbClr val="FFFFFF"/>
                    </a:solidFill>
                  </a:tcPr>
                </a:tc>
                <a:tc>
                  <a:txBody>
                    <a:bodyPr/>
                    <a:lstStyle/>
                    <a:p>
                      <a:pPr algn="ctr"/>
                      <a:r>
                        <a:rPr lang="en-US" b="1" dirty="0">
                          <a:effectLst/>
                        </a:rPr>
                        <a:t>29</a:t>
                      </a:r>
                    </a:p>
                  </a:txBody>
                  <a:tcPr>
                    <a:lnL w="12700" cap="flat" cmpd="sng" algn="ctr">
                      <a:solidFill>
                        <a:srgbClr val="E0603A"/>
                      </a:solidFill>
                      <a:prstDash val="solid"/>
                      <a:round/>
                      <a:headEnd type="none" w="med" len="med"/>
                      <a:tailEnd type="none" w="med" len="med"/>
                    </a:lnL>
                    <a:lnR w="12700" cap="flat" cmpd="sng" algn="ctr">
                      <a:solidFill>
                        <a:srgbClr val="205D3A"/>
                      </a:solidFill>
                      <a:prstDash val="solid"/>
                      <a:round/>
                      <a:headEnd type="none" w="med" len="med"/>
                      <a:tailEnd type="none" w="med" len="med"/>
                    </a:lnR>
                    <a:lnT w="12700" cap="flat" cmpd="sng" algn="ctr">
                      <a:solidFill>
                        <a:srgbClr val="805C3A"/>
                      </a:solidFill>
                      <a:prstDash val="solid"/>
                      <a:round/>
                      <a:headEnd type="none" w="med" len="med"/>
                      <a:tailEnd type="none" w="med" len="med"/>
                    </a:lnT>
                    <a:lnB w="12700" cap="flat" cmpd="sng" algn="ctr">
                      <a:solidFill>
                        <a:srgbClr val="405F3A"/>
                      </a:solidFill>
                      <a:prstDash val="solid"/>
                      <a:round/>
                      <a:headEnd type="none" w="med" len="med"/>
                      <a:tailEnd type="none" w="med" len="med"/>
                    </a:lnB>
                    <a:solidFill>
                      <a:srgbClr val="FFFFFF"/>
                    </a:solidFill>
                  </a:tcPr>
                </a:tc>
                <a:extLst>
                  <a:ext uri="{0D108BD9-81ED-4DB2-BD59-A6C34878D82A}">
                    <a16:rowId xmlns:a16="http://schemas.microsoft.com/office/drawing/2014/main" val="3803285848"/>
                  </a:ext>
                </a:extLst>
              </a:tr>
              <a:tr h="755904">
                <a:tc>
                  <a:txBody>
                    <a:bodyPr/>
                    <a:lstStyle/>
                    <a:p>
                      <a:pPr algn="ctr"/>
                      <a:r>
                        <a:rPr lang="en-US" b="1" dirty="0">
                          <a:effectLst/>
                        </a:rPr>
                        <a:t>NO SCORE</a:t>
                      </a:r>
                    </a:p>
                  </a:txBody>
                  <a:tcPr>
                    <a:lnL w="12700" cap="flat" cmpd="sng" algn="ctr">
                      <a:solidFill>
                        <a:srgbClr val="805E3A"/>
                      </a:solidFill>
                      <a:prstDash val="solid"/>
                      <a:round/>
                      <a:headEnd type="none" w="med" len="med"/>
                      <a:tailEnd type="none" w="med" len="med"/>
                    </a:lnL>
                    <a:lnR w="12700" cap="flat" cmpd="sng" algn="ctr">
                      <a:solidFill>
                        <a:srgbClr val="805C3A"/>
                      </a:solidFill>
                      <a:prstDash val="solid"/>
                      <a:round/>
                      <a:headEnd type="none" w="med" len="med"/>
                      <a:tailEnd type="none" w="med" len="med"/>
                    </a:lnR>
                    <a:lnT w="12700" cap="flat" cmpd="sng" algn="ctr">
                      <a:solidFill>
                        <a:srgbClr val="605E3A"/>
                      </a:solidFill>
                      <a:prstDash val="solid"/>
                      <a:round/>
                      <a:headEnd type="none" w="med" len="med"/>
                      <a:tailEnd type="none" w="med" len="med"/>
                    </a:lnT>
                    <a:lnB w="12700" cap="flat" cmpd="sng" algn="ctr">
                      <a:solidFill>
                        <a:srgbClr val="005D3A"/>
                      </a:solidFill>
                      <a:prstDash val="solid"/>
                      <a:round/>
                      <a:headEnd type="none" w="med" len="med"/>
                      <a:tailEnd type="none" w="med" len="med"/>
                    </a:lnB>
                    <a:solidFill>
                      <a:srgbClr val="FFFFFF"/>
                    </a:solidFill>
                  </a:tcPr>
                </a:tc>
                <a:tc>
                  <a:txBody>
                    <a:bodyPr/>
                    <a:lstStyle/>
                    <a:p>
                      <a:pPr algn="ctr"/>
                      <a:r>
                        <a:rPr lang="en-US" b="1" dirty="0">
                          <a:effectLst/>
                        </a:rPr>
                        <a:t>10</a:t>
                      </a:r>
                    </a:p>
                  </a:txBody>
                  <a:tcPr>
                    <a:lnL w="12700" cap="flat" cmpd="sng" algn="ctr">
                      <a:solidFill>
                        <a:srgbClr val="805C3A"/>
                      </a:solidFill>
                      <a:prstDash val="solid"/>
                      <a:round/>
                      <a:headEnd type="none" w="med" len="med"/>
                      <a:tailEnd type="none" w="med" len="med"/>
                    </a:lnL>
                    <a:lnR w="12700" cap="flat" cmpd="sng" algn="ctr">
                      <a:solidFill>
                        <a:srgbClr val="605E3A"/>
                      </a:solidFill>
                      <a:prstDash val="solid"/>
                      <a:round/>
                      <a:headEnd type="none" w="med" len="med"/>
                      <a:tailEnd type="none" w="med" len="med"/>
                    </a:lnR>
                    <a:lnT w="12700" cap="flat" cmpd="sng" algn="ctr">
                      <a:solidFill>
                        <a:srgbClr val="405F3A"/>
                      </a:solidFill>
                      <a:prstDash val="solid"/>
                      <a:round/>
                      <a:headEnd type="none" w="med" len="med"/>
                      <a:tailEnd type="none" w="med" len="med"/>
                    </a:lnT>
                    <a:lnB w="12700" cap="flat" cmpd="sng" algn="ctr">
                      <a:solidFill>
                        <a:srgbClr val="40623A"/>
                      </a:solidFill>
                      <a:prstDash val="solid"/>
                      <a:round/>
                      <a:headEnd type="none" w="med" len="med"/>
                      <a:tailEnd type="none" w="med" len="med"/>
                    </a:lnB>
                    <a:solidFill>
                      <a:srgbClr val="FFFFFF"/>
                    </a:solidFill>
                  </a:tcPr>
                </a:tc>
                <a:extLst>
                  <a:ext uri="{0D108BD9-81ED-4DB2-BD59-A6C34878D82A}">
                    <a16:rowId xmlns:a16="http://schemas.microsoft.com/office/drawing/2014/main" val="789092336"/>
                  </a:ext>
                </a:extLst>
              </a:tr>
              <a:tr h="755904">
                <a:tc>
                  <a:txBody>
                    <a:bodyPr/>
                    <a:lstStyle/>
                    <a:p>
                      <a:pPr algn="ctr"/>
                      <a:r>
                        <a:rPr lang="en-US" b="1" dirty="0">
                          <a:effectLst/>
                        </a:rPr>
                        <a:t>PASS</a:t>
                      </a:r>
                    </a:p>
                  </a:txBody>
                  <a:tcPr>
                    <a:lnL w="12700" cap="flat" cmpd="sng" algn="ctr">
                      <a:solidFill>
                        <a:srgbClr val="005D3A"/>
                      </a:solidFill>
                      <a:prstDash val="solid"/>
                      <a:round/>
                      <a:headEnd type="none" w="med" len="med"/>
                      <a:tailEnd type="none" w="med" len="med"/>
                    </a:lnL>
                    <a:lnR w="12700" cap="flat" cmpd="sng" algn="ctr">
                      <a:solidFill>
                        <a:srgbClr val="40623A"/>
                      </a:solidFill>
                      <a:prstDash val="solid"/>
                      <a:round/>
                      <a:headEnd type="none" w="med" len="med"/>
                      <a:tailEnd type="none" w="med" len="med"/>
                    </a:lnR>
                    <a:lnT w="12700" cap="flat" cmpd="sng" algn="ctr">
                      <a:solidFill>
                        <a:srgbClr val="005D3A"/>
                      </a:solidFill>
                      <a:prstDash val="solid"/>
                      <a:round/>
                      <a:headEnd type="none" w="med" len="med"/>
                      <a:tailEnd type="none" w="med" len="med"/>
                    </a:lnT>
                    <a:lnB w="9525" cap="flat" cmpd="sng" algn="ctr">
                      <a:solidFill>
                        <a:srgbClr val="005D3A"/>
                      </a:solidFill>
                      <a:prstDash val="solid"/>
                      <a:round/>
                      <a:headEnd type="none" w="med" len="med"/>
                      <a:tailEnd type="none" w="med" len="med"/>
                    </a:lnB>
                    <a:solidFill>
                      <a:srgbClr val="FFFFFF"/>
                    </a:solidFill>
                  </a:tcPr>
                </a:tc>
                <a:tc>
                  <a:txBody>
                    <a:bodyPr/>
                    <a:lstStyle/>
                    <a:p>
                      <a:pPr algn="ctr"/>
                      <a:r>
                        <a:rPr lang="en-US" b="1" dirty="0">
                          <a:effectLst/>
                        </a:rPr>
                        <a:t>265</a:t>
                      </a:r>
                    </a:p>
                  </a:txBody>
                  <a:tcPr>
                    <a:lnL w="12700" cap="flat" cmpd="sng" algn="ctr">
                      <a:solidFill>
                        <a:srgbClr val="40623A"/>
                      </a:solidFill>
                      <a:prstDash val="solid"/>
                      <a:round/>
                      <a:headEnd type="none" w="med" len="med"/>
                      <a:tailEnd type="none" w="med" len="med"/>
                    </a:lnL>
                    <a:lnR w="12700" cap="flat" cmpd="sng" algn="ctr">
                      <a:solidFill>
                        <a:srgbClr val="40623A"/>
                      </a:solidFill>
                      <a:prstDash val="solid"/>
                      <a:round/>
                      <a:headEnd type="none" w="med" len="med"/>
                      <a:tailEnd type="none" w="med" len="med"/>
                    </a:lnR>
                    <a:lnT w="12700" cap="flat" cmpd="sng" algn="ctr">
                      <a:solidFill>
                        <a:srgbClr val="40623A"/>
                      </a:solidFill>
                      <a:prstDash val="solid"/>
                      <a:round/>
                      <a:headEnd type="none" w="med" len="med"/>
                      <a:tailEnd type="none" w="med" len="med"/>
                    </a:lnT>
                    <a:lnB w="9525" cap="flat" cmpd="sng" algn="ctr">
                      <a:solidFill>
                        <a:srgbClr val="40623A"/>
                      </a:solidFill>
                      <a:prstDash val="solid"/>
                      <a:round/>
                      <a:headEnd type="none" w="med" len="med"/>
                      <a:tailEnd type="none" w="med" len="med"/>
                    </a:lnB>
                    <a:solidFill>
                      <a:srgbClr val="FFFFFF"/>
                    </a:solidFill>
                  </a:tcPr>
                </a:tc>
                <a:extLst>
                  <a:ext uri="{0D108BD9-81ED-4DB2-BD59-A6C34878D82A}">
                    <a16:rowId xmlns:a16="http://schemas.microsoft.com/office/drawing/2014/main" val="497906362"/>
                  </a:ext>
                </a:extLst>
              </a:tr>
            </a:tbl>
          </a:graphicData>
        </a:graphic>
      </p:graphicFrame>
      <p:sp>
        <p:nvSpPr>
          <p:cNvPr id="5" name="Rectangle 2">
            <a:extLst>
              <a:ext uri="{FF2B5EF4-FFF2-40B4-BE49-F238E27FC236}">
                <a16:creationId xmlns:a16="http://schemas.microsoft.com/office/drawing/2014/main" id="{81EB7FA1-3E29-0C9D-B1FD-7D094898726D}"/>
              </a:ext>
            </a:extLst>
          </p:cNvPr>
          <p:cNvSpPr>
            <a:spLocks noChangeArrowheads="1"/>
          </p:cNvSpPr>
          <p:nvPr/>
        </p:nvSpPr>
        <p:spPr bwMode="auto">
          <a:xfrm rot="10800000" flipV="1">
            <a:off x="3476218" y="3105834"/>
            <a:ext cx="652122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1C31933E-567F-BE2B-4DCD-68EC4B95069F}"/>
              </a:ext>
            </a:extLst>
          </p:cNvPr>
          <p:cNvSpPr txBox="1"/>
          <p:nvPr/>
        </p:nvSpPr>
        <p:spPr>
          <a:xfrm>
            <a:off x="3194304" y="1548035"/>
            <a:ext cx="3218688" cy="369332"/>
          </a:xfrm>
          <a:prstGeom prst="rect">
            <a:avLst/>
          </a:prstGeom>
          <a:noFill/>
          <a:ln>
            <a:solidFill>
              <a:schemeClr val="tx1"/>
            </a:solidFill>
          </a:ln>
        </p:spPr>
        <p:txBody>
          <a:bodyPr wrap="square" rtlCol="0">
            <a:spAutoFit/>
          </a:bodyPr>
          <a:lstStyle/>
          <a:p>
            <a:r>
              <a:rPr lang="en-US" b="1" dirty="0"/>
              <a:t> </a:t>
            </a:r>
            <a:r>
              <a:rPr lang="en-US" b="1" dirty="0">
                <a:highlight>
                  <a:srgbClr val="FFFF00"/>
                </a:highlight>
              </a:rPr>
              <a:t>COMLEX </a:t>
            </a:r>
            <a:r>
              <a:rPr lang="en-US" b="1" dirty="0"/>
              <a:t>LEVEL 1 DATA</a:t>
            </a:r>
          </a:p>
        </p:txBody>
      </p:sp>
      <p:sp>
        <p:nvSpPr>
          <p:cNvPr id="3" name="TextBox 2">
            <a:extLst>
              <a:ext uri="{FF2B5EF4-FFF2-40B4-BE49-F238E27FC236}">
                <a16:creationId xmlns:a16="http://schemas.microsoft.com/office/drawing/2014/main" id="{592C4EDD-3E36-4F26-53C9-8E4BB1E3EB96}"/>
              </a:ext>
            </a:extLst>
          </p:cNvPr>
          <p:cNvSpPr txBox="1"/>
          <p:nvPr/>
        </p:nvSpPr>
        <p:spPr>
          <a:xfrm>
            <a:off x="2575088" y="377872"/>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 </a:t>
            </a:r>
          </a:p>
          <a:p>
            <a:pPr algn="ctr"/>
            <a:r>
              <a:rPr lang="en-US" sz="1800" b="1" dirty="0">
                <a:solidFill>
                  <a:schemeClr val="bg1"/>
                </a:solidFill>
              </a:rPr>
              <a:t>to Effectively Bridge Teaching and Learning</a:t>
            </a:r>
            <a:endParaRPr lang="en-US" b="1" dirty="0">
              <a:solidFill>
                <a:schemeClr val="bg1"/>
              </a:solidFill>
            </a:endParaRPr>
          </a:p>
        </p:txBody>
      </p:sp>
    </p:spTree>
    <p:extLst>
      <p:ext uri="{BB962C8B-B14F-4D97-AF65-F5344CB8AC3E}">
        <p14:creationId xmlns:p14="http://schemas.microsoft.com/office/powerpoint/2010/main" val="901307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1468E7-EE2A-65EB-537A-B8FC86FA3E6C}"/>
              </a:ext>
            </a:extLst>
          </p:cNvPr>
          <p:cNvSpPr txBox="1"/>
          <p:nvPr/>
        </p:nvSpPr>
        <p:spPr>
          <a:xfrm>
            <a:off x="3847563" y="6112829"/>
            <a:ext cx="5025981" cy="369332"/>
          </a:xfrm>
          <a:prstGeom prst="rect">
            <a:avLst/>
          </a:prstGeom>
          <a:noFill/>
          <a:ln>
            <a:solidFill>
              <a:schemeClr val="tx1"/>
            </a:solidFill>
          </a:ln>
        </p:spPr>
        <p:txBody>
          <a:bodyPr wrap="square">
            <a:spAutoFit/>
          </a:bodyPr>
          <a:lstStyle/>
          <a:p>
            <a:r>
              <a:rPr lang="en-US" b="1" i="0" dirty="0">
                <a:solidFill>
                  <a:srgbClr val="5A6570"/>
                </a:solidFill>
                <a:effectLst/>
                <a:latin typeface="system-ui"/>
              </a:rPr>
              <a:t>Figure </a:t>
            </a:r>
            <a:r>
              <a:rPr lang="en-US" b="1" dirty="0">
                <a:solidFill>
                  <a:srgbClr val="5A6570"/>
                </a:solidFill>
                <a:latin typeface="system-ui"/>
              </a:rPr>
              <a:t>5</a:t>
            </a:r>
            <a:r>
              <a:rPr lang="en-US" b="1" i="0" dirty="0">
                <a:solidFill>
                  <a:srgbClr val="5A6570"/>
                </a:solidFill>
                <a:effectLst/>
                <a:latin typeface="system-ui"/>
              </a:rPr>
              <a:t>: </a:t>
            </a:r>
            <a:r>
              <a:rPr lang="en-US" b="1" i="0" dirty="0">
                <a:solidFill>
                  <a:srgbClr val="5A6570"/>
                </a:solidFill>
                <a:effectLst/>
                <a:highlight>
                  <a:srgbClr val="FFFF00"/>
                </a:highlight>
                <a:latin typeface="system-ui"/>
              </a:rPr>
              <a:t>Final exam </a:t>
            </a:r>
            <a:r>
              <a:rPr lang="en-US" b="1" i="0" dirty="0">
                <a:solidFill>
                  <a:srgbClr val="5A6570"/>
                </a:solidFill>
                <a:effectLst/>
                <a:latin typeface="system-ui"/>
              </a:rPr>
              <a:t>scores by </a:t>
            </a:r>
            <a:r>
              <a:rPr lang="en-US" b="1" i="0" dirty="0">
                <a:solidFill>
                  <a:srgbClr val="5A6570"/>
                </a:solidFill>
                <a:effectLst/>
                <a:highlight>
                  <a:srgbClr val="FFFF00"/>
                </a:highlight>
                <a:latin typeface="system-ui"/>
              </a:rPr>
              <a:t>COMLEX 1 Pass/Fail</a:t>
            </a:r>
            <a:endParaRPr lang="en-US" b="1" dirty="0">
              <a:highlight>
                <a:srgbClr val="FFFF00"/>
              </a:highlight>
            </a:endParaRPr>
          </a:p>
        </p:txBody>
      </p:sp>
      <p:sp>
        <p:nvSpPr>
          <p:cNvPr id="2" name="TextBox 1">
            <a:extLst>
              <a:ext uri="{FF2B5EF4-FFF2-40B4-BE49-F238E27FC236}">
                <a16:creationId xmlns:a16="http://schemas.microsoft.com/office/drawing/2014/main" id="{57AC1A40-87B2-E933-CF04-E3155BE0F3F0}"/>
              </a:ext>
            </a:extLst>
          </p:cNvPr>
          <p:cNvSpPr txBox="1"/>
          <p:nvPr/>
        </p:nvSpPr>
        <p:spPr>
          <a:xfrm>
            <a:off x="2653047" y="334720"/>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a:t>
            </a:r>
          </a:p>
          <a:p>
            <a:pPr algn="ctr"/>
            <a:r>
              <a:rPr lang="en-US" sz="1800" b="1" dirty="0">
                <a:solidFill>
                  <a:schemeClr val="bg1"/>
                </a:solidFill>
              </a:rPr>
              <a:t> to Effectively Bridge Teaching and Learning</a:t>
            </a:r>
            <a:endParaRPr lang="en-US" b="1" dirty="0">
              <a:solidFill>
                <a:schemeClr val="bg1"/>
              </a:solidFill>
            </a:endParaRPr>
          </a:p>
        </p:txBody>
      </p:sp>
      <p:pic>
        <p:nvPicPr>
          <p:cNvPr id="3" name="Picture 2">
            <a:extLst>
              <a:ext uri="{FF2B5EF4-FFF2-40B4-BE49-F238E27FC236}">
                <a16:creationId xmlns:a16="http://schemas.microsoft.com/office/drawing/2014/main" id="{97A66064-D57C-0BB8-665E-127FF664452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04"/>
          <a:stretch/>
        </p:blipFill>
        <p:spPr bwMode="auto">
          <a:xfrm>
            <a:off x="1877803" y="1612050"/>
            <a:ext cx="9226296" cy="43358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C0CED70-2B41-1E7E-1648-E5A7AC85A8AE}"/>
              </a:ext>
            </a:extLst>
          </p:cNvPr>
          <p:cNvSpPr txBox="1"/>
          <p:nvPr/>
        </p:nvSpPr>
        <p:spPr>
          <a:xfrm>
            <a:off x="2376156" y="1077799"/>
            <a:ext cx="3218688" cy="369332"/>
          </a:xfrm>
          <a:prstGeom prst="rect">
            <a:avLst/>
          </a:prstGeom>
          <a:noFill/>
          <a:ln>
            <a:solidFill>
              <a:schemeClr val="tx1"/>
            </a:solidFill>
          </a:ln>
        </p:spPr>
        <p:txBody>
          <a:bodyPr wrap="square" rtlCol="0">
            <a:spAutoFit/>
          </a:bodyPr>
          <a:lstStyle/>
          <a:p>
            <a:r>
              <a:rPr lang="en-US" b="1" dirty="0"/>
              <a:t> </a:t>
            </a:r>
            <a:r>
              <a:rPr lang="en-US" b="1" dirty="0">
                <a:highlight>
                  <a:srgbClr val="FFFF00"/>
                </a:highlight>
              </a:rPr>
              <a:t>COMLEX </a:t>
            </a:r>
            <a:r>
              <a:rPr lang="en-US" b="1" dirty="0"/>
              <a:t>LEVEL 1 DATA</a:t>
            </a:r>
          </a:p>
        </p:txBody>
      </p:sp>
    </p:spTree>
    <p:extLst>
      <p:ext uri="{BB962C8B-B14F-4D97-AF65-F5344CB8AC3E}">
        <p14:creationId xmlns:p14="http://schemas.microsoft.com/office/powerpoint/2010/main" val="600917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5A1D7E-B306-7B23-CC29-C9D719C025D2}"/>
              </a:ext>
            </a:extLst>
          </p:cNvPr>
          <p:cNvSpPr txBox="1"/>
          <p:nvPr/>
        </p:nvSpPr>
        <p:spPr>
          <a:xfrm rot="19048170">
            <a:off x="96397" y="859902"/>
            <a:ext cx="1717447" cy="430887"/>
          </a:xfrm>
          <a:prstGeom prst="rect">
            <a:avLst/>
          </a:prstGeom>
          <a:solidFill>
            <a:schemeClr val="bg2"/>
          </a:solidFill>
          <a:ln>
            <a:solidFill>
              <a:schemeClr val="tx1"/>
            </a:solidFill>
          </a:ln>
        </p:spPr>
        <p:txBody>
          <a:bodyPr wrap="square" rtlCol="0">
            <a:spAutoFit/>
          </a:bodyPr>
          <a:lstStyle/>
          <a:p>
            <a:pPr algn="ctr"/>
            <a:r>
              <a:rPr lang="en-US" sz="2200" b="1" dirty="0"/>
              <a:t>ODDS RATIO</a:t>
            </a:r>
          </a:p>
        </p:txBody>
      </p:sp>
      <p:graphicFrame>
        <p:nvGraphicFramePr>
          <p:cNvPr id="7" name="Table 6">
            <a:extLst>
              <a:ext uri="{FF2B5EF4-FFF2-40B4-BE49-F238E27FC236}">
                <a16:creationId xmlns:a16="http://schemas.microsoft.com/office/drawing/2014/main" id="{7FF061AE-42E5-B97D-3624-031E44ED78AF}"/>
              </a:ext>
            </a:extLst>
          </p:cNvPr>
          <p:cNvGraphicFramePr>
            <a:graphicFrameLocks noGrp="1"/>
          </p:cNvGraphicFramePr>
          <p:nvPr>
            <p:extLst>
              <p:ext uri="{D42A27DB-BD31-4B8C-83A1-F6EECF244321}">
                <p14:modId xmlns:p14="http://schemas.microsoft.com/office/powerpoint/2010/main" val="888764921"/>
              </p:ext>
            </p:extLst>
          </p:nvPr>
        </p:nvGraphicFramePr>
        <p:xfrm>
          <a:off x="2313708" y="2078182"/>
          <a:ext cx="7564584" cy="3095920"/>
        </p:xfrm>
        <a:graphic>
          <a:graphicData uri="http://schemas.openxmlformats.org/drawingml/2006/table">
            <a:tbl>
              <a:tblPr/>
              <a:tblGrid>
                <a:gridCol w="1891146">
                  <a:extLst>
                    <a:ext uri="{9D8B030D-6E8A-4147-A177-3AD203B41FA5}">
                      <a16:colId xmlns:a16="http://schemas.microsoft.com/office/drawing/2014/main" val="2063702191"/>
                    </a:ext>
                  </a:extLst>
                </a:gridCol>
                <a:gridCol w="1891146">
                  <a:extLst>
                    <a:ext uri="{9D8B030D-6E8A-4147-A177-3AD203B41FA5}">
                      <a16:colId xmlns:a16="http://schemas.microsoft.com/office/drawing/2014/main" val="3997995992"/>
                    </a:ext>
                  </a:extLst>
                </a:gridCol>
                <a:gridCol w="1891146">
                  <a:extLst>
                    <a:ext uri="{9D8B030D-6E8A-4147-A177-3AD203B41FA5}">
                      <a16:colId xmlns:a16="http://schemas.microsoft.com/office/drawing/2014/main" val="218245917"/>
                    </a:ext>
                  </a:extLst>
                </a:gridCol>
                <a:gridCol w="1891146">
                  <a:extLst>
                    <a:ext uri="{9D8B030D-6E8A-4147-A177-3AD203B41FA5}">
                      <a16:colId xmlns:a16="http://schemas.microsoft.com/office/drawing/2014/main" val="555293958"/>
                    </a:ext>
                  </a:extLst>
                </a:gridCol>
              </a:tblGrid>
              <a:tr h="466784">
                <a:tc>
                  <a:txBody>
                    <a:bodyPr/>
                    <a:lstStyle/>
                    <a:p>
                      <a:pPr algn="ctr"/>
                      <a:r>
                        <a:rPr lang="en-US" sz="2200" b="1" i="0" dirty="0">
                          <a:effectLst/>
                        </a:rPr>
                        <a:t> </a:t>
                      </a:r>
                    </a:p>
                  </a:txBody>
                  <a:tcPr>
                    <a:lnL w="12700" cap="flat" cmpd="sng" algn="ctr">
                      <a:solidFill>
                        <a:srgbClr val="90A453"/>
                      </a:solidFill>
                      <a:prstDash val="solid"/>
                      <a:round/>
                      <a:headEnd type="none" w="med" len="med"/>
                      <a:tailEnd type="none" w="med" len="med"/>
                    </a:lnL>
                    <a:lnR w="12700" cap="flat" cmpd="sng" algn="ctr">
                      <a:solidFill>
                        <a:srgbClr val="30A653"/>
                      </a:solidFill>
                      <a:prstDash val="solid"/>
                      <a:round/>
                      <a:headEnd type="none" w="med" len="med"/>
                      <a:tailEnd type="none" w="med" len="med"/>
                    </a:lnR>
                    <a:lnT w="9525" cap="flat" cmpd="dbl" algn="ctr">
                      <a:solidFill>
                        <a:srgbClr val="10A353"/>
                      </a:solidFill>
                      <a:prstDash val="solid"/>
                      <a:round/>
                      <a:headEnd type="none" w="med" len="med"/>
                      <a:tailEnd type="none" w="med" len="med"/>
                    </a:lnT>
                    <a:lnB w="9525" cap="flat" cmpd="sng" algn="ctr">
                      <a:solidFill>
                        <a:srgbClr val="90A553"/>
                      </a:solidFill>
                      <a:prstDash val="solid"/>
                      <a:round/>
                      <a:headEnd type="none" w="med" len="med"/>
                      <a:tailEnd type="none" w="med" len="med"/>
                    </a:lnB>
                    <a:noFill/>
                  </a:tcPr>
                </a:tc>
                <a:tc gridSpan="3">
                  <a:txBody>
                    <a:bodyPr/>
                    <a:lstStyle/>
                    <a:p>
                      <a:pPr algn="ctr"/>
                      <a:r>
                        <a:rPr lang="en-US" sz="2200" b="1" i="0" dirty="0">
                          <a:effectLst/>
                        </a:rPr>
                        <a:t>COMLEX I</a:t>
                      </a:r>
                    </a:p>
                  </a:txBody>
                  <a:tcPr>
                    <a:lnL w="12700" cap="flat" cmpd="sng" algn="ctr">
                      <a:solidFill>
                        <a:srgbClr val="30A653"/>
                      </a:solidFill>
                      <a:prstDash val="solid"/>
                      <a:round/>
                      <a:headEnd type="none" w="med" len="med"/>
                      <a:tailEnd type="none" w="med" len="med"/>
                    </a:lnL>
                    <a:lnR w="12700" cap="flat" cmpd="sng" algn="ctr">
                      <a:solidFill>
                        <a:srgbClr val="70A753"/>
                      </a:solidFill>
                      <a:prstDash val="solid"/>
                      <a:round/>
                      <a:headEnd type="none" w="med" len="med"/>
                      <a:tailEnd type="none" w="med" len="med"/>
                    </a:lnR>
                    <a:lnT w="9525" cap="flat" cmpd="dbl" algn="ctr">
                      <a:solidFill>
                        <a:srgbClr val="10A353"/>
                      </a:solidFill>
                      <a:prstDash val="solid"/>
                      <a:round/>
                      <a:headEnd type="none" w="med" len="med"/>
                      <a:tailEnd type="none" w="med" len="med"/>
                    </a:lnT>
                    <a:lnB w="9525" cap="flat" cmpd="sng" algn="ctr">
                      <a:solidFill>
                        <a:srgbClr val="50A253"/>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1108104"/>
                  </a:ext>
                </a:extLst>
              </a:tr>
              <a:tr h="466784">
                <a:tc>
                  <a:txBody>
                    <a:bodyPr/>
                    <a:lstStyle/>
                    <a:p>
                      <a:pPr algn="ctr"/>
                      <a:r>
                        <a:rPr lang="en-US" sz="2200" b="1" i="1">
                          <a:effectLst/>
                        </a:rPr>
                        <a:t>Predictors</a:t>
                      </a:r>
                    </a:p>
                  </a:txBody>
                  <a:tcPr>
                    <a:lnL w="12700" cap="flat" cmpd="sng" algn="ctr">
                      <a:solidFill>
                        <a:srgbClr val="30A653"/>
                      </a:solidFill>
                      <a:prstDash val="solid"/>
                      <a:round/>
                      <a:headEnd type="none" w="med" len="med"/>
                      <a:tailEnd type="none" w="med" len="med"/>
                    </a:lnL>
                    <a:lnR w="12700" cap="flat" cmpd="sng" algn="ctr">
                      <a:solidFill>
                        <a:srgbClr val="50A353"/>
                      </a:solidFill>
                      <a:prstDash val="solid"/>
                      <a:round/>
                      <a:headEnd type="none" w="med" len="med"/>
                      <a:tailEnd type="none" w="med" len="med"/>
                    </a:lnR>
                    <a:lnT w="9525" cap="flat" cmpd="sng" algn="ctr">
                      <a:solidFill>
                        <a:srgbClr val="90A553"/>
                      </a:solidFill>
                      <a:prstDash val="solid"/>
                      <a:round/>
                      <a:headEnd type="none" w="med" len="med"/>
                      <a:tailEnd type="none" w="med" len="med"/>
                    </a:lnT>
                    <a:lnB w="9525" cap="flat" cmpd="sng" algn="ctr">
                      <a:solidFill>
                        <a:srgbClr val="90A453"/>
                      </a:solidFill>
                      <a:prstDash val="solid"/>
                      <a:round/>
                      <a:headEnd type="none" w="med" len="med"/>
                      <a:tailEnd type="none" w="med" len="med"/>
                    </a:lnB>
                    <a:noFill/>
                  </a:tcPr>
                </a:tc>
                <a:tc>
                  <a:txBody>
                    <a:bodyPr/>
                    <a:lstStyle/>
                    <a:p>
                      <a:pPr algn="ctr"/>
                      <a:r>
                        <a:rPr lang="en-US" sz="2200" b="1" i="1">
                          <a:effectLst/>
                        </a:rPr>
                        <a:t>Odds Ratios</a:t>
                      </a:r>
                    </a:p>
                  </a:txBody>
                  <a:tcPr>
                    <a:lnL w="12700" cap="flat" cmpd="sng" algn="ctr">
                      <a:solidFill>
                        <a:srgbClr val="50A353"/>
                      </a:solidFill>
                      <a:prstDash val="solid"/>
                      <a:round/>
                      <a:headEnd type="none" w="med" len="med"/>
                      <a:tailEnd type="none" w="med" len="med"/>
                    </a:lnL>
                    <a:lnR w="12700" cap="flat" cmpd="sng" algn="ctr">
                      <a:solidFill>
                        <a:srgbClr val="90A753"/>
                      </a:solidFill>
                      <a:prstDash val="solid"/>
                      <a:round/>
                      <a:headEnd type="none" w="med" len="med"/>
                      <a:tailEnd type="none" w="med" len="med"/>
                    </a:lnR>
                    <a:lnT w="9525" cap="flat" cmpd="sng" algn="ctr">
                      <a:solidFill>
                        <a:srgbClr val="50A253"/>
                      </a:solidFill>
                      <a:prstDash val="solid"/>
                      <a:round/>
                      <a:headEnd type="none" w="med" len="med"/>
                      <a:tailEnd type="none" w="med" len="med"/>
                    </a:lnT>
                    <a:lnB w="9525" cap="flat" cmpd="sng" algn="ctr">
                      <a:solidFill>
                        <a:srgbClr val="50A353"/>
                      </a:solidFill>
                      <a:prstDash val="solid"/>
                      <a:round/>
                      <a:headEnd type="none" w="med" len="med"/>
                      <a:tailEnd type="none" w="med" len="med"/>
                    </a:lnB>
                    <a:noFill/>
                  </a:tcPr>
                </a:tc>
                <a:tc>
                  <a:txBody>
                    <a:bodyPr/>
                    <a:lstStyle/>
                    <a:p>
                      <a:pPr algn="ctr"/>
                      <a:r>
                        <a:rPr lang="en-US" sz="2200" b="1" i="1">
                          <a:effectLst/>
                        </a:rPr>
                        <a:t>CI</a:t>
                      </a:r>
                    </a:p>
                  </a:txBody>
                  <a:tcPr>
                    <a:lnL w="12700" cap="flat" cmpd="sng" algn="ctr">
                      <a:solidFill>
                        <a:srgbClr val="90A753"/>
                      </a:solidFill>
                      <a:prstDash val="solid"/>
                      <a:round/>
                      <a:headEnd type="none" w="med" len="med"/>
                      <a:tailEnd type="none" w="med" len="med"/>
                    </a:lnL>
                    <a:lnR w="12700" cap="flat" cmpd="sng" algn="ctr">
                      <a:solidFill>
                        <a:srgbClr val="50A553"/>
                      </a:solidFill>
                      <a:prstDash val="solid"/>
                      <a:round/>
                      <a:headEnd type="none" w="med" len="med"/>
                      <a:tailEnd type="none" w="med" len="med"/>
                    </a:lnR>
                    <a:lnT w="9525" cap="flat" cmpd="sng" algn="ctr">
                      <a:solidFill>
                        <a:srgbClr val="70A253"/>
                      </a:solidFill>
                      <a:prstDash val="solid"/>
                      <a:round/>
                      <a:headEnd type="none" w="med" len="med"/>
                      <a:tailEnd type="none" w="med" len="med"/>
                    </a:lnT>
                    <a:lnB w="9525" cap="flat" cmpd="sng" algn="ctr">
                      <a:solidFill>
                        <a:srgbClr val="90A653"/>
                      </a:solidFill>
                      <a:prstDash val="solid"/>
                      <a:round/>
                      <a:headEnd type="none" w="med" len="med"/>
                      <a:tailEnd type="none" w="med" len="med"/>
                    </a:lnB>
                    <a:noFill/>
                  </a:tcPr>
                </a:tc>
                <a:tc>
                  <a:txBody>
                    <a:bodyPr/>
                    <a:lstStyle/>
                    <a:p>
                      <a:pPr algn="ctr"/>
                      <a:r>
                        <a:rPr lang="en-US" sz="2200" b="1" i="1">
                          <a:effectLst/>
                        </a:rPr>
                        <a:t>p</a:t>
                      </a:r>
                    </a:p>
                  </a:txBody>
                  <a:tcPr>
                    <a:lnL w="12700" cap="flat" cmpd="sng" algn="ctr">
                      <a:solidFill>
                        <a:srgbClr val="50A553"/>
                      </a:solidFill>
                      <a:prstDash val="solid"/>
                      <a:round/>
                      <a:headEnd type="none" w="med" len="med"/>
                      <a:tailEnd type="none" w="med" len="med"/>
                    </a:lnL>
                    <a:lnR w="12700" cap="flat" cmpd="sng" algn="ctr">
                      <a:solidFill>
                        <a:srgbClr val="10A853"/>
                      </a:solidFill>
                      <a:prstDash val="solid"/>
                      <a:round/>
                      <a:headEnd type="none" w="med" len="med"/>
                      <a:tailEnd type="none" w="med" len="med"/>
                    </a:lnR>
                    <a:lnT w="9525" cap="flat" cmpd="sng" algn="ctr">
                      <a:solidFill>
                        <a:srgbClr val="70A253"/>
                      </a:solidFill>
                      <a:prstDash val="solid"/>
                      <a:round/>
                      <a:headEnd type="none" w="med" len="med"/>
                      <a:tailEnd type="none" w="med" len="med"/>
                    </a:lnT>
                    <a:lnB w="9525" cap="flat" cmpd="sng" algn="ctr">
                      <a:solidFill>
                        <a:srgbClr val="90A553"/>
                      </a:solidFill>
                      <a:prstDash val="solid"/>
                      <a:round/>
                      <a:headEnd type="none" w="med" len="med"/>
                      <a:tailEnd type="none" w="med" len="med"/>
                    </a:lnB>
                    <a:noFill/>
                  </a:tcPr>
                </a:tc>
                <a:extLst>
                  <a:ext uri="{0D108BD9-81ED-4DB2-BD59-A6C34878D82A}">
                    <a16:rowId xmlns:a16="http://schemas.microsoft.com/office/drawing/2014/main" val="1890980375"/>
                  </a:ext>
                </a:extLst>
              </a:tr>
              <a:tr h="466784">
                <a:tc>
                  <a:txBody>
                    <a:bodyPr/>
                    <a:lstStyle/>
                    <a:p>
                      <a:pPr algn="l" fontAlgn="t"/>
                      <a:r>
                        <a:rPr lang="en-US" sz="2200" b="1">
                          <a:effectLst/>
                        </a:rPr>
                        <a:t>(Intercept)</a:t>
                      </a:r>
                    </a:p>
                  </a:txBody>
                  <a:tcPr>
                    <a:lnL w="12700" cap="flat" cmpd="sng" algn="ctr">
                      <a:solidFill>
                        <a:srgbClr val="90A453"/>
                      </a:solidFill>
                      <a:prstDash val="solid"/>
                      <a:round/>
                      <a:headEnd type="none" w="med" len="med"/>
                      <a:tailEnd type="none" w="med" len="med"/>
                    </a:lnL>
                    <a:lnR w="12700" cap="flat" cmpd="sng" algn="ctr">
                      <a:solidFill>
                        <a:srgbClr val="50A353"/>
                      </a:solidFill>
                      <a:prstDash val="solid"/>
                      <a:round/>
                      <a:headEnd type="none" w="med" len="med"/>
                      <a:tailEnd type="none" w="med" len="med"/>
                    </a:lnR>
                    <a:lnT w="9525" cap="flat" cmpd="sng" algn="ctr">
                      <a:solidFill>
                        <a:srgbClr val="90A453"/>
                      </a:solidFill>
                      <a:prstDash val="solid"/>
                      <a:round/>
                      <a:headEnd type="none" w="med" len="med"/>
                      <a:tailEnd type="none" w="med" len="med"/>
                    </a:lnT>
                    <a:lnB w="9525" cap="flat" cmpd="sng" algn="ctr">
                      <a:solidFill>
                        <a:srgbClr val="10A853"/>
                      </a:solidFill>
                      <a:prstDash val="solid"/>
                      <a:round/>
                      <a:headEnd type="none" w="med" len="med"/>
                      <a:tailEnd type="none" w="med" len="med"/>
                    </a:lnB>
                    <a:noFill/>
                  </a:tcPr>
                </a:tc>
                <a:tc>
                  <a:txBody>
                    <a:bodyPr/>
                    <a:lstStyle/>
                    <a:p>
                      <a:pPr algn="l" fontAlgn="t"/>
                      <a:r>
                        <a:rPr lang="en-US" sz="2200" b="1">
                          <a:effectLst/>
                        </a:rPr>
                        <a:t>0.02</a:t>
                      </a:r>
                    </a:p>
                  </a:txBody>
                  <a:tcPr>
                    <a:lnL w="12700" cap="flat" cmpd="sng" algn="ctr">
                      <a:solidFill>
                        <a:srgbClr val="50A353"/>
                      </a:solidFill>
                      <a:prstDash val="solid"/>
                      <a:round/>
                      <a:headEnd type="none" w="med" len="med"/>
                      <a:tailEnd type="none" w="med" len="med"/>
                    </a:lnL>
                    <a:lnR w="12700" cap="flat" cmpd="sng" algn="ctr">
                      <a:solidFill>
                        <a:srgbClr val="90A653"/>
                      </a:solidFill>
                      <a:prstDash val="solid"/>
                      <a:round/>
                      <a:headEnd type="none" w="med" len="med"/>
                      <a:tailEnd type="none" w="med" len="med"/>
                    </a:lnR>
                    <a:lnT w="9525" cap="flat" cmpd="sng" algn="ctr">
                      <a:solidFill>
                        <a:srgbClr val="50A353"/>
                      </a:solidFill>
                      <a:prstDash val="solid"/>
                      <a:round/>
                      <a:headEnd type="none" w="med" len="med"/>
                      <a:tailEnd type="none" w="med" len="med"/>
                    </a:lnT>
                    <a:lnB w="9525" cap="flat" cmpd="sng" algn="ctr">
                      <a:solidFill>
                        <a:srgbClr val="10A953"/>
                      </a:solidFill>
                      <a:prstDash val="solid"/>
                      <a:round/>
                      <a:headEnd type="none" w="med" len="med"/>
                      <a:tailEnd type="none" w="med" len="med"/>
                    </a:lnB>
                    <a:noFill/>
                  </a:tcPr>
                </a:tc>
                <a:tc>
                  <a:txBody>
                    <a:bodyPr/>
                    <a:lstStyle/>
                    <a:p>
                      <a:pPr algn="l" fontAlgn="t"/>
                      <a:r>
                        <a:rPr lang="en-US" sz="2200" b="1">
                          <a:effectLst/>
                        </a:rPr>
                        <a:t>0.00 – 0.29</a:t>
                      </a:r>
                    </a:p>
                  </a:txBody>
                  <a:tcPr>
                    <a:lnL w="12700" cap="flat" cmpd="sng" algn="ctr">
                      <a:solidFill>
                        <a:srgbClr val="90A653"/>
                      </a:solidFill>
                      <a:prstDash val="solid"/>
                      <a:round/>
                      <a:headEnd type="none" w="med" len="med"/>
                      <a:tailEnd type="none" w="med" len="med"/>
                    </a:lnL>
                    <a:lnR w="12700" cap="flat" cmpd="sng" algn="ctr">
                      <a:solidFill>
                        <a:srgbClr val="90A553"/>
                      </a:solidFill>
                      <a:prstDash val="solid"/>
                      <a:round/>
                      <a:headEnd type="none" w="med" len="med"/>
                      <a:tailEnd type="none" w="med" len="med"/>
                    </a:lnR>
                    <a:lnT w="9525" cap="flat" cmpd="sng" algn="ctr">
                      <a:solidFill>
                        <a:srgbClr val="90A653"/>
                      </a:solidFill>
                      <a:prstDash val="solid"/>
                      <a:round/>
                      <a:headEnd type="none" w="med" len="med"/>
                      <a:tailEnd type="none" w="med" len="med"/>
                    </a:lnT>
                    <a:lnB w="9525" cap="flat" cmpd="sng" algn="ctr">
                      <a:solidFill>
                        <a:srgbClr val="10A953"/>
                      </a:solidFill>
                      <a:prstDash val="solid"/>
                      <a:round/>
                      <a:headEnd type="none" w="med" len="med"/>
                      <a:tailEnd type="none" w="med" len="med"/>
                    </a:lnB>
                    <a:noFill/>
                  </a:tcPr>
                </a:tc>
                <a:tc>
                  <a:txBody>
                    <a:bodyPr/>
                    <a:lstStyle/>
                    <a:p>
                      <a:pPr algn="l" fontAlgn="t"/>
                      <a:r>
                        <a:rPr lang="en-US" sz="2200" b="1" dirty="0">
                          <a:effectLst/>
                        </a:rPr>
                        <a:t>0.005</a:t>
                      </a:r>
                    </a:p>
                  </a:txBody>
                  <a:tcPr>
                    <a:lnL w="12700" cap="flat" cmpd="sng" algn="ctr">
                      <a:solidFill>
                        <a:srgbClr val="90A553"/>
                      </a:solidFill>
                      <a:prstDash val="solid"/>
                      <a:round/>
                      <a:headEnd type="none" w="med" len="med"/>
                      <a:tailEnd type="none" w="med" len="med"/>
                    </a:lnL>
                    <a:lnR w="12700" cap="flat" cmpd="sng" algn="ctr">
                      <a:solidFill>
                        <a:srgbClr val="90A553"/>
                      </a:solidFill>
                      <a:prstDash val="solid"/>
                      <a:round/>
                      <a:headEnd type="none" w="med" len="med"/>
                      <a:tailEnd type="none" w="med" len="med"/>
                    </a:lnR>
                    <a:lnT w="9525" cap="flat" cmpd="sng" algn="ctr">
                      <a:solidFill>
                        <a:srgbClr val="90A553"/>
                      </a:solidFill>
                      <a:prstDash val="solid"/>
                      <a:round/>
                      <a:headEnd type="none" w="med" len="med"/>
                      <a:tailEnd type="none" w="med" len="med"/>
                    </a:lnT>
                    <a:lnB w="9525" cap="flat" cmpd="sng" algn="ctr">
                      <a:solidFill>
                        <a:srgbClr val="10A953"/>
                      </a:solidFill>
                      <a:prstDash val="solid"/>
                      <a:round/>
                      <a:headEnd type="none" w="med" len="med"/>
                      <a:tailEnd type="none" w="med" len="med"/>
                    </a:lnB>
                    <a:noFill/>
                  </a:tcPr>
                </a:tc>
                <a:extLst>
                  <a:ext uri="{0D108BD9-81ED-4DB2-BD59-A6C34878D82A}">
                    <a16:rowId xmlns:a16="http://schemas.microsoft.com/office/drawing/2014/main" val="1426477011"/>
                  </a:ext>
                </a:extLst>
              </a:tr>
              <a:tr h="466784">
                <a:tc>
                  <a:txBody>
                    <a:bodyPr/>
                    <a:lstStyle/>
                    <a:p>
                      <a:pPr algn="l" fontAlgn="t"/>
                      <a:r>
                        <a:rPr lang="en-US" sz="2200" b="1" dirty="0">
                          <a:effectLst/>
                        </a:rPr>
                        <a:t>final exam (Lilly scores)</a:t>
                      </a:r>
                    </a:p>
                  </a:txBody>
                  <a:tcPr>
                    <a:lnL w="12700" cap="flat" cmpd="sng" algn="ctr">
                      <a:solidFill>
                        <a:srgbClr val="10A853"/>
                      </a:solidFill>
                      <a:prstDash val="solid"/>
                      <a:round/>
                      <a:headEnd type="none" w="med" len="med"/>
                      <a:tailEnd type="none" w="med" len="med"/>
                    </a:lnL>
                    <a:lnR w="12700" cap="flat" cmpd="sng" algn="ctr">
                      <a:solidFill>
                        <a:srgbClr val="10A953"/>
                      </a:solidFill>
                      <a:prstDash val="solid"/>
                      <a:round/>
                      <a:headEnd type="none" w="med" len="med"/>
                      <a:tailEnd type="none" w="med" len="med"/>
                    </a:lnR>
                    <a:lnT w="9525" cap="flat" cmpd="sng" algn="ctr">
                      <a:solidFill>
                        <a:srgbClr val="10A853"/>
                      </a:solidFill>
                      <a:prstDash val="solid"/>
                      <a:round/>
                      <a:headEnd type="none" w="med" len="med"/>
                      <a:tailEnd type="none" w="med" len="med"/>
                    </a:lnT>
                    <a:lnB w="9525" cap="flat" cmpd="sng" algn="ctr">
                      <a:solidFill>
                        <a:srgbClr val="10A753"/>
                      </a:solidFill>
                      <a:prstDash val="solid"/>
                      <a:round/>
                      <a:headEnd type="none" w="med" len="med"/>
                      <a:tailEnd type="none" w="med" len="med"/>
                    </a:lnB>
                    <a:noFill/>
                  </a:tcPr>
                </a:tc>
                <a:tc>
                  <a:txBody>
                    <a:bodyPr/>
                    <a:lstStyle/>
                    <a:p>
                      <a:pPr algn="l" fontAlgn="t"/>
                      <a:r>
                        <a:rPr lang="en-US" sz="2200" b="1" dirty="0">
                          <a:effectLst/>
                        </a:rPr>
                        <a:t>1.09</a:t>
                      </a:r>
                    </a:p>
                  </a:txBody>
                  <a:tcPr>
                    <a:lnL w="12700" cap="flat" cmpd="sng" algn="ctr">
                      <a:solidFill>
                        <a:srgbClr val="10A953"/>
                      </a:solidFill>
                      <a:prstDash val="solid"/>
                      <a:round/>
                      <a:headEnd type="none" w="med" len="med"/>
                      <a:tailEnd type="none" w="med" len="med"/>
                    </a:lnL>
                    <a:lnR w="12700" cap="flat" cmpd="sng" algn="ctr">
                      <a:solidFill>
                        <a:srgbClr val="10A953"/>
                      </a:solidFill>
                      <a:prstDash val="solid"/>
                      <a:round/>
                      <a:headEnd type="none" w="med" len="med"/>
                      <a:tailEnd type="none" w="med" len="med"/>
                    </a:lnR>
                    <a:lnT w="9525" cap="flat" cmpd="sng" algn="ctr">
                      <a:solidFill>
                        <a:srgbClr val="10A953"/>
                      </a:solidFill>
                      <a:prstDash val="solid"/>
                      <a:round/>
                      <a:headEnd type="none" w="med" len="med"/>
                      <a:tailEnd type="none" w="med" len="med"/>
                    </a:lnT>
                    <a:lnB w="9525" cap="flat" cmpd="sng" algn="ctr">
                      <a:solidFill>
                        <a:srgbClr val="10A753"/>
                      </a:solidFill>
                      <a:prstDash val="solid"/>
                      <a:round/>
                      <a:headEnd type="none" w="med" len="med"/>
                      <a:tailEnd type="none" w="med" len="med"/>
                    </a:lnB>
                    <a:noFill/>
                  </a:tcPr>
                </a:tc>
                <a:tc>
                  <a:txBody>
                    <a:bodyPr/>
                    <a:lstStyle/>
                    <a:p>
                      <a:pPr algn="l" fontAlgn="t"/>
                      <a:r>
                        <a:rPr lang="en-US" sz="2200" b="1">
                          <a:effectLst/>
                        </a:rPr>
                        <a:t>1.05 – 1.13</a:t>
                      </a:r>
                    </a:p>
                  </a:txBody>
                  <a:tcPr>
                    <a:lnL w="12700" cap="flat" cmpd="sng" algn="ctr">
                      <a:solidFill>
                        <a:srgbClr val="10A953"/>
                      </a:solidFill>
                      <a:prstDash val="solid"/>
                      <a:round/>
                      <a:headEnd type="none" w="med" len="med"/>
                      <a:tailEnd type="none" w="med" len="med"/>
                    </a:lnL>
                    <a:lnR w="12700" cap="flat" cmpd="sng" algn="ctr">
                      <a:solidFill>
                        <a:srgbClr val="10A953"/>
                      </a:solidFill>
                      <a:prstDash val="solid"/>
                      <a:round/>
                      <a:headEnd type="none" w="med" len="med"/>
                      <a:tailEnd type="none" w="med" len="med"/>
                    </a:lnR>
                    <a:lnT w="9525" cap="flat" cmpd="sng" algn="ctr">
                      <a:solidFill>
                        <a:srgbClr val="10A953"/>
                      </a:solidFill>
                      <a:prstDash val="solid"/>
                      <a:round/>
                      <a:headEnd type="none" w="med" len="med"/>
                      <a:tailEnd type="none" w="med" len="med"/>
                    </a:lnT>
                    <a:lnB w="9525" cap="flat" cmpd="sng" algn="ctr">
                      <a:solidFill>
                        <a:srgbClr val="10A753"/>
                      </a:solidFill>
                      <a:prstDash val="solid"/>
                      <a:round/>
                      <a:headEnd type="none" w="med" len="med"/>
                      <a:tailEnd type="none" w="med" len="med"/>
                    </a:lnB>
                    <a:noFill/>
                  </a:tcPr>
                </a:tc>
                <a:tc>
                  <a:txBody>
                    <a:bodyPr/>
                    <a:lstStyle/>
                    <a:p>
                      <a:pPr algn="l" fontAlgn="t"/>
                      <a:r>
                        <a:rPr lang="en-US" sz="2200" b="1" dirty="0">
                          <a:effectLst/>
                          <a:highlight>
                            <a:srgbClr val="FFFF00"/>
                          </a:highlight>
                        </a:rPr>
                        <a:t>&lt;0.001</a:t>
                      </a:r>
                    </a:p>
                  </a:txBody>
                  <a:tcPr>
                    <a:lnL w="12700" cap="flat" cmpd="sng" algn="ctr">
                      <a:solidFill>
                        <a:srgbClr val="10A953"/>
                      </a:solidFill>
                      <a:prstDash val="solid"/>
                      <a:round/>
                      <a:headEnd type="none" w="med" len="med"/>
                      <a:tailEnd type="none" w="med" len="med"/>
                    </a:lnL>
                    <a:lnR w="12700" cap="flat" cmpd="sng" algn="ctr">
                      <a:solidFill>
                        <a:srgbClr val="10A953"/>
                      </a:solidFill>
                      <a:prstDash val="solid"/>
                      <a:round/>
                      <a:headEnd type="none" w="med" len="med"/>
                      <a:tailEnd type="none" w="med" len="med"/>
                    </a:lnR>
                    <a:lnT w="9525" cap="flat" cmpd="sng" algn="ctr">
                      <a:solidFill>
                        <a:srgbClr val="10A953"/>
                      </a:solidFill>
                      <a:prstDash val="solid"/>
                      <a:round/>
                      <a:headEnd type="none" w="med" len="med"/>
                      <a:tailEnd type="none" w="med" len="med"/>
                    </a:lnT>
                    <a:lnB w="9525" cap="flat" cmpd="sng" algn="ctr">
                      <a:solidFill>
                        <a:srgbClr val="10A753"/>
                      </a:solidFill>
                      <a:prstDash val="solid"/>
                      <a:round/>
                      <a:headEnd type="none" w="med" len="med"/>
                      <a:tailEnd type="none" w="med" len="med"/>
                    </a:lnB>
                    <a:noFill/>
                  </a:tcPr>
                </a:tc>
                <a:extLst>
                  <a:ext uri="{0D108BD9-81ED-4DB2-BD59-A6C34878D82A}">
                    <a16:rowId xmlns:a16="http://schemas.microsoft.com/office/drawing/2014/main" val="3201082880"/>
                  </a:ext>
                </a:extLst>
              </a:tr>
              <a:tr h="466784">
                <a:tc>
                  <a:txBody>
                    <a:bodyPr/>
                    <a:lstStyle/>
                    <a:p>
                      <a:pPr algn="l" fontAlgn="t"/>
                      <a:r>
                        <a:rPr lang="en-US" sz="2200" b="1">
                          <a:effectLst/>
                        </a:rPr>
                        <a:t>Observations</a:t>
                      </a:r>
                    </a:p>
                  </a:txBody>
                  <a:tcPr>
                    <a:lnL w="12700" cap="flat" cmpd="sng" algn="ctr">
                      <a:solidFill>
                        <a:srgbClr val="30AF53"/>
                      </a:solidFill>
                      <a:prstDash val="solid"/>
                      <a:round/>
                      <a:headEnd type="none" w="med" len="med"/>
                      <a:tailEnd type="none" w="med" len="med"/>
                    </a:lnL>
                    <a:lnR w="12700" cap="flat" cmpd="sng" algn="ctr">
                      <a:solidFill>
                        <a:srgbClr val="B0AC53"/>
                      </a:solidFill>
                      <a:prstDash val="solid"/>
                      <a:round/>
                      <a:headEnd type="none" w="med" len="med"/>
                      <a:tailEnd type="none" w="med" len="med"/>
                    </a:lnR>
                    <a:lnT w="9525" cap="flat" cmpd="sng" algn="ctr">
                      <a:solidFill>
                        <a:srgbClr val="10A753"/>
                      </a:solidFill>
                      <a:prstDash val="solid"/>
                      <a:round/>
                      <a:headEnd type="none" w="med" len="med"/>
                      <a:tailEnd type="none" w="med" len="med"/>
                    </a:lnT>
                    <a:lnB w="9525" cap="flat" cmpd="sng" algn="ctr">
                      <a:solidFill>
                        <a:srgbClr val="50A353"/>
                      </a:solidFill>
                      <a:prstDash val="solid"/>
                      <a:round/>
                      <a:headEnd type="none" w="med" len="med"/>
                      <a:tailEnd type="none" w="med" len="med"/>
                    </a:lnB>
                    <a:noFill/>
                  </a:tcPr>
                </a:tc>
                <a:tc gridSpan="3">
                  <a:txBody>
                    <a:bodyPr/>
                    <a:lstStyle/>
                    <a:p>
                      <a:pPr algn="l" fontAlgn="t"/>
                      <a:r>
                        <a:rPr lang="en-US" sz="2200" b="1">
                          <a:effectLst/>
                        </a:rPr>
                        <a:t>274</a:t>
                      </a:r>
                    </a:p>
                  </a:txBody>
                  <a:tcPr>
                    <a:lnL w="12700" cap="flat" cmpd="sng" algn="ctr">
                      <a:solidFill>
                        <a:srgbClr val="B0AC53"/>
                      </a:solidFill>
                      <a:prstDash val="solid"/>
                      <a:round/>
                      <a:headEnd type="none" w="med" len="med"/>
                      <a:tailEnd type="none" w="med" len="med"/>
                    </a:lnL>
                    <a:lnR w="12700" cap="flat" cmpd="sng" algn="ctr">
                      <a:solidFill>
                        <a:srgbClr val="10A853"/>
                      </a:solidFill>
                      <a:prstDash val="solid"/>
                      <a:round/>
                      <a:headEnd type="none" w="med" len="med"/>
                      <a:tailEnd type="none" w="med" len="med"/>
                    </a:lnR>
                    <a:lnT w="9525" cap="flat" cmpd="sng" algn="ctr">
                      <a:solidFill>
                        <a:srgbClr val="10A753"/>
                      </a:solidFill>
                      <a:prstDash val="solid"/>
                      <a:round/>
                      <a:headEnd type="none" w="med" len="med"/>
                      <a:tailEnd type="none" w="med" len="med"/>
                    </a:lnT>
                    <a:lnB w="9525" cap="flat" cmpd="sng" algn="ctr">
                      <a:solidFill>
                        <a:srgbClr val="50A353"/>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8855087"/>
                  </a:ext>
                </a:extLst>
              </a:tr>
              <a:tr h="466784">
                <a:tc>
                  <a:txBody>
                    <a:bodyPr/>
                    <a:lstStyle/>
                    <a:p>
                      <a:pPr algn="l" fontAlgn="t"/>
                      <a:r>
                        <a:rPr lang="en-US" sz="2200" b="1" dirty="0">
                          <a:effectLst/>
                        </a:rPr>
                        <a:t>R</a:t>
                      </a:r>
                      <a:r>
                        <a:rPr lang="en-US" sz="2200" b="1" baseline="30000" dirty="0">
                          <a:effectLst/>
                        </a:rPr>
                        <a:t>2</a:t>
                      </a:r>
                      <a:r>
                        <a:rPr lang="en-US" sz="2200" b="1" dirty="0">
                          <a:effectLst/>
                        </a:rPr>
                        <a:t> </a:t>
                      </a:r>
                      <a:r>
                        <a:rPr lang="en-US" sz="2200" b="1" dirty="0" err="1">
                          <a:effectLst/>
                        </a:rPr>
                        <a:t>Tjur</a:t>
                      </a:r>
                      <a:endParaRPr lang="en-US" sz="2200" b="1" dirty="0">
                        <a:effectLst/>
                      </a:endParaRPr>
                    </a:p>
                  </a:txBody>
                  <a:tcPr>
                    <a:lnL w="12700" cap="flat" cmpd="sng" algn="ctr">
                      <a:solidFill>
                        <a:srgbClr val="50A353"/>
                      </a:solidFill>
                      <a:prstDash val="solid"/>
                      <a:round/>
                      <a:headEnd type="none" w="med" len="med"/>
                      <a:tailEnd type="none" w="med" len="med"/>
                    </a:lnL>
                    <a:lnR w="12700" cap="flat" cmpd="sng" algn="ctr">
                      <a:solidFill>
                        <a:srgbClr val="50A353"/>
                      </a:solidFill>
                      <a:prstDash val="solid"/>
                      <a:round/>
                      <a:headEnd type="none" w="med" len="med"/>
                      <a:tailEnd type="none" w="med" len="med"/>
                    </a:lnR>
                    <a:lnT w="9525" cap="flat" cmpd="sng" algn="ctr">
                      <a:solidFill>
                        <a:srgbClr val="50A353"/>
                      </a:solidFill>
                      <a:prstDash val="solid"/>
                      <a:round/>
                      <a:headEnd type="none" w="med" len="med"/>
                      <a:tailEnd type="none" w="med" len="med"/>
                    </a:lnT>
                    <a:lnB w="9525" cap="flat" cmpd="sng" algn="ctr">
                      <a:solidFill>
                        <a:srgbClr val="50A353"/>
                      </a:solidFill>
                      <a:prstDash val="solid"/>
                      <a:round/>
                      <a:headEnd type="none" w="med" len="med"/>
                      <a:tailEnd type="none" w="med" len="med"/>
                    </a:lnB>
                    <a:noFill/>
                  </a:tcPr>
                </a:tc>
                <a:tc gridSpan="3">
                  <a:txBody>
                    <a:bodyPr/>
                    <a:lstStyle/>
                    <a:p>
                      <a:pPr algn="l" fontAlgn="t"/>
                      <a:r>
                        <a:rPr lang="en-US" sz="2200" b="1" dirty="0">
                          <a:effectLst/>
                        </a:rPr>
                        <a:t>0.083</a:t>
                      </a:r>
                    </a:p>
                  </a:txBody>
                  <a:tcPr>
                    <a:lnL w="12700" cap="flat" cmpd="sng" algn="ctr">
                      <a:solidFill>
                        <a:srgbClr val="50A353"/>
                      </a:solidFill>
                      <a:prstDash val="solid"/>
                      <a:round/>
                      <a:headEnd type="none" w="med" len="med"/>
                      <a:tailEnd type="none" w="med" len="med"/>
                    </a:lnL>
                    <a:lnR w="12700" cap="flat" cmpd="sng" algn="ctr">
                      <a:solidFill>
                        <a:srgbClr val="50A353"/>
                      </a:solidFill>
                      <a:prstDash val="solid"/>
                      <a:round/>
                      <a:headEnd type="none" w="med" len="med"/>
                      <a:tailEnd type="none" w="med" len="med"/>
                    </a:lnR>
                    <a:lnT w="9525" cap="flat" cmpd="sng" algn="ctr">
                      <a:solidFill>
                        <a:srgbClr val="50A353"/>
                      </a:solidFill>
                      <a:prstDash val="solid"/>
                      <a:round/>
                      <a:headEnd type="none" w="med" len="med"/>
                      <a:tailEnd type="none" w="med" len="med"/>
                    </a:lnT>
                    <a:lnB w="9525" cap="flat" cmpd="sng" algn="ctr">
                      <a:solidFill>
                        <a:srgbClr val="50A353"/>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1350729"/>
                  </a:ext>
                </a:extLst>
              </a:tr>
            </a:tbl>
          </a:graphicData>
        </a:graphic>
      </p:graphicFrame>
      <p:sp>
        <p:nvSpPr>
          <p:cNvPr id="8" name="Rectangle 2">
            <a:extLst>
              <a:ext uri="{FF2B5EF4-FFF2-40B4-BE49-F238E27FC236}">
                <a16:creationId xmlns:a16="http://schemas.microsoft.com/office/drawing/2014/main" id="{50A0A5EC-6850-DCE0-7232-DAD54BF6C0B2}"/>
              </a:ext>
            </a:extLst>
          </p:cNvPr>
          <p:cNvSpPr>
            <a:spLocks noChangeArrowheads="1"/>
          </p:cNvSpPr>
          <p:nvPr/>
        </p:nvSpPr>
        <p:spPr bwMode="auto">
          <a:xfrm>
            <a:off x="1278608" y="5506408"/>
            <a:ext cx="9239233" cy="8309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12529"/>
                </a:solidFill>
                <a:effectLst/>
                <a:latin typeface="Calibri" panose="020F0502020204030204" pitchFamily="34" charset="0"/>
                <a:ea typeface="Calibri" panose="020F0502020204030204" pitchFamily="34" charset="0"/>
                <a:cs typeface="Calibri" panose="020F0502020204030204" pitchFamily="34" charset="0"/>
              </a:rPr>
              <a:t>A Higher score (on </a:t>
            </a:r>
            <a:r>
              <a:rPr lang="en-US" altLang="en-US" sz="2400" b="1" dirty="0">
                <a:solidFill>
                  <a:srgbClr val="212529"/>
                </a:solidFill>
                <a:latin typeface="Calibri" panose="020F0502020204030204" pitchFamily="34" charset="0"/>
                <a:ea typeface="Calibri" panose="020F0502020204030204" pitchFamily="34" charset="0"/>
                <a:cs typeface="Calibri" panose="020F0502020204030204" pitchFamily="34" charset="0"/>
              </a:rPr>
              <a:t>Lilly</a:t>
            </a:r>
            <a:r>
              <a:rPr kumimoji="0" lang="en-US" altLang="en-US" sz="2400" b="1" i="0" u="none" strike="noStrike" cap="none" normalizeH="0" baseline="0" dirty="0">
                <a:ln>
                  <a:noFill/>
                </a:ln>
                <a:solidFill>
                  <a:srgbClr val="212529"/>
                </a:solidFill>
                <a:effectLst/>
                <a:latin typeface="Calibri" panose="020F0502020204030204" pitchFamily="34" charset="0"/>
                <a:ea typeface="Calibri" panose="020F0502020204030204" pitchFamily="34" charset="0"/>
                <a:cs typeface="Calibri" panose="020F0502020204030204" pitchFamily="34" charset="0"/>
              </a:rPr>
              <a:t> items) </a:t>
            </a:r>
            <a:r>
              <a:rPr lang="en-US" altLang="en-US" sz="2400" b="1" dirty="0">
                <a:solidFill>
                  <a:srgbClr val="212529"/>
                </a:solidFill>
                <a:latin typeface="Calibri" panose="020F0502020204030204" pitchFamily="34" charset="0"/>
                <a:ea typeface="Calibri" panose="020F0502020204030204" pitchFamily="34" charset="0"/>
                <a:cs typeface="Calibri" panose="020F0502020204030204" pitchFamily="34" charset="0"/>
              </a:rPr>
              <a:t>within</a:t>
            </a:r>
            <a:r>
              <a:rPr kumimoji="0" lang="en-US" altLang="en-US" sz="2400" b="1" i="0" u="none" strike="noStrike" cap="none" normalizeH="0" baseline="0" dirty="0">
                <a:ln>
                  <a:noFill/>
                </a:ln>
                <a:solidFill>
                  <a:srgbClr val="212529"/>
                </a:solidFill>
                <a:effectLst/>
                <a:latin typeface="Calibri" panose="020F0502020204030204" pitchFamily="34" charset="0"/>
                <a:ea typeface="Calibri" panose="020F0502020204030204" pitchFamily="34" charset="0"/>
                <a:cs typeface="Calibri" panose="020F0502020204030204" pitchFamily="34" charset="0"/>
              </a:rPr>
              <a:t> the Final Exam increased the odds of the student passing the </a:t>
            </a:r>
            <a:r>
              <a:rPr lang="en-US" altLang="en-US" sz="2400" b="1" dirty="0">
                <a:solidFill>
                  <a:srgbClr val="212529"/>
                </a:solidFill>
                <a:latin typeface="Calibri" panose="020F0502020204030204" pitchFamily="34" charset="0"/>
                <a:ea typeface="Calibri" panose="020F0502020204030204" pitchFamily="34" charset="0"/>
                <a:cs typeface="Calibri" panose="020F0502020204030204" pitchFamily="34" charset="0"/>
              </a:rPr>
              <a:t>C</a:t>
            </a:r>
            <a:r>
              <a:rPr kumimoji="0" lang="en-US" altLang="en-US" sz="2400" b="1" i="0" u="none" strike="noStrike" cap="none" normalizeH="0" baseline="0" dirty="0">
                <a:ln>
                  <a:noFill/>
                </a:ln>
                <a:solidFill>
                  <a:srgbClr val="212529"/>
                </a:solidFill>
                <a:effectLst/>
                <a:latin typeface="Calibri" panose="020F0502020204030204" pitchFamily="34" charset="0"/>
                <a:ea typeface="Calibri" panose="020F0502020204030204" pitchFamily="34" charset="0"/>
                <a:cs typeface="Calibri" panose="020F0502020204030204" pitchFamily="34" charset="0"/>
              </a:rPr>
              <a:t>omplex Level 1 Exam </a:t>
            </a: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E103BEF5-4385-44C3-73BC-49386BAA23A2}"/>
              </a:ext>
            </a:extLst>
          </p:cNvPr>
          <p:cNvSpPr txBox="1"/>
          <p:nvPr/>
        </p:nvSpPr>
        <p:spPr>
          <a:xfrm>
            <a:off x="2614352" y="1145479"/>
            <a:ext cx="6567747" cy="523220"/>
          </a:xfrm>
          <a:prstGeom prst="rect">
            <a:avLst/>
          </a:prstGeom>
          <a:solidFill>
            <a:srgbClr val="99CCFF"/>
          </a:solidFill>
          <a:ln>
            <a:solidFill>
              <a:schemeClr val="tx1"/>
            </a:solidFill>
          </a:ln>
        </p:spPr>
        <p:txBody>
          <a:bodyPr wrap="square">
            <a:spAutoFit/>
          </a:bodyPr>
          <a:lstStyle/>
          <a:p>
            <a:pPr algn="l"/>
            <a:r>
              <a:rPr lang="en-US" sz="2800" b="1" dirty="0">
                <a:solidFill>
                  <a:srgbClr val="212529"/>
                </a:solidFill>
              </a:rPr>
              <a:t>L</a:t>
            </a:r>
            <a:r>
              <a:rPr lang="en-US" sz="2800" b="1" i="0" dirty="0">
                <a:solidFill>
                  <a:srgbClr val="212529"/>
                </a:solidFill>
                <a:effectLst/>
              </a:rPr>
              <a:t>ogistic </a:t>
            </a:r>
            <a:r>
              <a:rPr lang="en-US" sz="2800" b="1" dirty="0">
                <a:solidFill>
                  <a:srgbClr val="212529"/>
                </a:solidFill>
              </a:rPr>
              <a:t>R</a:t>
            </a:r>
            <a:r>
              <a:rPr lang="en-US" sz="2800" b="1" i="0" dirty="0">
                <a:solidFill>
                  <a:srgbClr val="212529"/>
                </a:solidFill>
                <a:effectLst/>
              </a:rPr>
              <a:t>egression for </a:t>
            </a:r>
            <a:r>
              <a:rPr lang="en-US" sz="2800" b="1" dirty="0">
                <a:solidFill>
                  <a:srgbClr val="212529"/>
                </a:solidFill>
              </a:rPr>
              <a:t>COMLEX</a:t>
            </a:r>
            <a:r>
              <a:rPr lang="en-US" sz="2800" b="1" i="0" dirty="0">
                <a:solidFill>
                  <a:srgbClr val="212529"/>
                </a:solidFill>
                <a:effectLst/>
              </a:rPr>
              <a:t> </a:t>
            </a:r>
            <a:r>
              <a:rPr lang="en-US" sz="2800" b="1" dirty="0">
                <a:solidFill>
                  <a:srgbClr val="212529"/>
                </a:solidFill>
              </a:rPr>
              <a:t>P</a:t>
            </a:r>
            <a:r>
              <a:rPr lang="en-US" sz="2800" b="1" i="0" dirty="0">
                <a:solidFill>
                  <a:srgbClr val="212529"/>
                </a:solidFill>
                <a:effectLst/>
              </a:rPr>
              <a:t>ass/Fail</a:t>
            </a:r>
          </a:p>
        </p:txBody>
      </p:sp>
      <p:sp>
        <p:nvSpPr>
          <p:cNvPr id="4" name="TextBox 3">
            <a:extLst>
              <a:ext uri="{FF2B5EF4-FFF2-40B4-BE49-F238E27FC236}">
                <a16:creationId xmlns:a16="http://schemas.microsoft.com/office/drawing/2014/main" id="{E23178EE-E2BB-BCC6-D67C-C1770D2558C2}"/>
              </a:ext>
            </a:extLst>
          </p:cNvPr>
          <p:cNvSpPr txBox="1"/>
          <p:nvPr/>
        </p:nvSpPr>
        <p:spPr>
          <a:xfrm>
            <a:off x="2258096" y="221953"/>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a:t>
            </a:r>
          </a:p>
          <a:p>
            <a:pPr algn="ctr"/>
            <a:r>
              <a:rPr lang="en-US" sz="1800" b="1" dirty="0">
                <a:solidFill>
                  <a:schemeClr val="bg1"/>
                </a:solidFill>
              </a:rPr>
              <a:t> to Effectively Bridge Teaching and Learning</a:t>
            </a:r>
            <a:endParaRPr lang="en-US" b="1" dirty="0">
              <a:solidFill>
                <a:schemeClr val="bg1"/>
              </a:solidFill>
            </a:endParaRPr>
          </a:p>
        </p:txBody>
      </p:sp>
    </p:spTree>
    <p:extLst>
      <p:ext uri="{BB962C8B-B14F-4D97-AF65-F5344CB8AC3E}">
        <p14:creationId xmlns:p14="http://schemas.microsoft.com/office/powerpoint/2010/main" val="143884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325A-C678-006A-AC28-A621585F9C00}"/>
              </a:ext>
            </a:extLst>
          </p:cNvPr>
          <p:cNvSpPr>
            <a:spLocks noGrp="1"/>
          </p:cNvSpPr>
          <p:nvPr>
            <p:ph type="ctrTitle"/>
          </p:nvPr>
        </p:nvSpPr>
        <p:spPr>
          <a:xfrm>
            <a:off x="765075" y="2040745"/>
            <a:ext cx="10891157" cy="4240784"/>
          </a:xfrm>
        </p:spPr>
        <p:txBody>
          <a:bodyPr>
            <a:normAutofit fontScale="90000"/>
          </a:bodyPr>
          <a:lstStyle/>
          <a:p>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endParaRPr lang="en-US" sz="4000" dirty="0"/>
          </a:p>
        </p:txBody>
      </p:sp>
      <p:sp>
        <p:nvSpPr>
          <p:cNvPr id="7" name="TextBox 6">
            <a:extLst>
              <a:ext uri="{FF2B5EF4-FFF2-40B4-BE49-F238E27FC236}">
                <a16:creationId xmlns:a16="http://schemas.microsoft.com/office/drawing/2014/main" id="{581DAC5F-93BC-466E-C8D4-107EAF53EA73}"/>
              </a:ext>
            </a:extLst>
          </p:cNvPr>
          <p:cNvSpPr txBox="1"/>
          <p:nvPr/>
        </p:nvSpPr>
        <p:spPr>
          <a:xfrm>
            <a:off x="2030906" y="1215916"/>
            <a:ext cx="8130187" cy="5355312"/>
          </a:xfrm>
          <a:prstGeom prst="rect">
            <a:avLst/>
          </a:prstGeom>
          <a:noFill/>
          <a:ln>
            <a:solidFill>
              <a:schemeClr val="tx1"/>
            </a:solidFill>
          </a:ln>
        </p:spPr>
        <p:txBody>
          <a:bodyPr wrap="square" rtlCol="0">
            <a:spAutoFit/>
          </a:bodyPr>
          <a:lstStyle/>
          <a:p>
            <a:pPr algn="ctr"/>
            <a:r>
              <a:rPr lang="en-US" b="1" dirty="0"/>
              <a:t>AGENDA</a:t>
            </a:r>
          </a:p>
          <a:p>
            <a:endParaRPr lang="en-US" b="1" dirty="0"/>
          </a:p>
          <a:p>
            <a:pPr marL="457200" indent="-457200">
              <a:buAutoNum type="arabicPeriod"/>
            </a:pPr>
            <a:r>
              <a:rPr lang="en-US" b="1" dirty="0">
                <a:ea typeface="STZhongsong" panose="020B0503020204020204" pitchFamily="2" charset="-122"/>
              </a:rPr>
              <a:t>INTRODUCTION AND DISCLAIMER</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RATIONAL FOR STUDY</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DESCRIPTION OF THE 3-S MODEL – STRENGTH, STAMINA, SPEED</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DESIGN OF MODULES (TESTING THE MODEL)</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OBJECTIVES OF THE STUDY</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METHOD</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RESULTS</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CONCLUSION AND NEXT STEPS</a:t>
            </a:r>
          </a:p>
          <a:p>
            <a:pPr marL="457200" indent="-457200">
              <a:buAutoNum type="arabicPeriod"/>
            </a:pPr>
            <a:endParaRPr lang="en-US" b="1" dirty="0">
              <a:ea typeface="STZhongsong" panose="020B0503020204020204" pitchFamily="2" charset="-122"/>
            </a:endParaRPr>
          </a:p>
          <a:p>
            <a:pPr marL="457200" indent="-457200">
              <a:buAutoNum type="arabicPeriod"/>
            </a:pPr>
            <a:r>
              <a:rPr lang="en-US" b="1" dirty="0">
                <a:ea typeface="STZhongsong" panose="020B0503020204020204" pitchFamily="2" charset="-122"/>
              </a:rPr>
              <a:t>QUESTIONS</a:t>
            </a:r>
          </a:p>
        </p:txBody>
      </p:sp>
      <p:sp>
        <p:nvSpPr>
          <p:cNvPr id="4" name="TextBox 3">
            <a:extLst>
              <a:ext uri="{FF2B5EF4-FFF2-40B4-BE49-F238E27FC236}">
                <a16:creationId xmlns:a16="http://schemas.microsoft.com/office/drawing/2014/main" id="{F2AAE599-E1C1-4DDA-2BC2-3FD2F79B0169}"/>
              </a:ext>
            </a:extLst>
          </p:cNvPr>
          <p:cNvSpPr txBox="1"/>
          <p:nvPr/>
        </p:nvSpPr>
        <p:spPr>
          <a:xfrm>
            <a:off x="2269756" y="267722"/>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2735849448"/>
      </p:ext>
    </p:extLst>
  </p:cSld>
  <p:clrMapOvr>
    <a:masterClrMapping/>
  </p:clrMapOvr>
  <mc:AlternateContent xmlns:mc="http://schemas.openxmlformats.org/markup-compatibility/2006" xmlns:p14="http://schemas.microsoft.com/office/powerpoint/2010/main">
    <mc:Choice Requires="p14">
      <p:transition spd="slow" p14:dur="2000" advTm="5101"/>
    </mc:Choice>
    <mc:Fallback xmlns="">
      <p:transition spd="slow" advTm="5101"/>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BA1B63-B394-51DA-8E79-DCC94C36D251}"/>
              </a:ext>
            </a:extLst>
          </p:cNvPr>
          <p:cNvSpPr txBox="1"/>
          <p:nvPr/>
        </p:nvSpPr>
        <p:spPr>
          <a:xfrm>
            <a:off x="3795494" y="1515596"/>
            <a:ext cx="3669792" cy="430887"/>
          </a:xfrm>
          <a:prstGeom prst="rect">
            <a:avLst/>
          </a:prstGeom>
          <a:solidFill>
            <a:srgbClr val="99CCFF"/>
          </a:solidFill>
          <a:ln>
            <a:solidFill>
              <a:schemeClr val="tx1"/>
            </a:solidFill>
          </a:ln>
        </p:spPr>
        <p:txBody>
          <a:bodyPr wrap="square">
            <a:spAutoFit/>
          </a:bodyPr>
          <a:lstStyle/>
          <a:p>
            <a:pPr algn="ctr"/>
            <a:r>
              <a:rPr lang="en-US" sz="2200" b="1" dirty="0"/>
              <a:t> CONCLUSIONS</a:t>
            </a:r>
          </a:p>
        </p:txBody>
      </p:sp>
      <p:sp>
        <p:nvSpPr>
          <p:cNvPr id="4" name="TextBox 3">
            <a:extLst>
              <a:ext uri="{FF2B5EF4-FFF2-40B4-BE49-F238E27FC236}">
                <a16:creationId xmlns:a16="http://schemas.microsoft.com/office/drawing/2014/main" id="{2293ED2F-C301-91F3-E29C-092880403698}"/>
              </a:ext>
            </a:extLst>
          </p:cNvPr>
          <p:cNvSpPr txBox="1"/>
          <p:nvPr/>
        </p:nvSpPr>
        <p:spPr>
          <a:xfrm>
            <a:off x="826703" y="2325152"/>
            <a:ext cx="10313522" cy="2800767"/>
          </a:xfrm>
          <a:prstGeom prst="rect">
            <a:avLst/>
          </a:prstGeom>
          <a:noFill/>
          <a:ln w="28575">
            <a:solidFill>
              <a:schemeClr val="tx1"/>
            </a:solidFill>
          </a:ln>
        </p:spPr>
        <p:txBody>
          <a:bodyPr wrap="square" rtlCol="0">
            <a:spAutoFit/>
          </a:bodyPr>
          <a:lstStyle/>
          <a:p>
            <a:pPr marL="914400" lvl="1" indent="-457200">
              <a:buAutoNum type="arabicPeriod"/>
            </a:pPr>
            <a:r>
              <a:rPr lang="en-US" sz="2200" b="1" dirty="0"/>
              <a:t>THE 3-S MODEL USING A BRIDGE SEEMS TO EFFECIENTLY CONNECT TEACHING</a:t>
            </a:r>
          </a:p>
          <a:p>
            <a:pPr lvl="1"/>
            <a:r>
              <a:rPr lang="en-US" sz="2200" b="1" dirty="0"/>
              <a:t>		 AND LEARNING.</a:t>
            </a:r>
          </a:p>
          <a:p>
            <a:pPr lvl="1"/>
            <a:endParaRPr lang="en-US" sz="2200" b="1" dirty="0"/>
          </a:p>
          <a:p>
            <a:pPr marL="800100" lvl="1" indent="-342900">
              <a:buAutoNum type="arabicPeriod" startAt="2"/>
            </a:pPr>
            <a:r>
              <a:rPr lang="en-US" sz="2200" b="1" dirty="0"/>
              <a:t>ALTHOUGH THIS IS PRELIMINARY DATA AND MUST BE VIEWED WITH CAUTION,</a:t>
            </a:r>
          </a:p>
          <a:p>
            <a:pPr lvl="1"/>
            <a:r>
              <a:rPr lang="en-US" sz="2200" b="1" dirty="0"/>
              <a:t>		BASED ON THE ODD’S RATIO DATA, THE FINAL EXAM SCORES RELATED</a:t>
            </a:r>
          </a:p>
          <a:p>
            <a:pPr lvl="1"/>
            <a:r>
              <a:rPr lang="en-US" sz="2200" b="1" dirty="0"/>
              <a:t>		TO THE MODULES WITHIN THIS COURSE MAYBE USEFUL IN</a:t>
            </a:r>
          </a:p>
          <a:p>
            <a:pPr lvl="1"/>
            <a:r>
              <a:rPr lang="en-US" sz="2200" b="1" dirty="0"/>
              <a:t>		IDENTIFYING STRUGGLING STUDENT EARLY TO PROVIDE</a:t>
            </a:r>
          </a:p>
          <a:p>
            <a:pPr lvl="1"/>
            <a:r>
              <a:rPr lang="en-US" sz="2200" b="1" dirty="0"/>
              <a:t>     		COACHING TO PREPARE THEM FOR BOARDS. 		</a:t>
            </a:r>
          </a:p>
        </p:txBody>
      </p:sp>
      <p:sp>
        <p:nvSpPr>
          <p:cNvPr id="2" name="TextBox 1">
            <a:extLst>
              <a:ext uri="{FF2B5EF4-FFF2-40B4-BE49-F238E27FC236}">
                <a16:creationId xmlns:a16="http://schemas.microsoft.com/office/drawing/2014/main" id="{0F5882A9-D56F-37FC-DB09-C14FB97A3F46}"/>
              </a:ext>
            </a:extLst>
          </p:cNvPr>
          <p:cNvSpPr txBox="1"/>
          <p:nvPr/>
        </p:nvSpPr>
        <p:spPr>
          <a:xfrm rot="19048170">
            <a:off x="80982" y="651016"/>
            <a:ext cx="1834637" cy="769441"/>
          </a:xfrm>
          <a:prstGeom prst="rect">
            <a:avLst/>
          </a:prstGeom>
          <a:solidFill>
            <a:srgbClr val="7030A0"/>
          </a:solidFill>
        </p:spPr>
        <p:txBody>
          <a:bodyPr wrap="square" rtlCol="0">
            <a:spAutoFit/>
          </a:bodyPr>
          <a:lstStyle/>
          <a:p>
            <a:pPr algn="ctr"/>
            <a:r>
              <a:rPr lang="en-US" sz="2200" b="1" dirty="0">
                <a:solidFill>
                  <a:schemeClr val="bg1"/>
                </a:solidFill>
              </a:rPr>
              <a:t>8.</a:t>
            </a:r>
          </a:p>
          <a:p>
            <a:pPr algn="ctr"/>
            <a:r>
              <a:rPr lang="en-US" sz="2200" b="1" dirty="0">
                <a:solidFill>
                  <a:schemeClr val="bg1"/>
                </a:solidFill>
              </a:rPr>
              <a:t>CONCLUSION</a:t>
            </a:r>
          </a:p>
        </p:txBody>
      </p:sp>
      <p:sp>
        <p:nvSpPr>
          <p:cNvPr id="6" name="TextBox 5">
            <a:extLst>
              <a:ext uri="{FF2B5EF4-FFF2-40B4-BE49-F238E27FC236}">
                <a16:creationId xmlns:a16="http://schemas.microsoft.com/office/drawing/2014/main" id="{1762F00E-0542-C4E5-14AD-E93A384342A9}"/>
              </a:ext>
            </a:extLst>
          </p:cNvPr>
          <p:cNvSpPr txBox="1"/>
          <p:nvPr/>
        </p:nvSpPr>
        <p:spPr>
          <a:xfrm>
            <a:off x="2258096" y="490596"/>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a:t>
            </a:r>
          </a:p>
          <a:p>
            <a:pPr algn="ctr"/>
            <a:r>
              <a:rPr lang="en-US" sz="1800" b="1" dirty="0">
                <a:solidFill>
                  <a:schemeClr val="bg1"/>
                </a:solidFill>
              </a:rPr>
              <a:t> to Effectively Bridge Teaching and Learning</a:t>
            </a:r>
            <a:endParaRPr lang="en-US" b="1" dirty="0">
              <a:solidFill>
                <a:schemeClr val="bg1"/>
              </a:solidFill>
            </a:endParaRPr>
          </a:p>
        </p:txBody>
      </p:sp>
    </p:spTree>
    <p:extLst>
      <p:ext uri="{BB962C8B-B14F-4D97-AF65-F5344CB8AC3E}">
        <p14:creationId xmlns:p14="http://schemas.microsoft.com/office/powerpoint/2010/main" val="396349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BA1B63-B394-51DA-8E79-DCC94C36D251}"/>
              </a:ext>
            </a:extLst>
          </p:cNvPr>
          <p:cNvSpPr txBox="1"/>
          <p:nvPr/>
        </p:nvSpPr>
        <p:spPr>
          <a:xfrm>
            <a:off x="4261104" y="1324441"/>
            <a:ext cx="3669792" cy="369332"/>
          </a:xfrm>
          <a:prstGeom prst="rect">
            <a:avLst/>
          </a:prstGeom>
          <a:solidFill>
            <a:srgbClr val="99CCFF"/>
          </a:solidFill>
          <a:ln>
            <a:solidFill>
              <a:schemeClr val="tx1"/>
            </a:solidFill>
          </a:ln>
        </p:spPr>
        <p:txBody>
          <a:bodyPr wrap="square">
            <a:spAutoFit/>
          </a:bodyPr>
          <a:lstStyle/>
          <a:p>
            <a:pPr algn="ctr"/>
            <a:r>
              <a:rPr lang="en-US" b="1" dirty="0"/>
              <a:t> RECOMMENDATIONS</a:t>
            </a:r>
          </a:p>
        </p:txBody>
      </p:sp>
      <p:sp>
        <p:nvSpPr>
          <p:cNvPr id="4" name="TextBox 3">
            <a:extLst>
              <a:ext uri="{FF2B5EF4-FFF2-40B4-BE49-F238E27FC236}">
                <a16:creationId xmlns:a16="http://schemas.microsoft.com/office/drawing/2014/main" id="{2293ED2F-C301-91F3-E29C-092880403698}"/>
              </a:ext>
            </a:extLst>
          </p:cNvPr>
          <p:cNvSpPr txBox="1"/>
          <p:nvPr/>
        </p:nvSpPr>
        <p:spPr>
          <a:xfrm>
            <a:off x="1120792" y="1900615"/>
            <a:ext cx="9950416" cy="4247317"/>
          </a:xfrm>
          <a:prstGeom prst="rect">
            <a:avLst/>
          </a:prstGeom>
          <a:noFill/>
          <a:ln w="28575">
            <a:solidFill>
              <a:schemeClr val="tx1"/>
            </a:solidFill>
          </a:ln>
        </p:spPr>
        <p:txBody>
          <a:bodyPr wrap="none" rtlCol="0">
            <a:spAutoFit/>
          </a:bodyPr>
          <a:lstStyle/>
          <a:p>
            <a:endParaRPr lang="en-US" b="1" dirty="0"/>
          </a:p>
          <a:p>
            <a:r>
              <a:rPr lang="en-US" b="1" dirty="0"/>
              <a:t>1.   CREATE MORE MODULES WITHIN THE RESPIRATORY COURSE THAT LEND THEMSELVES</a:t>
            </a:r>
          </a:p>
          <a:p>
            <a:r>
              <a:rPr lang="en-US" b="1" dirty="0"/>
              <a:t> 		WELL TO USE WITH THE MODEL.</a:t>
            </a:r>
          </a:p>
          <a:p>
            <a:endParaRPr lang="en-US" b="1" dirty="0"/>
          </a:p>
          <a:p>
            <a:r>
              <a:rPr lang="en-US" b="1" dirty="0"/>
              <a:t>2.   RECRUIT OTHER FACULTY TO TEST OUT THE 3-S MODEL FOR SPECIFIC MODULES WITHIN  </a:t>
            </a:r>
          </a:p>
          <a:p>
            <a:r>
              <a:rPr lang="en-US" b="1" dirty="0"/>
              <a:t>		THEIR COURSES</a:t>
            </a:r>
          </a:p>
          <a:p>
            <a:endParaRPr lang="en-US" b="1" dirty="0"/>
          </a:p>
          <a:p>
            <a:r>
              <a:rPr lang="en-US" b="1" dirty="0"/>
              <a:t>3.   RECRUIT AND TRAIN FACULTY TO WRITE QUESTIONS WITHIN MODULES USING OUR TEMPLATE </a:t>
            </a:r>
          </a:p>
          <a:p>
            <a:r>
              <a:rPr lang="en-US" b="1" dirty="0"/>
              <a:t>		SPECIFIC TO THEIR COURSES.</a:t>
            </a:r>
          </a:p>
          <a:p>
            <a:endParaRPr lang="en-US" b="1" dirty="0"/>
          </a:p>
          <a:p>
            <a:pPr marL="342900" indent="-342900">
              <a:buAutoNum type="arabicPeriod" startAt="4"/>
            </a:pPr>
            <a:r>
              <a:rPr lang="en-US" b="1" dirty="0"/>
              <a:t>COLLECT MORE DATA TO VALIDATE THE VALUE OF THIS MODEL FOR MEDICAL EDUCATION</a:t>
            </a:r>
          </a:p>
          <a:p>
            <a:endParaRPr lang="en-US" b="1" dirty="0"/>
          </a:p>
          <a:p>
            <a:r>
              <a:rPr lang="en-US" b="1" dirty="0"/>
              <a:t>5.   GET FEEDBACK USING A QUESTIONNAIRE TO SEE HOW STUDENTS PERCEIVE THEIR PREPAREDNESS </a:t>
            </a:r>
          </a:p>
          <a:p>
            <a:r>
              <a:rPr lang="en-US" b="1" dirty="0"/>
              <a:t>		FOR BOARDS USING THE MODEL.</a:t>
            </a:r>
          </a:p>
          <a:p>
            <a:pPr lvl="1"/>
            <a:r>
              <a:rPr lang="en-US" b="1" dirty="0"/>
              <a:t>		</a:t>
            </a:r>
          </a:p>
        </p:txBody>
      </p:sp>
      <p:sp>
        <p:nvSpPr>
          <p:cNvPr id="6" name="TextBox 5">
            <a:extLst>
              <a:ext uri="{FF2B5EF4-FFF2-40B4-BE49-F238E27FC236}">
                <a16:creationId xmlns:a16="http://schemas.microsoft.com/office/drawing/2014/main" id="{8F07D818-8BFF-E920-9B68-EAD218714998}"/>
              </a:ext>
            </a:extLst>
          </p:cNvPr>
          <p:cNvSpPr txBox="1"/>
          <p:nvPr/>
        </p:nvSpPr>
        <p:spPr>
          <a:xfrm rot="19048170">
            <a:off x="80982" y="820293"/>
            <a:ext cx="1834637" cy="430887"/>
          </a:xfrm>
          <a:prstGeom prst="rect">
            <a:avLst/>
          </a:prstGeom>
          <a:solidFill>
            <a:schemeClr val="bg2"/>
          </a:solidFill>
        </p:spPr>
        <p:txBody>
          <a:bodyPr wrap="square" rtlCol="0">
            <a:spAutoFit/>
          </a:bodyPr>
          <a:lstStyle/>
          <a:p>
            <a:pPr algn="ctr"/>
            <a:r>
              <a:rPr lang="en-US" sz="2200" b="1" dirty="0"/>
              <a:t>NEXT STEPS</a:t>
            </a:r>
          </a:p>
        </p:txBody>
      </p:sp>
      <p:sp>
        <p:nvSpPr>
          <p:cNvPr id="2" name="TextBox 1">
            <a:extLst>
              <a:ext uri="{FF2B5EF4-FFF2-40B4-BE49-F238E27FC236}">
                <a16:creationId xmlns:a16="http://schemas.microsoft.com/office/drawing/2014/main" id="{66F2C86C-369C-E8E2-D584-87F4AAAE0B04}"/>
              </a:ext>
            </a:extLst>
          </p:cNvPr>
          <p:cNvSpPr txBox="1"/>
          <p:nvPr/>
        </p:nvSpPr>
        <p:spPr>
          <a:xfrm>
            <a:off x="2258096" y="274537"/>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a:t>
            </a:r>
          </a:p>
          <a:p>
            <a:pPr algn="ctr"/>
            <a:r>
              <a:rPr lang="en-US" sz="1800" b="1" dirty="0">
                <a:solidFill>
                  <a:schemeClr val="bg1"/>
                </a:solidFill>
              </a:rPr>
              <a:t> to Effectively  Bridge Teaching and Learning</a:t>
            </a:r>
            <a:endParaRPr lang="en-US" b="1" dirty="0">
              <a:solidFill>
                <a:schemeClr val="bg1"/>
              </a:solidFill>
            </a:endParaRPr>
          </a:p>
        </p:txBody>
      </p:sp>
    </p:spTree>
    <p:extLst>
      <p:ext uri="{BB962C8B-B14F-4D97-AF65-F5344CB8AC3E}">
        <p14:creationId xmlns:p14="http://schemas.microsoft.com/office/powerpoint/2010/main" val="3014704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325A-C678-006A-AC28-A621585F9C00}"/>
              </a:ext>
            </a:extLst>
          </p:cNvPr>
          <p:cNvSpPr>
            <a:spLocks noGrp="1"/>
          </p:cNvSpPr>
          <p:nvPr>
            <p:ph type="ctrTitle"/>
          </p:nvPr>
        </p:nvSpPr>
        <p:spPr>
          <a:xfrm>
            <a:off x="650421" y="1796905"/>
            <a:ext cx="10891157" cy="4240784"/>
          </a:xfrm>
        </p:spPr>
        <p:txBody>
          <a:bodyPr>
            <a:normAutofit fontScale="90000"/>
          </a:bodyPr>
          <a:lstStyle/>
          <a:p>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endParaRPr lang="en-US" sz="4000" dirty="0"/>
          </a:p>
        </p:txBody>
      </p:sp>
      <p:sp>
        <p:nvSpPr>
          <p:cNvPr id="7" name="TextBox 6">
            <a:extLst>
              <a:ext uri="{FF2B5EF4-FFF2-40B4-BE49-F238E27FC236}">
                <a16:creationId xmlns:a16="http://schemas.microsoft.com/office/drawing/2014/main" id="{581DAC5F-93BC-466E-C8D4-107EAF53EA73}"/>
              </a:ext>
            </a:extLst>
          </p:cNvPr>
          <p:cNvSpPr txBox="1"/>
          <p:nvPr/>
        </p:nvSpPr>
        <p:spPr>
          <a:xfrm>
            <a:off x="5129073" y="1951368"/>
            <a:ext cx="2163155" cy="523220"/>
          </a:xfrm>
          <a:prstGeom prst="rect">
            <a:avLst/>
          </a:prstGeom>
          <a:noFill/>
          <a:ln>
            <a:solidFill>
              <a:schemeClr val="tx1"/>
            </a:solidFill>
          </a:ln>
        </p:spPr>
        <p:txBody>
          <a:bodyPr wrap="square" rtlCol="0">
            <a:spAutoFit/>
          </a:bodyPr>
          <a:lstStyle/>
          <a:p>
            <a:pPr algn="ctr"/>
            <a:r>
              <a:rPr lang="en-US" sz="2800" b="1" dirty="0">
                <a:ea typeface="STZhongsong" panose="020B0503020204020204" pitchFamily="2" charset="-122"/>
              </a:rPr>
              <a:t>QUESTIONS</a:t>
            </a:r>
          </a:p>
        </p:txBody>
      </p:sp>
      <p:sp>
        <p:nvSpPr>
          <p:cNvPr id="4" name="TextBox 3">
            <a:extLst>
              <a:ext uri="{FF2B5EF4-FFF2-40B4-BE49-F238E27FC236}">
                <a16:creationId xmlns:a16="http://schemas.microsoft.com/office/drawing/2014/main" id="{4F0FFECA-21B4-C562-6216-D26DD3A39727}"/>
              </a:ext>
            </a:extLst>
          </p:cNvPr>
          <p:cNvSpPr txBox="1"/>
          <p:nvPr/>
        </p:nvSpPr>
        <p:spPr>
          <a:xfrm rot="19048170">
            <a:off x="80982" y="651016"/>
            <a:ext cx="1834637" cy="769441"/>
          </a:xfrm>
          <a:prstGeom prst="rect">
            <a:avLst/>
          </a:prstGeom>
          <a:solidFill>
            <a:srgbClr val="7030A0"/>
          </a:solidFill>
        </p:spPr>
        <p:txBody>
          <a:bodyPr wrap="square" rtlCol="0">
            <a:spAutoFit/>
          </a:bodyPr>
          <a:lstStyle/>
          <a:p>
            <a:pPr algn="ctr"/>
            <a:r>
              <a:rPr lang="en-US" sz="2200" b="1" dirty="0">
                <a:solidFill>
                  <a:schemeClr val="bg1"/>
                </a:solidFill>
              </a:rPr>
              <a:t>9.</a:t>
            </a:r>
          </a:p>
          <a:p>
            <a:pPr algn="ctr"/>
            <a:r>
              <a:rPr lang="en-US" sz="2200" b="1" dirty="0">
                <a:solidFill>
                  <a:schemeClr val="bg1"/>
                </a:solidFill>
              </a:rPr>
              <a:t>QUESTIONS</a:t>
            </a:r>
          </a:p>
        </p:txBody>
      </p:sp>
      <p:sp>
        <p:nvSpPr>
          <p:cNvPr id="6" name="TextBox 5">
            <a:extLst>
              <a:ext uri="{FF2B5EF4-FFF2-40B4-BE49-F238E27FC236}">
                <a16:creationId xmlns:a16="http://schemas.microsoft.com/office/drawing/2014/main" id="{1263A497-8E72-CD6D-97E7-4BBB4B1C4392}"/>
              </a:ext>
            </a:extLst>
          </p:cNvPr>
          <p:cNvSpPr txBox="1"/>
          <p:nvPr/>
        </p:nvSpPr>
        <p:spPr>
          <a:xfrm>
            <a:off x="5013509" y="5051504"/>
            <a:ext cx="2394285" cy="584775"/>
          </a:xfrm>
          <a:prstGeom prst="rect">
            <a:avLst/>
          </a:prstGeom>
          <a:noFill/>
          <a:ln>
            <a:solidFill>
              <a:schemeClr val="tx1"/>
            </a:solidFill>
            <a:prstDash val="solid"/>
          </a:ln>
        </p:spPr>
        <p:txBody>
          <a:bodyPr wrap="square" rtlCol="0">
            <a:spAutoFit/>
          </a:bodyPr>
          <a:lstStyle/>
          <a:p>
            <a:pPr algn="ctr"/>
            <a:r>
              <a:rPr lang="en-US" sz="3200" b="1" dirty="0"/>
              <a:t>THANK YOU</a:t>
            </a:r>
            <a:endParaRPr lang="en-US" sz="3200" dirty="0"/>
          </a:p>
        </p:txBody>
      </p:sp>
      <p:sp>
        <p:nvSpPr>
          <p:cNvPr id="5" name="TextBox 4">
            <a:extLst>
              <a:ext uri="{FF2B5EF4-FFF2-40B4-BE49-F238E27FC236}">
                <a16:creationId xmlns:a16="http://schemas.microsoft.com/office/drawing/2014/main" id="{03C74375-40BD-3D1F-8031-2AC05D87F219}"/>
              </a:ext>
            </a:extLst>
          </p:cNvPr>
          <p:cNvSpPr txBox="1"/>
          <p:nvPr/>
        </p:nvSpPr>
        <p:spPr>
          <a:xfrm>
            <a:off x="2258096" y="274537"/>
            <a:ext cx="7675808" cy="646331"/>
          </a:xfrm>
          <a:prstGeom prst="rect">
            <a:avLst/>
          </a:prstGeom>
          <a:solidFill>
            <a:srgbClr val="7030A0"/>
          </a:solidFill>
        </p:spPr>
        <p:txBody>
          <a:bodyPr wrap="square" rtlCol="0">
            <a:spAutoFit/>
          </a:bodyPr>
          <a:lstStyle/>
          <a:p>
            <a:pPr algn="ctr"/>
            <a:r>
              <a:rPr lang="en-US" sz="1800" b="1" dirty="0">
                <a:solidFill>
                  <a:schemeClr val="bg1"/>
                </a:solidFill>
              </a:rPr>
              <a:t> A 3-S (Strength, Stamina, Speed) Model for Medical Education</a:t>
            </a:r>
          </a:p>
          <a:p>
            <a:pPr algn="ctr"/>
            <a:r>
              <a:rPr lang="en-US" sz="1800" b="1" dirty="0">
                <a:solidFill>
                  <a:schemeClr val="bg1"/>
                </a:solidFill>
              </a:rPr>
              <a:t> to Effectively Bridge Teaching and Learning</a:t>
            </a:r>
            <a:endParaRPr lang="en-US" b="1" dirty="0">
              <a:solidFill>
                <a:schemeClr val="bg1"/>
              </a:solidFill>
            </a:endParaRPr>
          </a:p>
        </p:txBody>
      </p:sp>
      <p:pic>
        <p:nvPicPr>
          <p:cNvPr id="9" name="Graphic 8" descr="Question mark with solid fill">
            <a:extLst>
              <a:ext uri="{FF2B5EF4-FFF2-40B4-BE49-F238E27FC236}">
                <a16:creationId xmlns:a16="http://schemas.microsoft.com/office/drawing/2014/main" id="{5FE9B008-9293-2473-BF28-1C5BDCDFEB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799" y="3222781"/>
            <a:ext cx="914400" cy="914400"/>
          </a:xfrm>
          <a:prstGeom prst="rect">
            <a:avLst/>
          </a:prstGeom>
        </p:spPr>
      </p:pic>
    </p:spTree>
    <p:extLst>
      <p:ext uri="{BB962C8B-B14F-4D97-AF65-F5344CB8AC3E}">
        <p14:creationId xmlns:p14="http://schemas.microsoft.com/office/powerpoint/2010/main" val="375987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D3DAE78-031E-C6DC-E494-B217F81B88FC}"/>
              </a:ext>
            </a:extLst>
          </p:cNvPr>
          <p:cNvSpPr txBox="1"/>
          <p:nvPr/>
        </p:nvSpPr>
        <p:spPr>
          <a:xfrm>
            <a:off x="4520485" y="1236371"/>
            <a:ext cx="2472744" cy="369332"/>
          </a:xfrm>
          <a:prstGeom prst="rect">
            <a:avLst/>
          </a:prstGeom>
          <a:solidFill>
            <a:schemeClr val="bg2"/>
          </a:solidFill>
          <a:ln>
            <a:solidFill>
              <a:schemeClr val="tx1"/>
            </a:solidFill>
          </a:ln>
        </p:spPr>
        <p:txBody>
          <a:bodyPr wrap="square" rtlCol="0">
            <a:spAutoFit/>
          </a:bodyPr>
          <a:lstStyle/>
          <a:p>
            <a:r>
              <a:rPr lang="en-US" b="1" dirty="0"/>
              <a:t>STUDY INVESTIGATORS</a:t>
            </a:r>
          </a:p>
        </p:txBody>
      </p:sp>
      <p:sp>
        <p:nvSpPr>
          <p:cNvPr id="6" name="TextBox 5">
            <a:extLst>
              <a:ext uri="{FF2B5EF4-FFF2-40B4-BE49-F238E27FC236}">
                <a16:creationId xmlns:a16="http://schemas.microsoft.com/office/drawing/2014/main" id="{C3741C9B-C116-924B-08BD-1229C084EB46}"/>
              </a:ext>
            </a:extLst>
          </p:cNvPr>
          <p:cNvSpPr txBox="1"/>
          <p:nvPr/>
        </p:nvSpPr>
        <p:spPr>
          <a:xfrm>
            <a:off x="772730" y="2473220"/>
            <a:ext cx="3348507" cy="2585323"/>
          </a:xfrm>
          <a:prstGeom prst="rect">
            <a:avLst/>
          </a:prstGeom>
          <a:noFill/>
          <a:ln>
            <a:solidFill>
              <a:schemeClr val="tx1"/>
            </a:solidFill>
          </a:ln>
        </p:spPr>
        <p:txBody>
          <a:bodyPr wrap="square" rtlCol="0">
            <a:spAutoFit/>
          </a:bodyPr>
          <a:lstStyle/>
          <a:p>
            <a:r>
              <a:rPr lang="en-US" b="1" dirty="0"/>
              <a:t>ASSOCIATE PROFESSOR</a:t>
            </a:r>
          </a:p>
          <a:p>
            <a:r>
              <a:rPr lang="en-US" b="1" dirty="0"/>
              <a:t>DEPARTMENT OF PSYCHIATRY</a:t>
            </a:r>
          </a:p>
          <a:p>
            <a:endParaRPr lang="en-US" b="1" dirty="0"/>
          </a:p>
          <a:p>
            <a:endParaRPr lang="en-US" b="1" dirty="0"/>
          </a:p>
          <a:p>
            <a:r>
              <a:rPr lang="en-US" b="1" dirty="0"/>
              <a:t>DIRECTOR OF PEAK LEARNING CENTER</a:t>
            </a:r>
          </a:p>
          <a:p>
            <a:r>
              <a:rPr lang="en-US" b="1" dirty="0"/>
              <a:t>COLLEGE OF OSTEOPATHIC MEDICINE </a:t>
            </a:r>
          </a:p>
          <a:p>
            <a:r>
              <a:rPr lang="en-US" b="1" dirty="0"/>
              <a:t>MICHIGAN STATE UNIVERSITY</a:t>
            </a:r>
          </a:p>
        </p:txBody>
      </p:sp>
      <p:sp>
        <p:nvSpPr>
          <p:cNvPr id="7" name="TextBox 6">
            <a:extLst>
              <a:ext uri="{FF2B5EF4-FFF2-40B4-BE49-F238E27FC236}">
                <a16:creationId xmlns:a16="http://schemas.microsoft.com/office/drawing/2014/main" id="{4C613CB1-92A7-1267-E1C6-44BFD0CBBA83}"/>
              </a:ext>
            </a:extLst>
          </p:cNvPr>
          <p:cNvSpPr txBox="1"/>
          <p:nvPr/>
        </p:nvSpPr>
        <p:spPr>
          <a:xfrm>
            <a:off x="4320863" y="2508426"/>
            <a:ext cx="3348506" cy="2585323"/>
          </a:xfrm>
          <a:prstGeom prst="rect">
            <a:avLst/>
          </a:prstGeom>
          <a:solidFill>
            <a:schemeClr val="bg1"/>
          </a:solidFill>
          <a:ln>
            <a:solidFill>
              <a:schemeClr val="tx1"/>
            </a:solidFill>
          </a:ln>
        </p:spPr>
        <p:txBody>
          <a:bodyPr wrap="square" rtlCol="0">
            <a:spAutoFit/>
          </a:bodyPr>
          <a:lstStyle/>
          <a:p>
            <a:r>
              <a:rPr lang="en-US" b="1" dirty="0"/>
              <a:t>PULMONOLOGIST AND CRITICAL CARE PHYSICIAN</a:t>
            </a:r>
          </a:p>
          <a:p>
            <a:r>
              <a:rPr lang="en-US" b="1" dirty="0"/>
              <a:t>HENRY FORD HEALTH SYSTEMS</a:t>
            </a:r>
          </a:p>
          <a:p>
            <a:endParaRPr lang="en-US" b="1" dirty="0"/>
          </a:p>
          <a:p>
            <a:endParaRPr lang="en-US" b="1" dirty="0"/>
          </a:p>
          <a:p>
            <a:r>
              <a:rPr lang="en-US" b="1" dirty="0"/>
              <a:t>FIXED-TERM FACULTY</a:t>
            </a:r>
          </a:p>
          <a:p>
            <a:r>
              <a:rPr lang="en-US" b="1" dirty="0"/>
              <a:t>COLLEGE OF OSTEOPATHIC MEDICINE</a:t>
            </a:r>
          </a:p>
          <a:p>
            <a:r>
              <a:rPr lang="en-US" b="1" dirty="0"/>
              <a:t>MICHIGAN STATE UNIVERSITY</a:t>
            </a:r>
          </a:p>
        </p:txBody>
      </p:sp>
      <p:sp>
        <p:nvSpPr>
          <p:cNvPr id="8" name="TextBox 7">
            <a:extLst>
              <a:ext uri="{FF2B5EF4-FFF2-40B4-BE49-F238E27FC236}">
                <a16:creationId xmlns:a16="http://schemas.microsoft.com/office/drawing/2014/main" id="{27C012C7-7282-A661-8990-19FD4ED0DC87}"/>
              </a:ext>
            </a:extLst>
          </p:cNvPr>
          <p:cNvSpPr txBox="1"/>
          <p:nvPr/>
        </p:nvSpPr>
        <p:spPr>
          <a:xfrm>
            <a:off x="7894749" y="2508426"/>
            <a:ext cx="3576035" cy="2585323"/>
          </a:xfrm>
          <a:prstGeom prst="rect">
            <a:avLst/>
          </a:prstGeom>
          <a:solidFill>
            <a:schemeClr val="bg1"/>
          </a:solidFill>
          <a:ln>
            <a:solidFill>
              <a:schemeClr val="tx1"/>
            </a:solidFill>
          </a:ln>
        </p:spPr>
        <p:txBody>
          <a:bodyPr wrap="square" rtlCol="0">
            <a:spAutoFit/>
          </a:bodyPr>
          <a:lstStyle/>
          <a:p>
            <a:r>
              <a:rPr lang="en-US" b="1" dirty="0"/>
              <a:t>EMERGENCY MEDICINE PHYSICIAN</a:t>
            </a:r>
          </a:p>
          <a:p>
            <a:r>
              <a:rPr lang="en-US" b="1" dirty="0"/>
              <a:t>AFFILIATED WITH MULTIPLE HOSPITAL IN LANSING, MICHIGAN</a:t>
            </a:r>
          </a:p>
          <a:p>
            <a:endParaRPr lang="en-US" b="1" dirty="0"/>
          </a:p>
          <a:p>
            <a:endParaRPr lang="en-US" b="1" dirty="0"/>
          </a:p>
          <a:p>
            <a:r>
              <a:rPr lang="en-US" b="1" dirty="0"/>
              <a:t>CHAIR AND PROFESSOR</a:t>
            </a:r>
          </a:p>
          <a:p>
            <a:r>
              <a:rPr lang="en-US" b="1" dirty="0"/>
              <a:t>OSTEOPATHIC MEDICAL SPECIALTIES</a:t>
            </a:r>
          </a:p>
          <a:p>
            <a:r>
              <a:rPr lang="en-US" b="1" dirty="0"/>
              <a:t>MICHIGAN STATE UNIVERSITY</a:t>
            </a:r>
          </a:p>
        </p:txBody>
      </p:sp>
      <p:sp>
        <p:nvSpPr>
          <p:cNvPr id="2" name="TextBox 1">
            <a:extLst>
              <a:ext uri="{FF2B5EF4-FFF2-40B4-BE49-F238E27FC236}">
                <a16:creationId xmlns:a16="http://schemas.microsoft.com/office/drawing/2014/main" id="{61C767D9-40C4-E9CB-58C4-647E9D2564CE}"/>
              </a:ext>
            </a:extLst>
          </p:cNvPr>
          <p:cNvSpPr txBox="1"/>
          <p:nvPr/>
        </p:nvSpPr>
        <p:spPr>
          <a:xfrm>
            <a:off x="862885" y="5640946"/>
            <a:ext cx="10607899" cy="646331"/>
          </a:xfrm>
          <a:prstGeom prst="rect">
            <a:avLst/>
          </a:prstGeom>
          <a:noFill/>
          <a:ln>
            <a:solidFill>
              <a:schemeClr val="tx1"/>
            </a:solidFill>
          </a:ln>
        </p:spPr>
        <p:txBody>
          <a:bodyPr wrap="square" rtlCol="0">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DISCLAIMER: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presentation </a:t>
            </a:r>
            <a:r>
              <a:rPr lang="en-US" dirty="0">
                <a:latin typeface="Calibri" panose="020F0502020204030204" pitchFamily="34" charset="0"/>
                <a:ea typeface="Calibri" panose="020F0502020204030204" pitchFamily="34" charset="0"/>
                <a:cs typeface="Times New Roman" panose="02020603050405020304" pitchFamily="18" charset="0"/>
              </a:rPr>
              <a:t>originated from my Lilly Fellowship Award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Data</a:t>
            </a:r>
            <a:r>
              <a:rPr lang="en-US" sz="1800" dirty="0">
                <a:effectLst/>
                <a:latin typeface="Calibri" panose="020F0502020204030204" pitchFamily="34" charset="0"/>
                <a:ea typeface="Calibri" panose="020F0502020204030204" pitchFamily="34" charset="0"/>
                <a:cs typeface="Times New Roman" panose="02020603050405020304" pitchFamily="18" charset="0"/>
              </a:rPr>
              <a:t> presented are preliminary and subject to change.</a:t>
            </a:r>
            <a:endParaRPr lang="en-US" dirty="0"/>
          </a:p>
        </p:txBody>
      </p:sp>
      <p:sp>
        <p:nvSpPr>
          <p:cNvPr id="3" name="TextBox 2">
            <a:extLst>
              <a:ext uri="{FF2B5EF4-FFF2-40B4-BE49-F238E27FC236}">
                <a16:creationId xmlns:a16="http://schemas.microsoft.com/office/drawing/2014/main" id="{FF15D77E-52F3-E35A-5817-CBFF4E01F7DD}"/>
              </a:ext>
            </a:extLst>
          </p:cNvPr>
          <p:cNvSpPr txBox="1"/>
          <p:nvPr/>
        </p:nvSpPr>
        <p:spPr>
          <a:xfrm>
            <a:off x="772730" y="1820086"/>
            <a:ext cx="3348507" cy="369332"/>
          </a:xfrm>
          <a:prstGeom prst="rect">
            <a:avLst/>
          </a:prstGeom>
          <a:solidFill>
            <a:srgbClr val="99CCFF"/>
          </a:solidFill>
          <a:ln>
            <a:solidFill>
              <a:schemeClr val="tx1"/>
            </a:solidFill>
          </a:ln>
        </p:spPr>
        <p:txBody>
          <a:bodyPr wrap="square" rtlCol="0">
            <a:spAutoFit/>
          </a:bodyPr>
          <a:lstStyle/>
          <a:p>
            <a:pPr algn="ctr"/>
            <a:r>
              <a:rPr lang="en-US" b="1" dirty="0"/>
              <a:t>DR. MANGALA SADASIVAN, PHD</a:t>
            </a:r>
          </a:p>
        </p:txBody>
      </p:sp>
      <p:sp>
        <p:nvSpPr>
          <p:cNvPr id="5" name="TextBox 4">
            <a:extLst>
              <a:ext uri="{FF2B5EF4-FFF2-40B4-BE49-F238E27FC236}">
                <a16:creationId xmlns:a16="http://schemas.microsoft.com/office/drawing/2014/main" id="{391DFE57-51C6-B358-1221-C927F46AD648}"/>
              </a:ext>
            </a:extLst>
          </p:cNvPr>
          <p:cNvSpPr txBox="1"/>
          <p:nvPr/>
        </p:nvSpPr>
        <p:spPr>
          <a:xfrm>
            <a:off x="4297252" y="1847180"/>
            <a:ext cx="3348507" cy="369332"/>
          </a:xfrm>
          <a:prstGeom prst="rect">
            <a:avLst/>
          </a:prstGeom>
          <a:solidFill>
            <a:srgbClr val="99CCFF"/>
          </a:solidFill>
          <a:ln>
            <a:solidFill>
              <a:schemeClr val="tx1"/>
            </a:solidFill>
          </a:ln>
        </p:spPr>
        <p:txBody>
          <a:bodyPr wrap="square" rtlCol="0">
            <a:spAutoFit/>
          </a:bodyPr>
          <a:lstStyle/>
          <a:p>
            <a:pPr algn="ctr"/>
            <a:r>
              <a:rPr lang="en-US" b="1" dirty="0"/>
              <a:t>DR. BRYAN KELLY, DO</a:t>
            </a:r>
          </a:p>
        </p:txBody>
      </p:sp>
      <p:sp>
        <p:nvSpPr>
          <p:cNvPr id="9" name="TextBox 8">
            <a:extLst>
              <a:ext uri="{FF2B5EF4-FFF2-40B4-BE49-F238E27FC236}">
                <a16:creationId xmlns:a16="http://schemas.microsoft.com/office/drawing/2014/main" id="{9AFE5F29-AD20-6327-3744-D9630210B59D}"/>
              </a:ext>
            </a:extLst>
          </p:cNvPr>
          <p:cNvSpPr txBox="1"/>
          <p:nvPr/>
        </p:nvSpPr>
        <p:spPr>
          <a:xfrm>
            <a:off x="7894749" y="1820086"/>
            <a:ext cx="3576035" cy="369332"/>
          </a:xfrm>
          <a:prstGeom prst="rect">
            <a:avLst/>
          </a:prstGeom>
          <a:solidFill>
            <a:srgbClr val="99CCFF"/>
          </a:solidFill>
          <a:ln>
            <a:solidFill>
              <a:schemeClr val="tx1"/>
            </a:solidFill>
          </a:ln>
        </p:spPr>
        <p:txBody>
          <a:bodyPr wrap="square" rtlCol="0">
            <a:spAutoFit/>
          </a:bodyPr>
          <a:lstStyle/>
          <a:p>
            <a:pPr algn="ctr"/>
            <a:r>
              <a:rPr lang="en-US" b="1" dirty="0"/>
              <a:t>DR. MARY HUGHES, DO</a:t>
            </a:r>
          </a:p>
        </p:txBody>
      </p:sp>
      <p:sp>
        <p:nvSpPr>
          <p:cNvPr id="10" name="TextBox 9">
            <a:extLst>
              <a:ext uri="{FF2B5EF4-FFF2-40B4-BE49-F238E27FC236}">
                <a16:creationId xmlns:a16="http://schemas.microsoft.com/office/drawing/2014/main" id="{C4D4E052-F3A3-173C-D644-53477621885E}"/>
              </a:ext>
            </a:extLst>
          </p:cNvPr>
          <p:cNvSpPr txBox="1"/>
          <p:nvPr/>
        </p:nvSpPr>
        <p:spPr>
          <a:xfrm rot="19048170">
            <a:off x="-31768" y="725500"/>
            <a:ext cx="2225869" cy="369332"/>
          </a:xfrm>
          <a:prstGeom prst="rect">
            <a:avLst/>
          </a:prstGeom>
          <a:solidFill>
            <a:srgbClr val="7030A0"/>
          </a:solidFill>
        </p:spPr>
        <p:txBody>
          <a:bodyPr wrap="square" rtlCol="0">
            <a:spAutoFit/>
          </a:bodyPr>
          <a:lstStyle/>
          <a:p>
            <a:pPr algn="ctr"/>
            <a:r>
              <a:rPr lang="en-US" b="1" dirty="0">
                <a:solidFill>
                  <a:schemeClr val="bg1"/>
                </a:solidFill>
              </a:rPr>
              <a:t>1. INTRODUCTION</a:t>
            </a:r>
          </a:p>
        </p:txBody>
      </p:sp>
      <p:sp>
        <p:nvSpPr>
          <p:cNvPr id="12" name="TextBox 11">
            <a:extLst>
              <a:ext uri="{FF2B5EF4-FFF2-40B4-BE49-F238E27FC236}">
                <a16:creationId xmlns:a16="http://schemas.microsoft.com/office/drawing/2014/main" id="{B121B338-7B19-A38D-8D4E-BA33DF58005E}"/>
              </a:ext>
            </a:extLst>
          </p:cNvPr>
          <p:cNvSpPr txBox="1"/>
          <p:nvPr/>
        </p:nvSpPr>
        <p:spPr>
          <a:xfrm>
            <a:off x="2269756" y="131775"/>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54798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81DAC5F-93BC-466E-C8D4-107EAF53EA73}"/>
              </a:ext>
            </a:extLst>
          </p:cNvPr>
          <p:cNvSpPr txBox="1"/>
          <p:nvPr/>
        </p:nvSpPr>
        <p:spPr>
          <a:xfrm>
            <a:off x="3449977" y="1548868"/>
            <a:ext cx="5144038" cy="1200329"/>
          </a:xfrm>
          <a:prstGeom prst="rect">
            <a:avLst/>
          </a:prstGeom>
          <a:solidFill>
            <a:schemeClr val="bg2"/>
          </a:solidFill>
          <a:ln>
            <a:solidFill>
              <a:schemeClr val="tx1"/>
            </a:solidFill>
          </a:ln>
        </p:spPr>
        <p:txBody>
          <a:bodyPr wrap="square" rtlCol="0">
            <a:spAutoFit/>
          </a:bodyPr>
          <a:lstStyle/>
          <a:p>
            <a:pPr algn="ctr"/>
            <a:r>
              <a:rPr lang="en-US" sz="2400" b="1" dirty="0">
                <a:ea typeface="STZhongsong" panose="020B0503020204020204" pitchFamily="2" charset="-122"/>
              </a:rPr>
              <a:t> MEDICAL EDUCATION</a:t>
            </a:r>
          </a:p>
          <a:p>
            <a:pPr algn="ctr"/>
            <a:r>
              <a:rPr lang="en-US" sz="2400" b="1" dirty="0">
                <a:ea typeface="STZhongsong" panose="020B0503020204020204" pitchFamily="2" charset="-122"/>
              </a:rPr>
              <a:t>@MICHIGAN STATE UNIVERSITY </a:t>
            </a:r>
          </a:p>
          <a:p>
            <a:pPr algn="ctr"/>
            <a:r>
              <a:rPr lang="en-US" sz="2400" b="1" dirty="0">
                <a:ea typeface="STZhongsong" panose="020B0503020204020204" pitchFamily="2" charset="-122"/>
              </a:rPr>
              <a:t>COLLEGE OF OSTEOPATHIC MEDINCE</a:t>
            </a:r>
          </a:p>
        </p:txBody>
      </p:sp>
      <p:sp>
        <p:nvSpPr>
          <p:cNvPr id="2" name="TextBox 1">
            <a:extLst>
              <a:ext uri="{FF2B5EF4-FFF2-40B4-BE49-F238E27FC236}">
                <a16:creationId xmlns:a16="http://schemas.microsoft.com/office/drawing/2014/main" id="{E2FC6B63-BF50-A1F1-5C93-7AD26FC9D2E8}"/>
              </a:ext>
            </a:extLst>
          </p:cNvPr>
          <p:cNvSpPr txBox="1"/>
          <p:nvPr/>
        </p:nvSpPr>
        <p:spPr>
          <a:xfrm>
            <a:off x="2336120" y="3429000"/>
            <a:ext cx="7512120" cy="461665"/>
          </a:xfrm>
          <a:prstGeom prst="rect">
            <a:avLst/>
          </a:prstGeom>
          <a:solidFill>
            <a:srgbClr val="99CCFF"/>
          </a:solidFill>
          <a:ln>
            <a:solidFill>
              <a:schemeClr val="tx1"/>
            </a:solidFill>
          </a:ln>
        </p:spPr>
        <p:txBody>
          <a:bodyPr wrap="square" rtlCol="0">
            <a:spAutoFit/>
          </a:bodyPr>
          <a:lstStyle/>
          <a:p>
            <a:r>
              <a:rPr lang="en-US" sz="2400" b="1" dirty="0"/>
              <a:t>EXPECTIONS ON STUDENTS ENTERING MEDICAL SCHOOL</a:t>
            </a:r>
          </a:p>
        </p:txBody>
      </p:sp>
      <p:sp>
        <p:nvSpPr>
          <p:cNvPr id="3" name="TextBox 2">
            <a:extLst>
              <a:ext uri="{FF2B5EF4-FFF2-40B4-BE49-F238E27FC236}">
                <a16:creationId xmlns:a16="http://schemas.microsoft.com/office/drawing/2014/main" id="{E469E1E9-08CD-087D-AAE7-0B0181DBDE44}"/>
              </a:ext>
            </a:extLst>
          </p:cNvPr>
          <p:cNvSpPr txBox="1"/>
          <p:nvPr/>
        </p:nvSpPr>
        <p:spPr>
          <a:xfrm>
            <a:off x="2336120" y="4750851"/>
            <a:ext cx="7512120" cy="461665"/>
          </a:xfrm>
          <a:prstGeom prst="rect">
            <a:avLst/>
          </a:prstGeom>
          <a:solidFill>
            <a:srgbClr val="99CCFF"/>
          </a:solidFill>
          <a:ln>
            <a:solidFill>
              <a:schemeClr val="tx1"/>
            </a:solidFill>
          </a:ln>
        </p:spPr>
        <p:txBody>
          <a:bodyPr wrap="square" rtlCol="0">
            <a:spAutoFit/>
          </a:bodyPr>
          <a:lstStyle/>
          <a:p>
            <a:r>
              <a:rPr lang="en-US" sz="2400" b="1" dirty="0"/>
              <a:t>EXPECTIONS ON FACULTY TEACHING IN MEDICAL SCHOOL</a:t>
            </a:r>
          </a:p>
        </p:txBody>
      </p:sp>
      <p:sp>
        <p:nvSpPr>
          <p:cNvPr id="4" name="TextBox 3">
            <a:extLst>
              <a:ext uri="{FF2B5EF4-FFF2-40B4-BE49-F238E27FC236}">
                <a16:creationId xmlns:a16="http://schemas.microsoft.com/office/drawing/2014/main" id="{FCDA4F99-F8B2-0D8D-0941-8C2489E946A2}"/>
              </a:ext>
            </a:extLst>
          </p:cNvPr>
          <p:cNvSpPr txBox="1"/>
          <p:nvPr/>
        </p:nvSpPr>
        <p:spPr>
          <a:xfrm rot="19048170">
            <a:off x="35111" y="758843"/>
            <a:ext cx="1717447" cy="646331"/>
          </a:xfrm>
          <a:prstGeom prst="rect">
            <a:avLst/>
          </a:prstGeom>
          <a:solidFill>
            <a:srgbClr val="7030A0"/>
          </a:solidFill>
        </p:spPr>
        <p:txBody>
          <a:bodyPr wrap="square" rtlCol="0">
            <a:spAutoFit/>
          </a:bodyPr>
          <a:lstStyle/>
          <a:p>
            <a:pPr algn="ctr"/>
            <a:r>
              <a:rPr lang="en-US" b="1" dirty="0">
                <a:solidFill>
                  <a:schemeClr val="bg1"/>
                </a:solidFill>
              </a:rPr>
              <a:t>2. </a:t>
            </a:r>
          </a:p>
          <a:p>
            <a:pPr algn="ctr"/>
            <a:r>
              <a:rPr lang="en-US" b="1" dirty="0">
                <a:solidFill>
                  <a:schemeClr val="bg1"/>
                </a:solidFill>
              </a:rPr>
              <a:t>RATIONAL</a:t>
            </a:r>
          </a:p>
        </p:txBody>
      </p:sp>
      <p:sp>
        <p:nvSpPr>
          <p:cNvPr id="5" name="TextBox 4">
            <a:extLst>
              <a:ext uri="{FF2B5EF4-FFF2-40B4-BE49-F238E27FC236}">
                <a16:creationId xmlns:a16="http://schemas.microsoft.com/office/drawing/2014/main" id="{0DC11E8C-4B32-BFAD-E239-CB1217C5D9BA}"/>
              </a:ext>
            </a:extLst>
          </p:cNvPr>
          <p:cNvSpPr txBox="1"/>
          <p:nvPr/>
        </p:nvSpPr>
        <p:spPr>
          <a:xfrm>
            <a:off x="2195752" y="36551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1966815533"/>
      </p:ext>
    </p:extLst>
  </p:cSld>
  <p:clrMapOvr>
    <a:masterClrMapping/>
  </p:clrMapOvr>
  <mc:AlternateContent xmlns:mc="http://schemas.openxmlformats.org/markup-compatibility/2006" xmlns:p14="http://schemas.microsoft.com/office/powerpoint/2010/main">
    <mc:Choice Requires="p14">
      <p:transition spd="slow" p14:dur="2000" advTm="57631"/>
    </mc:Choice>
    <mc:Fallback xmlns="">
      <p:transition spd="slow" advTm="5763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57EC-C865-BC13-5869-AC5DEE6E5043}"/>
              </a:ext>
            </a:extLst>
          </p:cNvPr>
          <p:cNvSpPr txBox="1">
            <a:spLocks/>
          </p:cNvSpPr>
          <p:nvPr/>
        </p:nvSpPr>
        <p:spPr>
          <a:xfrm>
            <a:off x="4071790" y="2554878"/>
            <a:ext cx="3890391" cy="1477328"/>
          </a:xfrm>
          <a:prstGeom prst="rect">
            <a:avLst/>
          </a:prstGeom>
          <a:solidFill>
            <a:srgbClr val="99CCFF"/>
          </a:solidFill>
          <a:ln>
            <a:solidFill>
              <a:schemeClr val="tx1"/>
            </a:solidFill>
          </a:ln>
        </p:spPr>
        <p:txBody>
          <a:bodyP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4000" dirty="0"/>
            </a:br>
            <a:r>
              <a:rPr lang="en-US" sz="9600" b="1" dirty="0">
                <a:solidFill>
                  <a:srgbClr val="FF0000"/>
                </a:solidFill>
                <a:latin typeface="+mn-lt"/>
              </a:rPr>
              <a:t>VOLUME</a:t>
            </a:r>
            <a:r>
              <a:rPr lang="en-US" sz="9600" dirty="0">
                <a:latin typeface="+mn-lt"/>
              </a:rPr>
              <a:t> of information </a:t>
            </a:r>
          </a:p>
          <a:p>
            <a:endParaRPr lang="en-US" sz="9600" dirty="0">
              <a:latin typeface="+mn-lt"/>
            </a:endParaRPr>
          </a:p>
          <a:p>
            <a:r>
              <a:rPr lang="en-US" sz="9600" b="1" dirty="0">
                <a:solidFill>
                  <a:srgbClr val="FF0000"/>
                </a:solidFill>
                <a:latin typeface="+mn-lt"/>
              </a:rPr>
              <a:t>COMPLEXITY</a:t>
            </a:r>
            <a:r>
              <a:rPr lang="en-US" sz="9600" dirty="0">
                <a:latin typeface="+mn-lt"/>
              </a:rPr>
              <a:t> of Information</a:t>
            </a:r>
          </a:p>
          <a:p>
            <a:endParaRPr lang="en-US" sz="9600" dirty="0">
              <a:latin typeface="+mn-lt"/>
            </a:endParaRPr>
          </a:p>
          <a:p>
            <a:r>
              <a:rPr lang="en-US" sz="9600" b="1" dirty="0">
                <a:solidFill>
                  <a:srgbClr val="FF0000"/>
                </a:solidFill>
                <a:latin typeface="+mn-lt"/>
              </a:rPr>
              <a:t>TIME</a:t>
            </a:r>
            <a:r>
              <a:rPr lang="en-US" sz="9600" dirty="0">
                <a:latin typeface="+mn-lt"/>
              </a:rPr>
              <a:t> for teaching &amp; learning</a:t>
            </a:r>
            <a:br>
              <a:rPr lang="en-US" sz="6400" dirty="0"/>
            </a:br>
            <a:endParaRPr lang="en-US" sz="6400" dirty="0"/>
          </a:p>
        </p:txBody>
      </p:sp>
      <p:sp>
        <p:nvSpPr>
          <p:cNvPr id="3" name="TextBox 2">
            <a:extLst>
              <a:ext uri="{FF2B5EF4-FFF2-40B4-BE49-F238E27FC236}">
                <a16:creationId xmlns:a16="http://schemas.microsoft.com/office/drawing/2014/main" id="{284EA14C-9CAF-A4DB-04DC-BCD5201A6673}"/>
              </a:ext>
            </a:extLst>
          </p:cNvPr>
          <p:cNvSpPr txBox="1"/>
          <p:nvPr/>
        </p:nvSpPr>
        <p:spPr>
          <a:xfrm>
            <a:off x="2681413" y="1654578"/>
            <a:ext cx="7016380" cy="369332"/>
          </a:xfrm>
          <a:prstGeom prst="rect">
            <a:avLst/>
          </a:prstGeom>
          <a:solidFill>
            <a:schemeClr val="bg2"/>
          </a:solidFill>
          <a:ln>
            <a:solidFill>
              <a:schemeClr val="tx1"/>
            </a:solidFill>
          </a:ln>
        </p:spPr>
        <p:txBody>
          <a:bodyPr wrap="square" rtlCol="0">
            <a:spAutoFit/>
          </a:bodyPr>
          <a:lstStyle/>
          <a:p>
            <a:r>
              <a:rPr lang="en-US" sz="1800" b="1" dirty="0">
                <a:latin typeface="+mn-lt"/>
              </a:rPr>
              <a:t>CHALLENGES FACED BY STUDENTS &amp; FACULTY IN MEDICAL EDUCATION</a:t>
            </a:r>
            <a:endParaRPr lang="en-US" b="1" dirty="0"/>
          </a:p>
        </p:txBody>
      </p:sp>
      <p:sp>
        <p:nvSpPr>
          <p:cNvPr id="5" name="TextBox 4">
            <a:extLst>
              <a:ext uri="{FF2B5EF4-FFF2-40B4-BE49-F238E27FC236}">
                <a16:creationId xmlns:a16="http://schemas.microsoft.com/office/drawing/2014/main" id="{3D47562F-2A0A-E54B-D153-22A974833998}"/>
              </a:ext>
            </a:extLst>
          </p:cNvPr>
          <p:cNvSpPr txBox="1"/>
          <p:nvPr/>
        </p:nvSpPr>
        <p:spPr>
          <a:xfrm>
            <a:off x="2269756" y="292614"/>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
        <p:nvSpPr>
          <p:cNvPr id="6" name="TextBox 5">
            <a:extLst>
              <a:ext uri="{FF2B5EF4-FFF2-40B4-BE49-F238E27FC236}">
                <a16:creationId xmlns:a16="http://schemas.microsoft.com/office/drawing/2014/main" id="{074A9115-9138-DDF9-33DA-B8640B5A5D99}"/>
              </a:ext>
            </a:extLst>
          </p:cNvPr>
          <p:cNvSpPr txBox="1"/>
          <p:nvPr/>
        </p:nvSpPr>
        <p:spPr>
          <a:xfrm>
            <a:off x="793047" y="2554877"/>
            <a:ext cx="2798339" cy="1754326"/>
          </a:xfrm>
          <a:prstGeom prst="rect">
            <a:avLst/>
          </a:prstGeom>
          <a:noFill/>
          <a:ln w="19050">
            <a:solidFill>
              <a:schemeClr val="tx1"/>
            </a:solidFill>
          </a:ln>
        </p:spPr>
        <p:txBody>
          <a:bodyPr wrap="square" rtlCol="0">
            <a:spAutoFit/>
          </a:bodyPr>
          <a:lstStyle/>
          <a:p>
            <a:pPr algn="ctr"/>
            <a:r>
              <a:rPr lang="en-US" b="1" dirty="0">
                <a:highlight>
                  <a:srgbClr val="FFFF00"/>
                </a:highlight>
              </a:rPr>
              <a:t>STUDENTS</a:t>
            </a:r>
            <a:endParaRPr lang="en-US" b="1" dirty="0"/>
          </a:p>
          <a:p>
            <a:pPr algn="ctr"/>
            <a:r>
              <a:rPr lang="en-US" b="1" dirty="0"/>
              <a:t> APPROACH LEARNING FOCUSED ON </a:t>
            </a:r>
            <a:r>
              <a:rPr lang="en-US" b="1" u="sng" dirty="0">
                <a:solidFill>
                  <a:srgbClr val="FF0000"/>
                </a:solidFill>
              </a:rPr>
              <a:t>CONTENT</a:t>
            </a:r>
          </a:p>
          <a:p>
            <a:pPr algn="ctr"/>
            <a:endParaRPr lang="en-US" b="1" u="sng" dirty="0">
              <a:solidFill>
                <a:srgbClr val="FF0000"/>
              </a:solidFill>
            </a:endParaRPr>
          </a:p>
          <a:p>
            <a:pPr algn="ctr"/>
            <a:endParaRPr lang="en-US" b="1" u="sng" dirty="0">
              <a:solidFill>
                <a:srgbClr val="FF0000"/>
              </a:solidFill>
            </a:endParaRPr>
          </a:p>
          <a:p>
            <a:pPr algn="ctr"/>
            <a:r>
              <a:rPr lang="en-US" b="1" dirty="0"/>
              <a:t>    </a:t>
            </a:r>
            <a:r>
              <a:rPr lang="en-US" b="1" dirty="0">
                <a:highlight>
                  <a:srgbClr val="FFFF00"/>
                </a:highlight>
              </a:rPr>
              <a:t> </a:t>
            </a:r>
            <a:r>
              <a:rPr lang="en-US" b="1" dirty="0">
                <a:highlight>
                  <a:srgbClr val="00FF00"/>
                </a:highlight>
              </a:rPr>
              <a:t>“WHAT TO…”</a:t>
            </a:r>
          </a:p>
        </p:txBody>
      </p:sp>
      <p:sp>
        <p:nvSpPr>
          <p:cNvPr id="7" name="TextBox 6">
            <a:extLst>
              <a:ext uri="{FF2B5EF4-FFF2-40B4-BE49-F238E27FC236}">
                <a16:creationId xmlns:a16="http://schemas.microsoft.com/office/drawing/2014/main" id="{2B49C660-0E6D-4ED3-D09C-D2CBC587ABC1}"/>
              </a:ext>
            </a:extLst>
          </p:cNvPr>
          <p:cNvSpPr txBox="1"/>
          <p:nvPr/>
        </p:nvSpPr>
        <p:spPr>
          <a:xfrm>
            <a:off x="8368652" y="2551837"/>
            <a:ext cx="3107184" cy="1754326"/>
          </a:xfrm>
          <a:prstGeom prst="rect">
            <a:avLst/>
          </a:prstGeom>
          <a:noFill/>
          <a:ln>
            <a:solidFill>
              <a:schemeClr val="tx1"/>
            </a:solidFill>
          </a:ln>
        </p:spPr>
        <p:txBody>
          <a:bodyPr wrap="square" rtlCol="0">
            <a:spAutoFit/>
          </a:bodyPr>
          <a:lstStyle/>
          <a:p>
            <a:pPr algn="ctr"/>
            <a:r>
              <a:rPr lang="en-US" b="1" dirty="0">
                <a:highlight>
                  <a:srgbClr val="FFFF00"/>
                </a:highlight>
              </a:rPr>
              <a:t>FACULTY</a:t>
            </a:r>
            <a:endParaRPr lang="en-US" b="1" dirty="0"/>
          </a:p>
          <a:p>
            <a:pPr algn="ctr"/>
            <a:r>
              <a:rPr lang="en-US" b="1" dirty="0"/>
              <a:t>APPROACH TEACHING</a:t>
            </a:r>
          </a:p>
          <a:p>
            <a:pPr algn="ctr"/>
            <a:r>
              <a:rPr lang="en-US" b="1" dirty="0"/>
              <a:t>USING BLOOMS TAXONOMY FOCUSED ON METHODS</a:t>
            </a:r>
            <a:endParaRPr lang="en-US" b="1" u="sng" dirty="0">
              <a:solidFill>
                <a:srgbClr val="FF0000"/>
              </a:solidFill>
            </a:endParaRPr>
          </a:p>
          <a:p>
            <a:pPr algn="ctr"/>
            <a:endParaRPr lang="en-US" b="1" u="sng" dirty="0">
              <a:solidFill>
                <a:srgbClr val="FF0000"/>
              </a:solidFill>
            </a:endParaRPr>
          </a:p>
          <a:p>
            <a:pPr algn="ctr"/>
            <a:r>
              <a:rPr lang="en-US" b="1" dirty="0"/>
              <a:t>     </a:t>
            </a:r>
            <a:r>
              <a:rPr lang="en-US" b="1" dirty="0">
                <a:highlight>
                  <a:srgbClr val="00FF00"/>
                </a:highlight>
              </a:rPr>
              <a:t>“HOW TO…”</a:t>
            </a:r>
          </a:p>
        </p:txBody>
      </p:sp>
    </p:spTree>
    <p:extLst>
      <p:ext uri="{BB962C8B-B14F-4D97-AF65-F5344CB8AC3E}">
        <p14:creationId xmlns:p14="http://schemas.microsoft.com/office/powerpoint/2010/main" val="100852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0DC63F3-B2B2-5E86-1C4E-1E5DC999074F}"/>
              </a:ext>
            </a:extLst>
          </p:cNvPr>
          <p:cNvSpPr txBox="1"/>
          <p:nvPr/>
        </p:nvSpPr>
        <p:spPr>
          <a:xfrm>
            <a:off x="1422410" y="2713067"/>
            <a:ext cx="9543036" cy="369332"/>
          </a:xfrm>
          <a:prstGeom prst="rect">
            <a:avLst/>
          </a:prstGeom>
          <a:noFill/>
          <a:ln w="28575">
            <a:solidFill>
              <a:schemeClr val="tx1"/>
            </a:solidFill>
          </a:ln>
        </p:spPr>
        <p:txBody>
          <a:bodyPr wrap="square">
            <a:spAutoFit/>
          </a:bodyPr>
          <a:lstStyle/>
          <a:p>
            <a:pPr marL="0" marR="0">
              <a:lnSpc>
                <a:spcPct val="90000"/>
              </a:lnSpc>
              <a:spcBef>
                <a:spcPts val="0"/>
              </a:spcBef>
              <a:spcAft>
                <a:spcPts val="0"/>
              </a:spcAft>
            </a:pPr>
            <a:r>
              <a:rPr lang="en-US" sz="2000" b="1" dirty="0">
                <a:solidFill>
                  <a:srgbClr val="0E492E"/>
                </a:solidFill>
                <a:highlight>
                  <a:srgbClr val="FFFF00"/>
                </a:highlight>
                <a:ea typeface="Verdana" panose="020B0604030504040204" pitchFamily="34" charset="0"/>
                <a:cs typeface="Calibri" panose="020F0502020204030204" pitchFamily="34" charset="0"/>
              </a:rPr>
              <a:t>DESIGN</a:t>
            </a:r>
            <a:r>
              <a:rPr lang="en-US" sz="2000" b="1" kern="100" dirty="0">
                <a:solidFill>
                  <a:srgbClr val="0E492E"/>
                </a:solidFill>
                <a:effectLst/>
                <a:ea typeface="Verdana" panose="020B0604030504040204" pitchFamily="34" charset="0"/>
                <a:cs typeface="Calibri" panose="020F0502020204030204" pitchFamily="34" charset="0"/>
              </a:rPr>
              <a:t> : 3- S MODEL (BUILDING STRENGTH, DEVELOPING STAMINA, INCREASING SPEED)</a:t>
            </a:r>
            <a:endParaRPr lang="en-US" sz="2000" b="1" kern="100"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BAC783C9-1282-114A-74A5-C15DDAA954E4}"/>
              </a:ext>
            </a:extLst>
          </p:cNvPr>
          <p:cNvSpPr txBox="1"/>
          <p:nvPr/>
        </p:nvSpPr>
        <p:spPr>
          <a:xfrm flipH="1">
            <a:off x="2940724" y="1725081"/>
            <a:ext cx="6120049" cy="400110"/>
          </a:xfrm>
          <a:prstGeom prst="rect">
            <a:avLst/>
          </a:prstGeom>
          <a:noFill/>
          <a:ln w="38100">
            <a:solidFill>
              <a:schemeClr val="tx1"/>
            </a:solidFill>
          </a:ln>
        </p:spPr>
        <p:txBody>
          <a:bodyPr wrap="square" rtlCol="0">
            <a:spAutoFit/>
          </a:bodyPr>
          <a:lstStyle/>
          <a:p>
            <a:r>
              <a:rPr lang="en-US" sz="2000" b="1" dirty="0">
                <a:highlight>
                  <a:srgbClr val="FFFF00"/>
                </a:highlight>
              </a:rPr>
              <a:t>END GOAL </a:t>
            </a:r>
            <a:r>
              <a:rPr lang="en-US" sz="2000" b="1" dirty="0"/>
              <a:t>: PASS THEIR COMLEX BOARD EXAMINATION</a:t>
            </a:r>
          </a:p>
        </p:txBody>
      </p:sp>
      <p:sp>
        <p:nvSpPr>
          <p:cNvPr id="6" name="TextBox 5">
            <a:extLst>
              <a:ext uri="{FF2B5EF4-FFF2-40B4-BE49-F238E27FC236}">
                <a16:creationId xmlns:a16="http://schemas.microsoft.com/office/drawing/2014/main" id="{C0492841-1245-72BF-1D31-128738381402}"/>
              </a:ext>
            </a:extLst>
          </p:cNvPr>
          <p:cNvSpPr txBox="1"/>
          <p:nvPr/>
        </p:nvSpPr>
        <p:spPr>
          <a:xfrm>
            <a:off x="843230" y="4966654"/>
            <a:ext cx="10877667" cy="646331"/>
          </a:xfrm>
          <a:prstGeom prst="rect">
            <a:avLst/>
          </a:prstGeom>
          <a:noFill/>
          <a:ln w="28575">
            <a:solidFill>
              <a:schemeClr val="tx1"/>
            </a:solidFill>
          </a:ln>
        </p:spPr>
        <p:txBody>
          <a:bodyPr wrap="square">
            <a:spAutoFit/>
          </a:bodyPr>
          <a:lstStyle/>
          <a:p>
            <a:pPr marL="0" marR="0">
              <a:lnSpc>
                <a:spcPct val="90000"/>
              </a:lnSpc>
              <a:spcBef>
                <a:spcPts val="0"/>
              </a:spcBef>
              <a:spcAft>
                <a:spcPts val="0"/>
              </a:spcAft>
            </a:pPr>
            <a:r>
              <a:rPr lang="en-US" sz="2000" b="1" kern="100" dirty="0">
                <a:solidFill>
                  <a:srgbClr val="0E492E"/>
                </a:solidFill>
                <a:effectLst/>
                <a:highlight>
                  <a:srgbClr val="FFFF00"/>
                </a:highlight>
                <a:ea typeface="Verdana" panose="020B0604030504040204" pitchFamily="34" charset="0"/>
                <a:cs typeface="Calibri" panose="020F0502020204030204" pitchFamily="34" charset="0"/>
              </a:rPr>
              <a:t>HYPOTHESIS</a:t>
            </a:r>
            <a:r>
              <a:rPr lang="en-US" sz="2000" b="1" kern="100" dirty="0">
                <a:solidFill>
                  <a:srgbClr val="0E492E"/>
                </a:solidFill>
                <a:effectLst/>
                <a:ea typeface="Verdana" panose="020B0604030504040204" pitchFamily="34" charset="0"/>
                <a:cs typeface="Calibri" panose="020F0502020204030204" pitchFamily="34" charset="0"/>
              </a:rPr>
              <a:t> : USING THIS MODEL, WE CAN  EFFICIENCTLY </a:t>
            </a:r>
            <a:r>
              <a:rPr lang="en-US" sz="2000" b="1" kern="100" dirty="0">
                <a:solidFill>
                  <a:srgbClr val="0E492E"/>
                </a:solidFill>
                <a:ea typeface="Verdana" panose="020B0604030504040204" pitchFamily="34" charset="0"/>
                <a:cs typeface="Calibri" panose="020F0502020204030204" pitchFamily="34" charset="0"/>
              </a:rPr>
              <a:t>PREPARE STUDENTS FOR </a:t>
            </a:r>
            <a:r>
              <a:rPr lang="en-US" sz="2000" b="1" kern="100" dirty="0">
                <a:solidFill>
                  <a:srgbClr val="0E492E"/>
                </a:solidFill>
                <a:effectLst/>
                <a:ea typeface="Verdana" panose="020B0604030504040204" pitchFamily="34" charset="0"/>
                <a:cs typeface="Calibri" panose="020F0502020204030204" pitchFamily="34" charset="0"/>
              </a:rPr>
              <a:t>BOARD EXAMINATIONS AND SIMULTANEOUSLY BRIDGE THE G</a:t>
            </a:r>
            <a:r>
              <a:rPr lang="en-US" sz="2000" b="1" kern="100" dirty="0">
                <a:solidFill>
                  <a:srgbClr val="0E492E"/>
                </a:solidFill>
                <a:ea typeface="Verdana" panose="020B0604030504040204" pitchFamily="34" charset="0"/>
                <a:cs typeface="Calibri" panose="020F0502020204030204" pitchFamily="34" charset="0"/>
              </a:rPr>
              <a:t>AP </a:t>
            </a:r>
            <a:r>
              <a:rPr lang="en-US" sz="2000" b="1" kern="100" dirty="0">
                <a:solidFill>
                  <a:srgbClr val="0E492E"/>
                </a:solidFill>
                <a:effectLst/>
                <a:ea typeface="Verdana" panose="020B0604030504040204" pitchFamily="34" charset="0"/>
                <a:cs typeface="Calibri" panose="020F0502020204030204" pitchFamily="34" charset="0"/>
              </a:rPr>
              <a:t>BETWEEN TEACHING, LEARNING.</a:t>
            </a:r>
            <a:endParaRPr lang="en-US" sz="2000" b="1" kern="100" dirty="0">
              <a:effectLs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641284A-8D15-0367-D18A-60F25AC940C9}"/>
              </a:ext>
            </a:extLst>
          </p:cNvPr>
          <p:cNvSpPr txBox="1"/>
          <p:nvPr/>
        </p:nvSpPr>
        <p:spPr>
          <a:xfrm rot="19048170">
            <a:off x="1105" y="440633"/>
            <a:ext cx="1975969" cy="1107996"/>
          </a:xfrm>
          <a:prstGeom prst="rect">
            <a:avLst/>
          </a:prstGeom>
          <a:solidFill>
            <a:srgbClr val="7030A0"/>
          </a:solidFill>
        </p:spPr>
        <p:txBody>
          <a:bodyPr wrap="square" rtlCol="0">
            <a:spAutoFit/>
          </a:bodyPr>
          <a:lstStyle/>
          <a:p>
            <a:pPr algn="ctr"/>
            <a:r>
              <a:rPr lang="en-US" sz="2200" b="1" dirty="0">
                <a:solidFill>
                  <a:schemeClr val="bg1"/>
                </a:solidFill>
              </a:rPr>
              <a:t>3. DESCRIPTION</a:t>
            </a:r>
          </a:p>
          <a:p>
            <a:pPr algn="ctr"/>
            <a:r>
              <a:rPr lang="en-US" sz="2200" b="1" dirty="0">
                <a:solidFill>
                  <a:schemeClr val="bg1"/>
                </a:solidFill>
              </a:rPr>
              <a:t>3-S MODEL</a:t>
            </a:r>
          </a:p>
        </p:txBody>
      </p:sp>
      <p:sp>
        <p:nvSpPr>
          <p:cNvPr id="9" name="TextBox 8">
            <a:extLst>
              <a:ext uri="{FF2B5EF4-FFF2-40B4-BE49-F238E27FC236}">
                <a16:creationId xmlns:a16="http://schemas.microsoft.com/office/drawing/2014/main" id="{C3093F2D-11EB-840B-B6CC-3934BF3A33C9}"/>
              </a:ext>
            </a:extLst>
          </p:cNvPr>
          <p:cNvSpPr txBox="1"/>
          <p:nvPr/>
        </p:nvSpPr>
        <p:spPr>
          <a:xfrm>
            <a:off x="2269756" y="292614"/>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
        <p:nvSpPr>
          <p:cNvPr id="3" name="TextBox 2">
            <a:extLst>
              <a:ext uri="{FF2B5EF4-FFF2-40B4-BE49-F238E27FC236}">
                <a16:creationId xmlns:a16="http://schemas.microsoft.com/office/drawing/2014/main" id="{3EE31DF6-4810-8EB7-C483-45E2CFC8EFA2}"/>
              </a:ext>
            </a:extLst>
          </p:cNvPr>
          <p:cNvSpPr txBox="1"/>
          <p:nvPr/>
        </p:nvSpPr>
        <p:spPr>
          <a:xfrm>
            <a:off x="1092550" y="3815828"/>
            <a:ext cx="10202756" cy="369332"/>
          </a:xfrm>
          <a:prstGeom prst="rect">
            <a:avLst/>
          </a:prstGeom>
          <a:noFill/>
          <a:ln w="28575">
            <a:solidFill>
              <a:schemeClr val="tx1"/>
            </a:solidFill>
          </a:ln>
        </p:spPr>
        <p:txBody>
          <a:bodyPr wrap="square">
            <a:spAutoFit/>
          </a:bodyPr>
          <a:lstStyle/>
          <a:p>
            <a:pPr marL="0" marR="0">
              <a:lnSpc>
                <a:spcPct val="90000"/>
              </a:lnSpc>
              <a:spcBef>
                <a:spcPts val="0"/>
              </a:spcBef>
              <a:spcAft>
                <a:spcPts val="0"/>
              </a:spcAft>
            </a:pPr>
            <a:r>
              <a:rPr lang="en-US" sz="2000" b="1" dirty="0">
                <a:solidFill>
                  <a:srgbClr val="0E492E"/>
                </a:solidFill>
                <a:highlight>
                  <a:srgbClr val="FFFF00"/>
                </a:highlight>
                <a:ea typeface="Verdana" panose="020B0604030504040204" pitchFamily="34" charset="0"/>
                <a:cs typeface="Calibri" panose="020F0502020204030204" pitchFamily="34" charset="0"/>
              </a:rPr>
              <a:t>OBJECTIVE</a:t>
            </a:r>
            <a:r>
              <a:rPr lang="en-US" sz="2000" b="1" kern="100" dirty="0">
                <a:solidFill>
                  <a:srgbClr val="0E492E"/>
                </a:solidFill>
                <a:effectLst/>
                <a:ea typeface="Verdana" panose="020B0604030504040204" pitchFamily="34" charset="0"/>
                <a:cs typeface="Calibri" panose="020F0502020204030204" pitchFamily="34" charset="0"/>
              </a:rPr>
              <a:t> : USE THE 3- S </a:t>
            </a:r>
            <a:r>
              <a:rPr lang="en-US" sz="2000" b="1" kern="100" dirty="0">
                <a:solidFill>
                  <a:srgbClr val="0E492E"/>
                </a:solidFill>
                <a:ea typeface="Verdana" panose="020B0604030504040204" pitchFamily="34" charset="0"/>
                <a:cs typeface="Calibri" panose="020F0502020204030204" pitchFamily="34" charset="0"/>
              </a:rPr>
              <a:t>MODEL TO TRAIN STUDENTS IN CRITICAL THINKING SKILLS</a:t>
            </a:r>
            <a:endParaRPr lang="en-US" sz="2000" b="1"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52267"/>
      </p:ext>
    </p:extLst>
  </p:cSld>
  <p:clrMapOvr>
    <a:masterClrMapping/>
  </p:clrMapOvr>
  <mc:AlternateContent xmlns:mc="http://schemas.openxmlformats.org/markup-compatibility/2006" xmlns:p14="http://schemas.microsoft.com/office/powerpoint/2010/main">
    <mc:Choice Requires="p14">
      <p:transition spd="slow" p14:dur="2000" advTm="67090"/>
    </mc:Choice>
    <mc:Fallback xmlns="">
      <p:transition spd="slow" advTm="6709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46F5BB-A4B6-F3D0-E56A-A5E151F4F19A}"/>
              </a:ext>
            </a:extLst>
          </p:cNvPr>
          <p:cNvSpPr txBox="1"/>
          <p:nvPr/>
        </p:nvSpPr>
        <p:spPr>
          <a:xfrm flipH="1">
            <a:off x="1186069" y="2024198"/>
            <a:ext cx="9819861" cy="461665"/>
          </a:xfrm>
          <a:prstGeom prst="rect">
            <a:avLst/>
          </a:prstGeom>
          <a:noFill/>
          <a:ln>
            <a:solidFill>
              <a:schemeClr val="tx1"/>
            </a:solidFill>
          </a:ln>
        </p:spPr>
        <p:txBody>
          <a:bodyPr wrap="square" rtlCol="0">
            <a:spAutoFit/>
          </a:bodyPr>
          <a:lstStyle/>
          <a:p>
            <a:r>
              <a:rPr lang="en-US" sz="2400" b="1" dirty="0">
                <a:highlight>
                  <a:srgbClr val="00FFFF"/>
                </a:highlight>
              </a:rPr>
              <a:t>END GOAL </a:t>
            </a:r>
            <a:r>
              <a:rPr lang="en-US" sz="2400" b="1" dirty="0"/>
              <a:t>: STUDENTS WILL PASS THEIR COMLEX BOARD EXAMINATION</a:t>
            </a:r>
          </a:p>
        </p:txBody>
      </p:sp>
      <p:sp>
        <p:nvSpPr>
          <p:cNvPr id="5" name="TextBox 4">
            <a:extLst>
              <a:ext uri="{FF2B5EF4-FFF2-40B4-BE49-F238E27FC236}">
                <a16:creationId xmlns:a16="http://schemas.microsoft.com/office/drawing/2014/main" id="{B60E83F1-A2E7-B589-B697-8EB2D4EA8D31}"/>
              </a:ext>
            </a:extLst>
          </p:cNvPr>
          <p:cNvSpPr txBox="1"/>
          <p:nvPr/>
        </p:nvSpPr>
        <p:spPr>
          <a:xfrm>
            <a:off x="1715749" y="3910473"/>
            <a:ext cx="9819861" cy="461665"/>
          </a:xfrm>
          <a:prstGeom prst="rect">
            <a:avLst/>
          </a:prstGeom>
          <a:noFill/>
        </p:spPr>
        <p:txBody>
          <a:bodyPr wrap="square" rtlCol="0">
            <a:spAutoFit/>
          </a:bodyPr>
          <a:lstStyle/>
          <a:p>
            <a:r>
              <a:rPr lang="en-US" sz="2400" b="1" dirty="0"/>
              <a:t>1. </a:t>
            </a:r>
            <a:r>
              <a:rPr lang="en-US" sz="2400" b="1" dirty="0">
                <a:highlight>
                  <a:srgbClr val="FFFF00"/>
                </a:highlight>
              </a:rPr>
              <a:t>STRENGTH </a:t>
            </a:r>
            <a:r>
              <a:rPr lang="en-US" sz="2400" b="1" dirty="0"/>
              <a:t>OF BASIC SCIENCE AND/OR FOUNDATIONAL KNOWLEDGE </a:t>
            </a:r>
          </a:p>
        </p:txBody>
      </p:sp>
      <p:sp>
        <p:nvSpPr>
          <p:cNvPr id="6" name="TextBox 5">
            <a:extLst>
              <a:ext uri="{FF2B5EF4-FFF2-40B4-BE49-F238E27FC236}">
                <a16:creationId xmlns:a16="http://schemas.microsoft.com/office/drawing/2014/main" id="{42595EB4-ABAB-E052-C328-DF8947B150CB}"/>
              </a:ext>
            </a:extLst>
          </p:cNvPr>
          <p:cNvSpPr txBox="1"/>
          <p:nvPr/>
        </p:nvSpPr>
        <p:spPr>
          <a:xfrm>
            <a:off x="1715749" y="4643235"/>
            <a:ext cx="9290181" cy="461665"/>
          </a:xfrm>
          <a:prstGeom prst="rect">
            <a:avLst/>
          </a:prstGeom>
          <a:noFill/>
        </p:spPr>
        <p:txBody>
          <a:bodyPr wrap="square" rtlCol="0">
            <a:spAutoFit/>
          </a:bodyPr>
          <a:lstStyle/>
          <a:p>
            <a:r>
              <a:rPr lang="en-US" sz="2400" b="1" dirty="0"/>
              <a:t>2.</a:t>
            </a:r>
            <a:r>
              <a:rPr lang="en-US" sz="2400" b="1" dirty="0">
                <a:highlight>
                  <a:srgbClr val="FFFF00"/>
                </a:highlight>
              </a:rPr>
              <a:t> STAMINA </a:t>
            </a:r>
            <a:r>
              <a:rPr lang="en-US" sz="2400" b="1" dirty="0"/>
              <a:t>TO RETAIN THAT KNOWLEDGE LONG TERM </a:t>
            </a:r>
          </a:p>
        </p:txBody>
      </p:sp>
      <p:sp>
        <p:nvSpPr>
          <p:cNvPr id="7" name="TextBox 6">
            <a:extLst>
              <a:ext uri="{FF2B5EF4-FFF2-40B4-BE49-F238E27FC236}">
                <a16:creationId xmlns:a16="http://schemas.microsoft.com/office/drawing/2014/main" id="{6110B1C5-4B83-A0E2-183F-1540533A1631}"/>
              </a:ext>
            </a:extLst>
          </p:cNvPr>
          <p:cNvSpPr txBox="1"/>
          <p:nvPr/>
        </p:nvSpPr>
        <p:spPr>
          <a:xfrm>
            <a:off x="1715749" y="5375997"/>
            <a:ext cx="10846606" cy="830997"/>
          </a:xfrm>
          <a:prstGeom prst="rect">
            <a:avLst/>
          </a:prstGeom>
          <a:noFill/>
        </p:spPr>
        <p:txBody>
          <a:bodyPr wrap="square" rtlCol="0">
            <a:spAutoFit/>
          </a:bodyPr>
          <a:lstStyle/>
          <a:p>
            <a:r>
              <a:rPr lang="en-US" sz="2400" b="1" dirty="0"/>
              <a:t>3.</a:t>
            </a:r>
            <a:r>
              <a:rPr lang="en-US" sz="2400" b="1" dirty="0">
                <a:highlight>
                  <a:srgbClr val="FFFF00"/>
                </a:highlight>
              </a:rPr>
              <a:t> SPEED </a:t>
            </a:r>
            <a:r>
              <a:rPr lang="en-US" sz="2400" b="1" dirty="0"/>
              <a:t>OF ACCESS FOR THAT KNOWLEDGE WHEN PRESENTED WITH A </a:t>
            </a:r>
          </a:p>
          <a:p>
            <a:r>
              <a:rPr lang="en-US" sz="2400" b="1" dirty="0"/>
              <a:t>		CLINICAL PROBLEM.</a:t>
            </a:r>
          </a:p>
        </p:txBody>
      </p:sp>
      <p:sp>
        <p:nvSpPr>
          <p:cNvPr id="8" name="TextBox 7">
            <a:extLst>
              <a:ext uri="{FF2B5EF4-FFF2-40B4-BE49-F238E27FC236}">
                <a16:creationId xmlns:a16="http://schemas.microsoft.com/office/drawing/2014/main" id="{086B6B5A-A50C-98EC-1E56-65D89A20C95E}"/>
              </a:ext>
            </a:extLst>
          </p:cNvPr>
          <p:cNvSpPr txBox="1"/>
          <p:nvPr/>
        </p:nvSpPr>
        <p:spPr>
          <a:xfrm flipH="1">
            <a:off x="1186069" y="3108045"/>
            <a:ext cx="9819861" cy="461665"/>
          </a:xfrm>
          <a:prstGeom prst="rect">
            <a:avLst/>
          </a:prstGeom>
          <a:noFill/>
          <a:ln>
            <a:solidFill>
              <a:schemeClr val="tx1"/>
            </a:solidFill>
          </a:ln>
        </p:spPr>
        <p:txBody>
          <a:bodyPr wrap="square" rtlCol="0">
            <a:spAutoFit/>
          </a:bodyPr>
          <a:lstStyle/>
          <a:p>
            <a:r>
              <a:rPr lang="en-US" sz="2400" b="1" dirty="0">
                <a:highlight>
                  <a:srgbClr val="00FFFF"/>
                </a:highlight>
              </a:rPr>
              <a:t>SKILLS NEEDED TO MEET THIS END GOAL</a:t>
            </a:r>
          </a:p>
        </p:txBody>
      </p:sp>
      <p:sp>
        <p:nvSpPr>
          <p:cNvPr id="4" name="TextBox 3">
            <a:extLst>
              <a:ext uri="{FF2B5EF4-FFF2-40B4-BE49-F238E27FC236}">
                <a16:creationId xmlns:a16="http://schemas.microsoft.com/office/drawing/2014/main" id="{CCFA2841-9008-C29E-3804-2F577A1FB536}"/>
              </a:ext>
            </a:extLst>
          </p:cNvPr>
          <p:cNvSpPr txBox="1"/>
          <p:nvPr/>
        </p:nvSpPr>
        <p:spPr>
          <a:xfrm>
            <a:off x="2269756" y="292614"/>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3534068940"/>
      </p:ext>
    </p:extLst>
  </p:cSld>
  <p:clrMapOvr>
    <a:masterClrMapping/>
  </p:clrMapOvr>
  <mc:AlternateContent xmlns:mc="http://schemas.openxmlformats.org/markup-compatibility/2006" xmlns:p14="http://schemas.microsoft.com/office/powerpoint/2010/main">
    <mc:Choice Requires="p14">
      <p:transition spd="slow" p14:dur="2000" advTm="33151"/>
    </mc:Choice>
    <mc:Fallback xmlns="">
      <p:transition spd="slow" advTm="3315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C783C9-1282-114A-74A5-C15DDAA954E4}"/>
              </a:ext>
            </a:extLst>
          </p:cNvPr>
          <p:cNvSpPr txBox="1"/>
          <p:nvPr/>
        </p:nvSpPr>
        <p:spPr>
          <a:xfrm flipH="1">
            <a:off x="1312575" y="1599810"/>
            <a:ext cx="9819861" cy="461665"/>
          </a:xfrm>
          <a:prstGeom prst="rect">
            <a:avLst/>
          </a:prstGeom>
          <a:noFill/>
          <a:ln>
            <a:solidFill>
              <a:schemeClr val="tx1"/>
            </a:solidFill>
          </a:ln>
        </p:spPr>
        <p:txBody>
          <a:bodyPr wrap="square" rtlCol="0">
            <a:spAutoFit/>
          </a:bodyPr>
          <a:lstStyle/>
          <a:p>
            <a:r>
              <a:rPr lang="en-US" sz="2400" b="1" dirty="0">
                <a:highlight>
                  <a:srgbClr val="00FFFF"/>
                </a:highlight>
              </a:rPr>
              <a:t>END GOAL : </a:t>
            </a:r>
            <a:r>
              <a:rPr lang="en-US" sz="2400" b="1" dirty="0"/>
              <a:t>STUDENTS WILL PASS THEIR COMLEX BOARD EXAMINATION</a:t>
            </a:r>
          </a:p>
        </p:txBody>
      </p:sp>
      <p:sp>
        <p:nvSpPr>
          <p:cNvPr id="5" name="TextBox 4">
            <a:extLst>
              <a:ext uri="{FF2B5EF4-FFF2-40B4-BE49-F238E27FC236}">
                <a16:creationId xmlns:a16="http://schemas.microsoft.com/office/drawing/2014/main" id="{7440F285-BA85-F4A3-3505-C46733BF9A3F}"/>
              </a:ext>
            </a:extLst>
          </p:cNvPr>
          <p:cNvSpPr txBox="1"/>
          <p:nvPr/>
        </p:nvSpPr>
        <p:spPr>
          <a:xfrm>
            <a:off x="2269756" y="292614"/>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graphicFrame>
        <p:nvGraphicFramePr>
          <p:cNvPr id="6" name="Table 5">
            <a:extLst>
              <a:ext uri="{FF2B5EF4-FFF2-40B4-BE49-F238E27FC236}">
                <a16:creationId xmlns:a16="http://schemas.microsoft.com/office/drawing/2014/main" id="{BF15C304-9EA8-FD43-5EFA-C8BECE00EB82}"/>
              </a:ext>
            </a:extLst>
          </p:cNvPr>
          <p:cNvGraphicFramePr>
            <a:graphicFrameLocks noGrp="1"/>
          </p:cNvGraphicFramePr>
          <p:nvPr>
            <p:extLst>
              <p:ext uri="{D42A27DB-BD31-4B8C-83A1-F6EECF244321}">
                <p14:modId xmlns:p14="http://schemas.microsoft.com/office/powerpoint/2010/main" val="4164099058"/>
              </p:ext>
            </p:extLst>
          </p:nvPr>
        </p:nvGraphicFramePr>
        <p:xfrm>
          <a:off x="1810099" y="3532816"/>
          <a:ext cx="8219380" cy="1982422"/>
        </p:xfrm>
        <a:graphic>
          <a:graphicData uri="http://schemas.openxmlformats.org/drawingml/2006/table">
            <a:tbl>
              <a:tblPr firstRow="1" bandRow="1">
                <a:tableStyleId>{5C22544A-7EE6-4342-B048-85BDC9FD1C3A}</a:tableStyleId>
              </a:tblPr>
              <a:tblGrid>
                <a:gridCol w="3776169">
                  <a:extLst>
                    <a:ext uri="{9D8B030D-6E8A-4147-A177-3AD203B41FA5}">
                      <a16:colId xmlns:a16="http://schemas.microsoft.com/office/drawing/2014/main" val="395665792"/>
                    </a:ext>
                  </a:extLst>
                </a:gridCol>
                <a:gridCol w="4443211">
                  <a:extLst>
                    <a:ext uri="{9D8B030D-6E8A-4147-A177-3AD203B41FA5}">
                      <a16:colId xmlns:a16="http://schemas.microsoft.com/office/drawing/2014/main" val="2710222427"/>
                    </a:ext>
                  </a:extLst>
                </a:gridCol>
              </a:tblGrid>
              <a:tr h="610822">
                <a:tc>
                  <a:txBody>
                    <a:bodyPr/>
                    <a:lstStyle/>
                    <a:p>
                      <a:pPr algn="ctr"/>
                      <a:r>
                        <a:rPr lang="en-US" sz="2400" b="1" dirty="0">
                          <a:solidFill>
                            <a:schemeClr val="tx1"/>
                          </a:solidFill>
                        </a:rPr>
                        <a:t>SUB-GOALS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lang="en-US" sz="2400" b="1" dirty="0">
                          <a:solidFill>
                            <a:schemeClr val="tx1"/>
                          </a:solidFill>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58022091"/>
                  </a:ext>
                </a:extLst>
              </a:tr>
              <a:tr h="370840">
                <a:tc>
                  <a:txBody>
                    <a:bodyPr/>
                    <a:lstStyle/>
                    <a:p>
                      <a:r>
                        <a:rPr lang="en-US" sz="2400" b="1" dirty="0"/>
                        <a:t>BUILDING STRENGTH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sz="2400" b="1" dirty="0"/>
                        <a:t>SELF-DIRECTED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3605262"/>
                  </a:ext>
                </a:extLst>
              </a:tr>
              <a:tr h="370840">
                <a:tc>
                  <a:txBody>
                    <a:bodyPr/>
                    <a:lstStyle/>
                    <a:p>
                      <a:r>
                        <a:rPr lang="en-US" sz="2400" b="1" dirty="0"/>
                        <a:t>DEVELOPING STAMINA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sz="2400" b="1" dirty="0"/>
                        <a:t>CASE-BASED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51371133"/>
                  </a:ext>
                </a:extLst>
              </a:tr>
              <a:tr h="0">
                <a:tc>
                  <a:txBody>
                    <a:bodyPr/>
                    <a:lstStyle/>
                    <a:p>
                      <a:r>
                        <a:rPr lang="en-US" sz="2400" b="1" dirty="0"/>
                        <a:t>INCREASING SPEED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sz="2400" b="1" dirty="0"/>
                        <a:t>QUESTION-BASED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8340763"/>
                  </a:ext>
                </a:extLst>
              </a:tr>
            </a:tbl>
          </a:graphicData>
        </a:graphic>
      </p:graphicFrame>
      <p:sp>
        <p:nvSpPr>
          <p:cNvPr id="7" name="TextBox 6">
            <a:extLst>
              <a:ext uri="{FF2B5EF4-FFF2-40B4-BE49-F238E27FC236}">
                <a16:creationId xmlns:a16="http://schemas.microsoft.com/office/drawing/2014/main" id="{8F008A8F-C550-805F-E668-17328A20845F}"/>
              </a:ext>
            </a:extLst>
          </p:cNvPr>
          <p:cNvSpPr txBox="1"/>
          <p:nvPr/>
        </p:nvSpPr>
        <p:spPr>
          <a:xfrm flipH="1">
            <a:off x="2749118" y="2376110"/>
            <a:ext cx="6693764" cy="461665"/>
          </a:xfrm>
          <a:prstGeom prst="rect">
            <a:avLst/>
          </a:prstGeom>
          <a:solidFill>
            <a:srgbClr val="99FF99"/>
          </a:solidFill>
          <a:ln>
            <a:solidFill>
              <a:schemeClr val="tx1"/>
            </a:solidFill>
          </a:ln>
        </p:spPr>
        <p:txBody>
          <a:bodyPr wrap="square" rtlCol="0">
            <a:spAutoFit/>
          </a:bodyPr>
          <a:lstStyle/>
          <a:p>
            <a:r>
              <a:rPr lang="en-US" sz="2400" b="1" dirty="0"/>
              <a:t>SKILLS NEEDED  - STRENGTH, STAMINA, SPEED</a:t>
            </a:r>
          </a:p>
        </p:txBody>
      </p:sp>
    </p:spTree>
    <p:extLst>
      <p:ext uri="{BB962C8B-B14F-4D97-AF65-F5344CB8AC3E}">
        <p14:creationId xmlns:p14="http://schemas.microsoft.com/office/powerpoint/2010/main" val="4197778842"/>
      </p:ext>
    </p:extLst>
  </p:cSld>
  <p:clrMapOvr>
    <a:masterClrMapping/>
  </p:clrMapOvr>
  <mc:AlternateContent xmlns:mc="http://schemas.openxmlformats.org/markup-compatibility/2006" xmlns:p14="http://schemas.microsoft.com/office/powerpoint/2010/main">
    <mc:Choice Requires="p14">
      <p:transition spd="slow" p14:dur="2000" advTm="24191"/>
    </mc:Choice>
    <mc:Fallback xmlns="">
      <p:transition spd="slow" advTm="2419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C054690-A84C-C334-EB33-33AF5B5EF80B}"/>
              </a:ext>
            </a:extLst>
          </p:cNvPr>
          <p:cNvSpPr txBox="1"/>
          <p:nvPr/>
        </p:nvSpPr>
        <p:spPr>
          <a:xfrm>
            <a:off x="4841036" y="1739701"/>
            <a:ext cx="1704506" cy="461665"/>
          </a:xfrm>
          <a:prstGeom prst="rect">
            <a:avLst/>
          </a:prstGeom>
          <a:solidFill>
            <a:srgbClr val="00B0F0"/>
          </a:solidFill>
          <a:ln>
            <a:solidFill>
              <a:schemeClr val="tx1"/>
            </a:solidFill>
          </a:ln>
        </p:spPr>
        <p:txBody>
          <a:bodyPr wrap="none" rtlCol="0">
            <a:spAutoFit/>
          </a:bodyPr>
          <a:lstStyle/>
          <a:p>
            <a:r>
              <a:rPr lang="en-US" sz="2400" b="1" dirty="0"/>
              <a:t>3 MODULES</a:t>
            </a:r>
          </a:p>
        </p:txBody>
      </p:sp>
      <p:sp>
        <p:nvSpPr>
          <p:cNvPr id="10" name="TextBox 9">
            <a:extLst>
              <a:ext uri="{FF2B5EF4-FFF2-40B4-BE49-F238E27FC236}">
                <a16:creationId xmlns:a16="http://schemas.microsoft.com/office/drawing/2014/main" id="{1B07CEE8-BD51-2EA2-B5BC-968137800B32}"/>
              </a:ext>
            </a:extLst>
          </p:cNvPr>
          <p:cNvSpPr txBox="1"/>
          <p:nvPr/>
        </p:nvSpPr>
        <p:spPr>
          <a:xfrm>
            <a:off x="1447565" y="2788636"/>
            <a:ext cx="1757917" cy="461665"/>
          </a:xfrm>
          <a:prstGeom prst="rect">
            <a:avLst/>
          </a:prstGeom>
          <a:solidFill>
            <a:srgbClr val="00B0F0"/>
          </a:solidFill>
          <a:ln>
            <a:solidFill>
              <a:schemeClr val="tx1"/>
            </a:solidFill>
          </a:ln>
        </p:spPr>
        <p:txBody>
          <a:bodyPr wrap="none" rtlCol="0">
            <a:spAutoFit/>
          </a:bodyPr>
          <a:lstStyle/>
          <a:p>
            <a:r>
              <a:rPr lang="en-US" sz="2400" b="1" dirty="0"/>
              <a:t>HYPOXEMIA</a:t>
            </a:r>
          </a:p>
        </p:txBody>
      </p:sp>
      <p:sp>
        <p:nvSpPr>
          <p:cNvPr id="13" name="TextBox 12">
            <a:extLst>
              <a:ext uri="{FF2B5EF4-FFF2-40B4-BE49-F238E27FC236}">
                <a16:creationId xmlns:a16="http://schemas.microsoft.com/office/drawing/2014/main" id="{069C284C-6AB9-9498-002B-1BD8B0E60D6B}"/>
              </a:ext>
            </a:extLst>
          </p:cNvPr>
          <p:cNvSpPr txBox="1"/>
          <p:nvPr/>
        </p:nvSpPr>
        <p:spPr>
          <a:xfrm>
            <a:off x="4793309" y="2878699"/>
            <a:ext cx="2208181" cy="461665"/>
          </a:xfrm>
          <a:prstGeom prst="rect">
            <a:avLst/>
          </a:prstGeom>
          <a:solidFill>
            <a:srgbClr val="00B0F0"/>
          </a:solidFill>
          <a:ln>
            <a:solidFill>
              <a:schemeClr val="tx1"/>
            </a:solidFill>
          </a:ln>
        </p:spPr>
        <p:txBody>
          <a:bodyPr wrap="square" rtlCol="0">
            <a:spAutoFit/>
          </a:bodyPr>
          <a:lstStyle/>
          <a:p>
            <a:r>
              <a:rPr lang="en-US" sz="2400" b="1" dirty="0"/>
              <a:t>ASTHMA/COPD</a:t>
            </a:r>
          </a:p>
        </p:txBody>
      </p:sp>
      <p:sp>
        <p:nvSpPr>
          <p:cNvPr id="16" name="TextBox 15">
            <a:extLst>
              <a:ext uri="{FF2B5EF4-FFF2-40B4-BE49-F238E27FC236}">
                <a16:creationId xmlns:a16="http://schemas.microsoft.com/office/drawing/2014/main" id="{957C91A9-C44E-AB4E-FF15-67DC4C4EFED7}"/>
              </a:ext>
            </a:extLst>
          </p:cNvPr>
          <p:cNvSpPr txBox="1"/>
          <p:nvPr/>
        </p:nvSpPr>
        <p:spPr>
          <a:xfrm>
            <a:off x="8359212" y="2856914"/>
            <a:ext cx="2559200" cy="461665"/>
          </a:xfrm>
          <a:prstGeom prst="rect">
            <a:avLst/>
          </a:prstGeom>
          <a:solidFill>
            <a:srgbClr val="00B0F0"/>
          </a:solidFill>
          <a:ln>
            <a:solidFill>
              <a:schemeClr val="tx1"/>
            </a:solidFill>
          </a:ln>
        </p:spPr>
        <p:txBody>
          <a:bodyPr wrap="square" rtlCol="0">
            <a:spAutoFit/>
          </a:bodyPr>
          <a:lstStyle/>
          <a:p>
            <a:r>
              <a:rPr lang="en-US" sz="2400" b="1" dirty="0"/>
              <a:t>PLEURAL DISEASES</a:t>
            </a:r>
          </a:p>
        </p:txBody>
      </p:sp>
      <p:cxnSp>
        <p:nvCxnSpPr>
          <p:cNvPr id="47" name="Straight Arrow Connector 46">
            <a:extLst>
              <a:ext uri="{FF2B5EF4-FFF2-40B4-BE49-F238E27FC236}">
                <a16:creationId xmlns:a16="http://schemas.microsoft.com/office/drawing/2014/main" id="{8EBA447B-2B64-44B7-4D7C-F37932716339}"/>
              </a:ext>
            </a:extLst>
          </p:cNvPr>
          <p:cNvCxnSpPr>
            <a:cxnSpLocks/>
          </p:cNvCxnSpPr>
          <p:nvPr/>
        </p:nvCxnSpPr>
        <p:spPr>
          <a:xfrm flipH="1">
            <a:off x="3215781" y="2270418"/>
            <a:ext cx="2128951" cy="5177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D84DEFF-C22D-BFBA-1369-D1409CDE92F5}"/>
              </a:ext>
            </a:extLst>
          </p:cNvPr>
          <p:cNvCxnSpPr>
            <a:cxnSpLocks/>
          </p:cNvCxnSpPr>
          <p:nvPr/>
        </p:nvCxnSpPr>
        <p:spPr>
          <a:xfrm>
            <a:off x="6219490" y="2262506"/>
            <a:ext cx="2858472" cy="52885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D5232C3D-79CF-8A48-34CC-730EC2482366}"/>
              </a:ext>
            </a:extLst>
          </p:cNvPr>
          <p:cNvCxnSpPr>
            <a:cxnSpLocks/>
          </p:cNvCxnSpPr>
          <p:nvPr/>
        </p:nvCxnSpPr>
        <p:spPr>
          <a:xfrm>
            <a:off x="5912808" y="2296561"/>
            <a:ext cx="0" cy="57059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8F0099B6-16D0-6E47-3A6D-ACFBF71562A9}"/>
              </a:ext>
            </a:extLst>
          </p:cNvPr>
          <p:cNvSpPr txBox="1"/>
          <p:nvPr/>
        </p:nvSpPr>
        <p:spPr>
          <a:xfrm>
            <a:off x="3673161" y="3498309"/>
            <a:ext cx="4376711" cy="461665"/>
          </a:xfrm>
          <a:prstGeom prst="rect">
            <a:avLst/>
          </a:prstGeom>
          <a:solidFill>
            <a:srgbClr val="7030A0"/>
          </a:solidFill>
          <a:ln>
            <a:solidFill>
              <a:schemeClr val="tx1"/>
            </a:solidFill>
          </a:ln>
        </p:spPr>
        <p:txBody>
          <a:bodyPr wrap="none" rtlCol="0">
            <a:spAutoFit/>
          </a:bodyPr>
          <a:lstStyle/>
          <a:p>
            <a:r>
              <a:rPr lang="en-US" sz="2400" b="1" dirty="0">
                <a:solidFill>
                  <a:schemeClr val="bg1"/>
                </a:solidFill>
              </a:rPr>
              <a:t>SCHEMATIC FOR EACH MODULES</a:t>
            </a:r>
          </a:p>
        </p:txBody>
      </p:sp>
      <p:sp>
        <p:nvSpPr>
          <p:cNvPr id="57" name="TextBox 56">
            <a:extLst>
              <a:ext uri="{FF2B5EF4-FFF2-40B4-BE49-F238E27FC236}">
                <a16:creationId xmlns:a16="http://schemas.microsoft.com/office/drawing/2014/main" id="{518F77FB-0B78-5D4E-A511-C39C8308A25D}"/>
              </a:ext>
            </a:extLst>
          </p:cNvPr>
          <p:cNvSpPr txBox="1"/>
          <p:nvPr/>
        </p:nvSpPr>
        <p:spPr>
          <a:xfrm>
            <a:off x="1796796" y="4273333"/>
            <a:ext cx="1319015" cy="400110"/>
          </a:xfrm>
          <a:prstGeom prst="rect">
            <a:avLst/>
          </a:prstGeom>
          <a:solidFill>
            <a:srgbClr val="7030A0"/>
          </a:solidFill>
          <a:ln>
            <a:solidFill>
              <a:schemeClr val="tx1"/>
            </a:solidFill>
          </a:ln>
        </p:spPr>
        <p:txBody>
          <a:bodyPr wrap="none" rtlCol="0">
            <a:spAutoFit/>
          </a:bodyPr>
          <a:lstStyle/>
          <a:p>
            <a:r>
              <a:rPr lang="en-US" sz="2000" b="1" dirty="0">
                <a:solidFill>
                  <a:schemeClr val="bg1"/>
                </a:solidFill>
              </a:rPr>
              <a:t>STRENGTH</a:t>
            </a:r>
          </a:p>
        </p:txBody>
      </p:sp>
      <p:sp>
        <p:nvSpPr>
          <p:cNvPr id="58" name="TextBox 57">
            <a:extLst>
              <a:ext uri="{FF2B5EF4-FFF2-40B4-BE49-F238E27FC236}">
                <a16:creationId xmlns:a16="http://schemas.microsoft.com/office/drawing/2014/main" id="{06AC1F34-6BC9-96EB-43DF-77D8C3B4CB20}"/>
              </a:ext>
            </a:extLst>
          </p:cNvPr>
          <p:cNvSpPr txBox="1"/>
          <p:nvPr/>
        </p:nvSpPr>
        <p:spPr>
          <a:xfrm>
            <a:off x="223123" y="4793681"/>
            <a:ext cx="2095254" cy="338554"/>
          </a:xfrm>
          <a:prstGeom prst="rect">
            <a:avLst/>
          </a:prstGeom>
          <a:solidFill>
            <a:srgbClr val="FF0000"/>
          </a:solidFill>
          <a:ln>
            <a:solidFill>
              <a:schemeClr val="tx1"/>
            </a:solidFill>
          </a:ln>
        </p:spPr>
        <p:txBody>
          <a:bodyPr wrap="none" rtlCol="0">
            <a:spAutoFit/>
          </a:bodyPr>
          <a:lstStyle/>
          <a:p>
            <a:r>
              <a:rPr lang="en-US" sz="1600" b="1" dirty="0">
                <a:solidFill>
                  <a:schemeClr val="bg1"/>
                </a:solidFill>
              </a:rPr>
              <a:t>PRE-TEST 1</a:t>
            </a:r>
            <a:r>
              <a:rPr lang="en-US" sz="1600" b="1" baseline="30000" dirty="0">
                <a:solidFill>
                  <a:schemeClr val="bg1"/>
                </a:solidFill>
              </a:rPr>
              <a:t>ST</a:t>
            </a:r>
            <a:r>
              <a:rPr lang="en-US" sz="1600" b="1" dirty="0">
                <a:solidFill>
                  <a:schemeClr val="bg1"/>
                </a:solidFill>
              </a:rPr>
              <a:t> ATTEMPT</a:t>
            </a:r>
          </a:p>
        </p:txBody>
      </p:sp>
      <p:sp>
        <p:nvSpPr>
          <p:cNvPr id="59" name="TextBox 58">
            <a:extLst>
              <a:ext uri="{FF2B5EF4-FFF2-40B4-BE49-F238E27FC236}">
                <a16:creationId xmlns:a16="http://schemas.microsoft.com/office/drawing/2014/main" id="{556C7C21-CE78-249D-BECB-AFEB9F6BB023}"/>
              </a:ext>
            </a:extLst>
          </p:cNvPr>
          <p:cNvSpPr txBox="1"/>
          <p:nvPr/>
        </p:nvSpPr>
        <p:spPr>
          <a:xfrm>
            <a:off x="277112" y="5294466"/>
            <a:ext cx="1987275" cy="338554"/>
          </a:xfrm>
          <a:prstGeom prst="rect">
            <a:avLst/>
          </a:prstGeom>
          <a:solidFill>
            <a:srgbClr val="FF0000"/>
          </a:solidFill>
          <a:ln>
            <a:solidFill>
              <a:schemeClr val="tx1"/>
            </a:solidFill>
          </a:ln>
        </p:spPr>
        <p:txBody>
          <a:bodyPr wrap="none" rtlCol="0">
            <a:spAutoFit/>
          </a:bodyPr>
          <a:lstStyle/>
          <a:p>
            <a:r>
              <a:rPr lang="en-US" sz="1600" b="1" dirty="0">
                <a:solidFill>
                  <a:schemeClr val="bg1"/>
                </a:solidFill>
              </a:rPr>
              <a:t>PRE-TEST UNLIMITED</a:t>
            </a:r>
          </a:p>
        </p:txBody>
      </p:sp>
      <p:sp>
        <p:nvSpPr>
          <p:cNvPr id="60" name="TextBox 59">
            <a:extLst>
              <a:ext uri="{FF2B5EF4-FFF2-40B4-BE49-F238E27FC236}">
                <a16:creationId xmlns:a16="http://schemas.microsoft.com/office/drawing/2014/main" id="{B83FB943-910A-CD01-DD23-71E99F628E35}"/>
              </a:ext>
            </a:extLst>
          </p:cNvPr>
          <p:cNvSpPr txBox="1"/>
          <p:nvPr/>
        </p:nvSpPr>
        <p:spPr>
          <a:xfrm>
            <a:off x="2456304" y="4791551"/>
            <a:ext cx="2216697" cy="338554"/>
          </a:xfrm>
          <a:prstGeom prst="rect">
            <a:avLst/>
          </a:prstGeom>
          <a:solidFill>
            <a:srgbClr val="FF0000"/>
          </a:solidFill>
          <a:ln>
            <a:solidFill>
              <a:schemeClr val="tx1"/>
            </a:solidFill>
          </a:ln>
        </p:spPr>
        <p:txBody>
          <a:bodyPr wrap="none" rtlCol="0">
            <a:spAutoFit/>
          </a:bodyPr>
          <a:lstStyle/>
          <a:p>
            <a:r>
              <a:rPr lang="en-US" sz="1600" b="1" dirty="0">
                <a:solidFill>
                  <a:schemeClr val="bg1"/>
                </a:solidFill>
              </a:rPr>
              <a:t>POST-TEST 1</a:t>
            </a:r>
            <a:r>
              <a:rPr lang="en-US" sz="1600" b="1" baseline="30000" dirty="0">
                <a:solidFill>
                  <a:schemeClr val="bg1"/>
                </a:solidFill>
              </a:rPr>
              <a:t>ST</a:t>
            </a:r>
            <a:r>
              <a:rPr lang="en-US" sz="1600" b="1" dirty="0">
                <a:solidFill>
                  <a:schemeClr val="bg1"/>
                </a:solidFill>
              </a:rPr>
              <a:t> ATTEMPT</a:t>
            </a:r>
          </a:p>
        </p:txBody>
      </p:sp>
      <p:sp>
        <p:nvSpPr>
          <p:cNvPr id="61" name="TextBox 60">
            <a:extLst>
              <a:ext uri="{FF2B5EF4-FFF2-40B4-BE49-F238E27FC236}">
                <a16:creationId xmlns:a16="http://schemas.microsoft.com/office/drawing/2014/main" id="{5AFF9DE2-01DA-1647-CB90-EBFC6D483E65}"/>
              </a:ext>
            </a:extLst>
          </p:cNvPr>
          <p:cNvSpPr txBox="1"/>
          <p:nvPr/>
        </p:nvSpPr>
        <p:spPr>
          <a:xfrm>
            <a:off x="2510292" y="5312596"/>
            <a:ext cx="2108719" cy="338554"/>
          </a:xfrm>
          <a:prstGeom prst="rect">
            <a:avLst/>
          </a:prstGeom>
          <a:solidFill>
            <a:srgbClr val="FF0000"/>
          </a:solidFill>
          <a:ln>
            <a:solidFill>
              <a:schemeClr val="tx1"/>
            </a:solidFill>
          </a:ln>
        </p:spPr>
        <p:txBody>
          <a:bodyPr wrap="none" rtlCol="0">
            <a:spAutoFit/>
          </a:bodyPr>
          <a:lstStyle/>
          <a:p>
            <a:r>
              <a:rPr lang="en-US" sz="1600" b="1" dirty="0">
                <a:solidFill>
                  <a:schemeClr val="bg1"/>
                </a:solidFill>
              </a:rPr>
              <a:t>POST-TEST UNLIMITED</a:t>
            </a:r>
          </a:p>
        </p:txBody>
      </p:sp>
      <p:sp>
        <p:nvSpPr>
          <p:cNvPr id="62" name="TextBox 61">
            <a:extLst>
              <a:ext uri="{FF2B5EF4-FFF2-40B4-BE49-F238E27FC236}">
                <a16:creationId xmlns:a16="http://schemas.microsoft.com/office/drawing/2014/main" id="{F9F16847-7334-86A1-3233-BA6F1828DAB1}"/>
              </a:ext>
            </a:extLst>
          </p:cNvPr>
          <p:cNvSpPr txBox="1"/>
          <p:nvPr/>
        </p:nvSpPr>
        <p:spPr>
          <a:xfrm>
            <a:off x="6129346" y="4282052"/>
            <a:ext cx="1240853" cy="400110"/>
          </a:xfrm>
          <a:prstGeom prst="rect">
            <a:avLst/>
          </a:prstGeom>
          <a:solidFill>
            <a:srgbClr val="7030A0"/>
          </a:solidFill>
          <a:ln>
            <a:solidFill>
              <a:schemeClr val="tx1"/>
            </a:solidFill>
          </a:ln>
        </p:spPr>
        <p:txBody>
          <a:bodyPr wrap="none" rtlCol="0">
            <a:spAutoFit/>
          </a:bodyPr>
          <a:lstStyle/>
          <a:p>
            <a:r>
              <a:rPr lang="en-US" sz="2000" b="1" dirty="0">
                <a:solidFill>
                  <a:schemeClr val="bg1"/>
                </a:solidFill>
              </a:rPr>
              <a:t>STAMINA </a:t>
            </a:r>
          </a:p>
        </p:txBody>
      </p:sp>
      <p:sp>
        <p:nvSpPr>
          <p:cNvPr id="63" name="TextBox 62">
            <a:extLst>
              <a:ext uri="{FF2B5EF4-FFF2-40B4-BE49-F238E27FC236}">
                <a16:creationId xmlns:a16="http://schemas.microsoft.com/office/drawing/2014/main" id="{BA4229E7-1A56-54EA-AE43-21553C370CBA}"/>
              </a:ext>
            </a:extLst>
          </p:cNvPr>
          <p:cNvSpPr txBox="1"/>
          <p:nvPr/>
        </p:nvSpPr>
        <p:spPr>
          <a:xfrm>
            <a:off x="9624842" y="4273333"/>
            <a:ext cx="912429" cy="400110"/>
          </a:xfrm>
          <a:prstGeom prst="rect">
            <a:avLst/>
          </a:prstGeom>
          <a:solidFill>
            <a:srgbClr val="7030A0"/>
          </a:solidFill>
          <a:ln>
            <a:solidFill>
              <a:schemeClr val="tx1"/>
            </a:solidFill>
          </a:ln>
        </p:spPr>
        <p:txBody>
          <a:bodyPr wrap="none" rtlCol="0">
            <a:spAutoFit/>
          </a:bodyPr>
          <a:lstStyle/>
          <a:p>
            <a:r>
              <a:rPr lang="en-US" sz="2000" b="1" dirty="0">
                <a:solidFill>
                  <a:schemeClr val="bg1"/>
                </a:solidFill>
              </a:rPr>
              <a:t>SPEED </a:t>
            </a:r>
          </a:p>
        </p:txBody>
      </p:sp>
      <p:sp>
        <p:nvSpPr>
          <p:cNvPr id="64" name="TextBox 63">
            <a:extLst>
              <a:ext uri="{FF2B5EF4-FFF2-40B4-BE49-F238E27FC236}">
                <a16:creationId xmlns:a16="http://schemas.microsoft.com/office/drawing/2014/main" id="{77090F26-16C4-F829-87D0-07478E5897BC}"/>
              </a:ext>
            </a:extLst>
          </p:cNvPr>
          <p:cNvSpPr txBox="1"/>
          <p:nvPr/>
        </p:nvSpPr>
        <p:spPr>
          <a:xfrm>
            <a:off x="5528491" y="4892206"/>
            <a:ext cx="2389693" cy="584775"/>
          </a:xfrm>
          <a:prstGeom prst="rect">
            <a:avLst/>
          </a:prstGeom>
          <a:solidFill>
            <a:srgbClr val="FF0000"/>
          </a:solidFill>
          <a:ln>
            <a:solidFill>
              <a:schemeClr val="tx1"/>
            </a:solidFill>
          </a:ln>
        </p:spPr>
        <p:txBody>
          <a:bodyPr wrap="none" rtlCol="0">
            <a:spAutoFit/>
          </a:bodyPr>
          <a:lstStyle/>
          <a:p>
            <a:pPr algn="ctr"/>
            <a:r>
              <a:rPr lang="en-US" sz="1600" b="1" dirty="0">
                <a:solidFill>
                  <a:schemeClr val="bg1"/>
                </a:solidFill>
              </a:rPr>
              <a:t>ATTACH BASIC SCIENCE</a:t>
            </a:r>
          </a:p>
          <a:p>
            <a:pPr algn="ctr"/>
            <a:r>
              <a:rPr lang="en-US" sz="1600" b="1" dirty="0">
                <a:solidFill>
                  <a:schemeClr val="bg1"/>
                </a:solidFill>
              </a:rPr>
              <a:t> TO A BRIDGE (TEMPLATE)</a:t>
            </a:r>
          </a:p>
        </p:txBody>
      </p:sp>
      <p:sp>
        <p:nvSpPr>
          <p:cNvPr id="65" name="TextBox 64">
            <a:extLst>
              <a:ext uri="{FF2B5EF4-FFF2-40B4-BE49-F238E27FC236}">
                <a16:creationId xmlns:a16="http://schemas.microsoft.com/office/drawing/2014/main" id="{6D599D27-306B-438E-6566-E97587AA7674}"/>
              </a:ext>
            </a:extLst>
          </p:cNvPr>
          <p:cNvSpPr txBox="1"/>
          <p:nvPr/>
        </p:nvSpPr>
        <p:spPr>
          <a:xfrm>
            <a:off x="9077962" y="4897098"/>
            <a:ext cx="2006190" cy="584775"/>
          </a:xfrm>
          <a:prstGeom prst="rect">
            <a:avLst/>
          </a:prstGeom>
          <a:solidFill>
            <a:srgbClr val="FF0000"/>
          </a:solidFill>
          <a:ln>
            <a:solidFill>
              <a:schemeClr val="tx1"/>
            </a:solidFill>
          </a:ln>
        </p:spPr>
        <p:txBody>
          <a:bodyPr wrap="none" rtlCol="0">
            <a:spAutoFit/>
          </a:bodyPr>
          <a:lstStyle/>
          <a:p>
            <a:pPr algn="ctr"/>
            <a:r>
              <a:rPr lang="en-US" sz="1600" b="1" dirty="0">
                <a:solidFill>
                  <a:schemeClr val="bg1"/>
                </a:solidFill>
              </a:rPr>
              <a:t>PRACTICE RETRIEVAL </a:t>
            </a:r>
          </a:p>
          <a:p>
            <a:pPr algn="ctr"/>
            <a:r>
              <a:rPr lang="en-US" sz="1600" b="1" dirty="0">
                <a:solidFill>
                  <a:schemeClr val="bg1"/>
                </a:solidFill>
              </a:rPr>
              <a:t>WITH COACHING</a:t>
            </a:r>
          </a:p>
        </p:txBody>
      </p:sp>
      <p:cxnSp>
        <p:nvCxnSpPr>
          <p:cNvPr id="67" name="Straight Arrow Connector 66">
            <a:extLst>
              <a:ext uri="{FF2B5EF4-FFF2-40B4-BE49-F238E27FC236}">
                <a16:creationId xmlns:a16="http://schemas.microsoft.com/office/drawing/2014/main" id="{E9268CB5-5178-7282-D2A2-855E08830A1F}"/>
              </a:ext>
            </a:extLst>
          </p:cNvPr>
          <p:cNvCxnSpPr/>
          <p:nvPr/>
        </p:nvCxnSpPr>
        <p:spPr>
          <a:xfrm flipH="1">
            <a:off x="2938272" y="4041854"/>
            <a:ext cx="2640212" cy="23147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5B563416-EF01-7C24-A728-8F14DB545580}"/>
              </a:ext>
            </a:extLst>
          </p:cNvPr>
          <p:cNvCxnSpPr/>
          <p:nvPr/>
        </p:nvCxnSpPr>
        <p:spPr>
          <a:xfrm>
            <a:off x="5578484" y="4046213"/>
            <a:ext cx="944236" cy="23583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82DA11AC-FE61-0603-1045-60977174DC62}"/>
              </a:ext>
            </a:extLst>
          </p:cNvPr>
          <p:cNvCxnSpPr>
            <a:cxnSpLocks/>
            <a:endCxn id="63" idx="1"/>
          </p:cNvCxnSpPr>
          <p:nvPr/>
        </p:nvCxnSpPr>
        <p:spPr>
          <a:xfrm>
            <a:off x="6613518" y="3995912"/>
            <a:ext cx="3011324" cy="47747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2" name="TextBox 8">
            <a:extLst>
              <a:ext uri="{FF2B5EF4-FFF2-40B4-BE49-F238E27FC236}">
                <a16:creationId xmlns:a16="http://schemas.microsoft.com/office/drawing/2014/main" id="{E3EA1D74-1058-8055-DF96-6C7298D55A59}"/>
              </a:ext>
            </a:extLst>
          </p:cNvPr>
          <p:cNvSpPr txBox="1"/>
          <p:nvPr/>
        </p:nvSpPr>
        <p:spPr>
          <a:xfrm>
            <a:off x="1838537" y="5948449"/>
            <a:ext cx="1343509" cy="523220"/>
          </a:xfrm>
          <a:prstGeom prst="rect">
            <a:avLst/>
          </a:prstGeom>
          <a:solidFill>
            <a:srgbClr val="FFC000"/>
          </a:solidFill>
          <a:ln w="19050">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t>SELF-DIRECTED </a:t>
            </a:r>
          </a:p>
          <a:p>
            <a:pPr algn="ctr"/>
            <a:r>
              <a:rPr lang="en-US" sz="1400" b="1" dirty="0"/>
              <a:t>LEARNING</a:t>
            </a:r>
          </a:p>
        </p:txBody>
      </p:sp>
      <p:sp>
        <p:nvSpPr>
          <p:cNvPr id="73" name="TextBox 8">
            <a:extLst>
              <a:ext uri="{FF2B5EF4-FFF2-40B4-BE49-F238E27FC236}">
                <a16:creationId xmlns:a16="http://schemas.microsoft.com/office/drawing/2014/main" id="{7E8EEECE-7AD8-B81C-DF25-DA9E536AFE8D}"/>
              </a:ext>
            </a:extLst>
          </p:cNvPr>
          <p:cNvSpPr txBox="1"/>
          <p:nvPr/>
        </p:nvSpPr>
        <p:spPr>
          <a:xfrm>
            <a:off x="6194235" y="5950191"/>
            <a:ext cx="1111073" cy="523220"/>
          </a:xfrm>
          <a:prstGeom prst="rect">
            <a:avLst/>
          </a:prstGeom>
          <a:solidFill>
            <a:srgbClr val="FFC000"/>
          </a:solidFill>
          <a:ln w="19050">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t>CASE-BASED</a:t>
            </a:r>
          </a:p>
          <a:p>
            <a:pPr algn="ctr"/>
            <a:r>
              <a:rPr lang="en-US" sz="1400" b="1" dirty="0"/>
              <a:t>LEARNING</a:t>
            </a:r>
          </a:p>
        </p:txBody>
      </p:sp>
      <p:sp>
        <p:nvSpPr>
          <p:cNvPr id="74" name="TextBox 8">
            <a:extLst>
              <a:ext uri="{FF2B5EF4-FFF2-40B4-BE49-F238E27FC236}">
                <a16:creationId xmlns:a16="http://schemas.microsoft.com/office/drawing/2014/main" id="{B5063BA4-6BB3-2031-1DAB-9D0A71E6FE97}"/>
              </a:ext>
            </a:extLst>
          </p:cNvPr>
          <p:cNvSpPr txBox="1"/>
          <p:nvPr/>
        </p:nvSpPr>
        <p:spPr>
          <a:xfrm>
            <a:off x="9300425" y="5950191"/>
            <a:ext cx="1561261" cy="523220"/>
          </a:xfrm>
          <a:prstGeom prst="rect">
            <a:avLst/>
          </a:prstGeom>
          <a:solidFill>
            <a:srgbClr val="FFC000"/>
          </a:solidFill>
          <a:ln w="19050">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t>QUESTION-BASED </a:t>
            </a:r>
          </a:p>
          <a:p>
            <a:pPr algn="ctr"/>
            <a:r>
              <a:rPr lang="en-US" sz="1400" b="1" dirty="0"/>
              <a:t>LEARNING</a:t>
            </a:r>
          </a:p>
        </p:txBody>
      </p:sp>
      <p:sp>
        <p:nvSpPr>
          <p:cNvPr id="4" name="TextBox 3">
            <a:extLst>
              <a:ext uri="{FF2B5EF4-FFF2-40B4-BE49-F238E27FC236}">
                <a16:creationId xmlns:a16="http://schemas.microsoft.com/office/drawing/2014/main" id="{CAF5CF5F-B4BF-C0A9-0CD7-315AB7CDC126}"/>
              </a:ext>
            </a:extLst>
          </p:cNvPr>
          <p:cNvSpPr txBox="1"/>
          <p:nvPr/>
        </p:nvSpPr>
        <p:spPr>
          <a:xfrm rot="18983015">
            <a:off x="-31189" y="880240"/>
            <a:ext cx="2282405" cy="1261884"/>
          </a:xfrm>
          <a:prstGeom prst="rect">
            <a:avLst/>
          </a:prstGeom>
          <a:solidFill>
            <a:srgbClr val="7030A0"/>
          </a:solidFill>
        </p:spPr>
        <p:txBody>
          <a:bodyPr wrap="square" rtlCol="0">
            <a:spAutoFit/>
          </a:bodyPr>
          <a:lstStyle/>
          <a:p>
            <a:pPr algn="ctr"/>
            <a:r>
              <a:rPr lang="en-US" sz="2200" b="1" dirty="0">
                <a:solidFill>
                  <a:schemeClr val="bg1"/>
                </a:solidFill>
              </a:rPr>
              <a:t>4. </a:t>
            </a:r>
          </a:p>
          <a:p>
            <a:pPr algn="ctr"/>
            <a:r>
              <a:rPr lang="en-US" b="1" dirty="0">
                <a:solidFill>
                  <a:schemeClr val="bg1"/>
                </a:solidFill>
              </a:rPr>
              <a:t>DESIGN OF MODULES</a:t>
            </a:r>
          </a:p>
          <a:p>
            <a:pPr algn="ctr"/>
            <a:r>
              <a:rPr lang="en-US" b="1" dirty="0">
                <a:solidFill>
                  <a:schemeClr val="bg1"/>
                </a:solidFill>
              </a:rPr>
              <a:t>(TESTING THE MODEL)</a:t>
            </a:r>
          </a:p>
        </p:txBody>
      </p:sp>
      <p:sp>
        <p:nvSpPr>
          <p:cNvPr id="5" name="TextBox 4">
            <a:extLst>
              <a:ext uri="{FF2B5EF4-FFF2-40B4-BE49-F238E27FC236}">
                <a16:creationId xmlns:a16="http://schemas.microsoft.com/office/drawing/2014/main" id="{2C692B41-017F-B5A9-B353-BC6BF4541F84}"/>
              </a:ext>
            </a:extLst>
          </p:cNvPr>
          <p:cNvSpPr txBox="1"/>
          <p:nvPr/>
        </p:nvSpPr>
        <p:spPr>
          <a:xfrm>
            <a:off x="4352835" y="1164018"/>
            <a:ext cx="3017364" cy="461665"/>
          </a:xfrm>
          <a:prstGeom prst="rect">
            <a:avLst/>
          </a:prstGeom>
          <a:solidFill>
            <a:srgbClr val="00B0F0"/>
          </a:solidFill>
          <a:ln>
            <a:solidFill>
              <a:schemeClr val="tx1"/>
            </a:solidFill>
          </a:ln>
        </p:spPr>
        <p:txBody>
          <a:bodyPr wrap="none" rtlCol="0">
            <a:spAutoFit/>
          </a:bodyPr>
          <a:lstStyle/>
          <a:p>
            <a:r>
              <a:rPr lang="en-US" sz="2400" b="1" dirty="0"/>
              <a:t>RESPIRATORY COURSE</a:t>
            </a:r>
          </a:p>
        </p:txBody>
      </p:sp>
      <p:sp>
        <p:nvSpPr>
          <p:cNvPr id="3" name="TextBox 2">
            <a:extLst>
              <a:ext uri="{FF2B5EF4-FFF2-40B4-BE49-F238E27FC236}">
                <a16:creationId xmlns:a16="http://schemas.microsoft.com/office/drawing/2014/main" id="{86F249E8-4204-EE13-E76D-9E2BFC5FAC8D}"/>
              </a:ext>
            </a:extLst>
          </p:cNvPr>
          <p:cNvSpPr txBox="1"/>
          <p:nvPr/>
        </p:nvSpPr>
        <p:spPr>
          <a:xfrm>
            <a:off x="2603131" y="46606"/>
            <a:ext cx="7652488" cy="830997"/>
          </a:xfrm>
          <a:prstGeom prst="rect">
            <a:avLst/>
          </a:prstGeom>
          <a:solidFill>
            <a:srgbClr val="7030A0"/>
          </a:solidFill>
        </p:spPr>
        <p:txBody>
          <a:bodyPr wrap="square" rtlCol="0">
            <a:spAutoFit/>
          </a:bodyPr>
          <a:lstStyle/>
          <a:p>
            <a:pPr algn="ctr"/>
            <a:r>
              <a:rPr lang="en-US" sz="2800" b="1" dirty="0">
                <a:solidFill>
                  <a:schemeClr val="bg1"/>
                </a:solidFill>
              </a:rPr>
              <a:t> </a:t>
            </a:r>
            <a:r>
              <a:rPr lang="en-US" sz="2000" b="1" dirty="0">
                <a:solidFill>
                  <a:schemeClr val="bg1"/>
                </a:solidFill>
              </a:rPr>
              <a:t>A 3-S (Strength, Stamina, Speed) Model for Medical Education</a:t>
            </a:r>
          </a:p>
          <a:p>
            <a:pPr algn="ctr"/>
            <a:r>
              <a:rPr lang="en-US" sz="2000" b="1" dirty="0">
                <a:solidFill>
                  <a:schemeClr val="bg1"/>
                </a:solidFill>
              </a:rPr>
              <a:t> to Effectively Bridge Teaching and Learning</a:t>
            </a:r>
          </a:p>
        </p:txBody>
      </p:sp>
    </p:spTree>
    <p:extLst>
      <p:ext uri="{BB962C8B-B14F-4D97-AF65-F5344CB8AC3E}">
        <p14:creationId xmlns:p14="http://schemas.microsoft.com/office/powerpoint/2010/main" val="2569711545"/>
      </p:ext>
    </p:extLst>
  </p:cSld>
  <p:clrMapOvr>
    <a:masterClrMapping/>
  </p:clrMapOvr>
  <mc:AlternateContent xmlns:mc="http://schemas.openxmlformats.org/markup-compatibility/2006" xmlns:p14="http://schemas.microsoft.com/office/powerpoint/2010/main">
    <mc:Choice Requires="p14">
      <p:transition spd="slow" p14:dur="2000" advTm="49823"/>
    </mc:Choice>
    <mc:Fallback xmlns="">
      <p:transition spd="slow" advTm="49823"/>
    </mc:Fallback>
  </mc:AlternateContent>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7117</TotalTime>
  <Words>2819</Words>
  <Application>Microsoft Office PowerPoint</Application>
  <PresentationFormat>Widescreen</PresentationFormat>
  <Paragraphs>385</Paragraphs>
  <Slides>22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STZhongsong</vt:lpstr>
      <vt:lpstr>Aptos</vt:lpstr>
      <vt:lpstr>Arial</vt:lpstr>
      <vt:lpstr>Calibri</vt:lpstr>
      <vt:lpstr>Calibri Light</vt:lpstr>
      <vt:lpstr>system-ui</vt:lpstr>
      <vt:lpstr>Times New Roman</vt:lpstr>
      <vt:lpstr>Verdana</vt:lpstr>
      <vt:lpstr>Office 2013 - 2022 Theme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Gap Between Teaching and Learning “The Lilly Project”  3-S Model for Medical Education</dc:title>
  <dc:creator>Sadasivan, Mangala</dc:creator>
  <cp:lastModifiedBy>Sadasivan, Mangala</cp:lastModifiedBy>
  <cp:revision>45</cp:revision>
  <dcterms:created xsi:type="dcterms:W3CDTF">2024-05-04T19:09:09Z</dcterms:created>
  <dcterms:modified xsi:type="dcterms:W3CDTF">2025-06-08T19:59:14Z</dcterms:modified>
</cp:coreProperties>
</file>