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57" r:id="rId6"/>
    <p:sldId id="271" r:id="rId7"/>
    <p:sldId id="272" r:id="rId8"/>
    <p:sldId id="269" r:id="rId9"/>
    <p:sldId id="258" r:id="rId10"/>
    <p:sldId id="259" r:id="rId11"/>
    <p:sldId id="260" r:id="rId12"/>
    <p:sldId id="262" r:id="rId13"/>
    <p:sldId id="263" r:id="rId14"/>
    <p:sldId id="264" r:id="rId15"/>
    <p:sldId id="265" r:id="rId16"/>
    <p:sldId id="266" r:id="rId17"/>
    <p:sldId id="267"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0A02BD-EAA5-4389-84DB-F8346CBD96D6}" v="7" dt="2025-05-28T10:58:45.0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18" autoAdjust="0"/>
  </p:normalViewPr>
  <p:slideViewPr>
    <p:cSldViewPr snapToGrid="0">
      <p:cViewPr varScale="1">
        <p:scale>
          <a:sx n="75" d="100"/>
          <a:sy n="75" d="100"/>
        </p:scale>
        <p:origin x="946" y="48"/>
      </p:cViewPr>
      <p:guideLst/>
    </p:cSldViewPr>
  </p:slideViewPr>
  <p:notesTextViewPr>
    <p:cViewPr>
      <p:scale>
        <a:sx n="1" d="1"/>
        <a:sy n="1" d="1"/>
      </p:scale>
      <p:origin x="0" y="-188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uš Juraj" userId="f39e0d08-26d5-47b1-973c-29aeeb7a909d" providerId="ADAL" clId="{020A02BD-EAA5-4389-84DB-F8346CBD96D6}"/>
    <pc:docChg chg="undo custSel modSld">
      <pc:chgData name="Mikuš Juraj" userId="f39e0d08-26d5-47b1-973c-29aeeb7a909d" providerId="ADAL" clId="{020A02BD-EAA5-4389-84DB-F8346CBD96D6}" dt="2025-05-28T12:46:29.807" v="341" actId="20577"/>
      <pc:docMkLst>
        <pc:docMk/>
      </pc:docMkLst>
      <pc:sldChg chg="modSp mod">
        <pc:chgData name="Mikuš Juraj" userId="f39e0d08-26d5-47b1-973c-29aeeb7a909d" providerId="ADAL" clId="{020A02BD-EAA5-4389-84DB-F8346CBD96D6}" dt="2025-05-28T12:27:16.227" v="340" actId="20577"/>
        <pc:sldMkLst>
          <pc:docMk/>
          <pc:sldMk cId="1312942736" sldId="256"/>
        </pc:sldMkLst>
        <pc:spChg chg="mod">
          <ac:chgData name="Mikuš Juraj" userId="f39e0d08-26d5-47b1-973c-29aeeb7a909d" providerId="ADAL" clId="{020A02BD-EAA5-4389-84DB-F8346CBD96D6}" dt="2025-05-28T08:05:53.691" v="5" actId="20577"/>
          <ac:spMkLst>
            <pc:docMk/>
            <pc:sldMk cId="1312942736" sldId="256"/>
            <ac:spMk id="11" creationId="{357795A4-9714-512E-F0E6-AE90CA3F49E8}"/>
          </ac:spMkLst>
        </pc:spChg>
        <pc:spChg chg="mod">
          <ac:chgData name="Mikuš Juraj" userId="f39e0d08-26d5-47b1-973c-29aeeb7a909d" providerId="ADAL" clId="{020A02BD-EAA5-4389-84DB-F8346CBD96D6}" dt="2025-05-28T08:05:50.902" v="3" actId="20577"/>
          <ac:spMkLst>
            <pc:docMk/>
            <pc:sldMk cId="1312942736" sldId="256"/>
            <ac:spMk id="12" creationId="{48DDC6EF-D9B2-4455-AB72-C89A09423ADF}"/>
          </ac:spMkLst>
        </pc:spChg>
        <pc:spChg chg="mod">
          <ac:chgData name="Mikuš Juraj" userId="f39e0d08-26d5-47b1-973c-29aeeb7a909d" providerId="ADAL" clId="{020A02BD-EAA5-4389-84DB-F8346CBD96D6}" dt="2025-05-28T08:06:31.123" v="6" actId="1076"/>
          <ac:spMkLst>
            <pc:docMk/>
            <pc:sldMk cId="1312942736" sldId="256"/>
            <ac:spMk id="14" creationId="{DF90ADF1-E28D-B6D4-F441-5A76B1D81C02}"/>
          </ac:spMkLst>
        </pc:spChg>
        <pc:spChg chg="mod">
          <ac:chgData name="Mikuš Juraj" userId="f39e0d08-26d5-47b1-973c-29aeeb7a909d" providerId="ADAL" clId="{020A02BD-EAA5-4389-84DB-F8346CBD96D6}" dt="2025-05-28T12:27:16.227" v="340" actId="20577"/>
          <ac:spMkLst>
            <pc:docMk/>
            <pc:sldMk cId="1312942736" sldId="256"/>
            <ac:spMk id="18" creationId="{3B56C4E3-3C7F-96C0-CE99-5CD26CE7885A}"/>
          </ac:spMkLst>
        </pc:spChg>
      </pc:sldChg>
      <pc:sldChg chg="modNotesTx">
        <pc:chgData name="Mikuš Juraj" userId="f39e0d08-26d5-47b1-973c-29aeeb7a909d" providerId="ADAL" clId="{020A02BD-EAA5-4389-84DB-F8346CBD96D6}" dt="2025-05-28T10:50:25.129" v="252" actId="113"/>
        <pc:sldMkLst>
          <pc:docMk/>
          <pc:sldMk cId="2361148536" sldId="258"/>
        </pc:sldMkLst>
      </pc:sldChg>
      <pc:sldChg chg="modNotesTx">
        <pc:chgData name="Mikuš Juraj" userId="f39e0d08-26d5-47b1-973c-29aeeb7a909d" providerId="ADAL" clId="{020A02BD-EAA5-4389-84DB-F8346CBD96D6}" dt="2025-05-28T10:51:04.987" v="254" actId="113"/>
        <pc:sldMkLst>
          <pc:docMk/>
          <pc:sldMk cId="1016014096" sldId="259"/>
        </pc:sldMkLst>
      </pc:sldChg>
      <pc:sldChg chg="modSp mod modNotesTx">
        <pc:chgData name="Mikuš Juraj" userId="f39e0d08-26d5-47b1-973c-29aeeb7a909d" providerId="ADAL" clId="{020A02BD-EAA5-4389-84DB-F8346CBD96D6}" dt="2025-05-28T10:53:10.264" v="270" actId="113"/>
        <pc:sldMkLst>
          <pc:docMk/>
          <pc:sldMk cId="3257098821" sldId="260"/>
        </pc:sldMkLst>
        <pc:spChg chg="mod">
          <ac:chgData name="Mikuš Juraj" userId="f39e0d08-26d5-47b1-973c-29aeeb7a909d" providerId="ADAL" clId="{020A02BD-EAA5-4389-84DB-F8346CBD96D6}" dt="2025-05-28T08:34:23.950" v="92" actId="20577"/>
          <ac:spMkLst>
            <pc:docMk/>
            <pc:sldMk cId="3257098821" sldId="260"/>
            <ac:spMk id="2" creationId="{F0C5B0CE-00A0-4207-D5F0-6964C528E6DF}"/>
          </ac:spMkLst>
        </pc:spChg>
      </pc:sldChg>
      <pc:sldChg chg="modSp mod modNotesTx">
        <pc:chgData name="Mikuš Juraj" userId="f39e0d08-26d5-47b1-973c-29aeeb7a909d" providerId="ADAL" clId="{020A02BD-EAA5-4389-84DB-F8346CBD96D6}" dt="2025-05-28T12:46:29.807" v="341" actId="20577"/>
        <pc:sldMkLst>
          <pc:docMk/>
          <pc:sldMk cId="355330984" sldId="262"/>
        </pc:sldMkLst>
        <pc:spChg chg="mod">
          <ac:chgData name="Mikuš Juraj" userId="f39e0d08-26d5-47b1-973c-29aeeb7a909d" providerId="ADAL" clId="{020A02BD-EAA5-4389-84DB-F8346CBD96D6}" dt="2025-05-28T09:13:50.091" v="187" actId="27636"/>
          <ac:spMkLst>
            <pc:docMk/>
            <pc:sldMk cId="355330984" sldId="262"/>
            <ac:spMk id="6" creationId="{70B3BD4B-599B-EC73-F7CD-313618361A4A}"/>
          </ac:spMkLst>
        </pc:spChg>
        <pc:picChg chg="mod">
          <ac:chgData name="Mikuš Juraj" userId="f39e0d08-26d5-47b1-973c-29aeeb7a909d" providerId="ADAL" clId="{020A02BD-EAA5-4389-84DB-F8346CBD96D6}" dt="2025-05-28T08:35:14.502" v="95" actId="1076"/>
          <ac:picMkLst>
            <pc:docMk/>
            <pc:sldMk cId="355330984" sldId="262"/>
            <ac:picMk id="2" creationId="{9819B995-18BA-A3E3-B76D-0F213C709DA8}"/>
          </ac:picMkLst>
        </pc:picChg>
      </pc:sldChg>
      <pc:sldChg chg="modSp mod">
        <pc:chgData name="Mikuš Juraj" userId="f39e0d08-26d5-47b1-973c-29aeeb7a909d" providerId="ADAL" clId="{020A02BD-EAA5-4389-84DB-F8346CBD96D6}" dt="2025-05-28T08:41:57.046" v="182" actId="20577"/>
        <pc:sldMkLst>
          <pc:docMk/>
          <pc:sldMk cId="3022380503" sldId="263"/>
        </pc:sldMkLst>
        <pc:spChg chg="mod">
          <ac:chgData name="Mikuš Juraj" userId="f39e0d08-26d5-47b1-973c-29aeeb7a909d" providerId="ADAL" clId="{020A02BD-EAA5-4389-84DB-F8346CBD96D6}" dt="2025-05-28T08:41:57.046" v="182" actId="20577"/>
          <ac:spMkLst>
            <pc:docMk/>
            <pc:sldMk cId="3022380503" sldId="263"/>
            <ac:spMk id="2" creationId="{4DD40627-BBB2-EDEA-054F-FE6B608FB65D}"/>
          </ac:spMkLst>
        </pc:spChg>
      </pc:sldChg>
      <pc:sldChg chg="modNotesTx">
        <pc:chgData name="Mikuš Juraj" userId="f39e0d08-26d5-47b1-973c-29aeeb7a909d" providerId="ADAL" clId="{020A02BD-EAA5-4389-84DB-F8346CBD96D6}" dt="2025-05-28T10:59:16.250" v="316" actId="113"/>
        <pc:sldMkLst>
          <pc:docMk/>
          <pc:sldMk cId="316438957" sldId="264"/>
        </pc:sldMkLst>
      </pc:sldChg>
      <pc:sldChg chg="modNotesTx">
        <pc:chgData name="Mikuš Juraj" userId="f39e0d08-26d5-47b1-973c-29aeeb7a909d" providerId="ADAL" clId="{020A02BD-EAA5-4389-84DB-F8346CBD96D6}" dt="2025-05-28T11:01:15.641" v="331" actId="20577"/>
        <pc:sldMkLst>
          <pc:docMk/>
          <pc:sldMk cId="1116551037" sldId="265"/>
        </pc:sldMkLst>
      </pc:sldChg>
      <pc:sldChg chg="modNotesTx">
        <pc:chgData name="Mikuš Juraj" userId="f39e0d08-26d5-47b1-973c-29aeeb7a909d" providerId="ADAL" clId="{020A02BD-EAA5-4389-84DB-F8346CBD96D6}" dt="2025-05-28T11:02:29.649" v="335" actId="20577"/>
        <pc:sldMkLst>
          <pc:docMk/>
          <pc:sldMk cId="2088620023" sldId="266"/>
        </pc:sldMkLst>
      </pc:sldChg>
      <pc:sldChg chg="modNotesTx">
        <pc:chgData name="Mikuš Juraj" userId="f39e0d08-26d5-47b1-973c-29aeeb7a909d" providerId="ADAL" clId="{020A02BD-EAA5-4389-84DB-F8346CBD96D6}" dt="2025-05-28T11:03:04.560" v="339" actId="20577"/>
        <pc:sldMkLst>
          <pc:docMk/>
          <pc:sldMk cId="944408393" sldId="267"/>
        </pc:sldMkLst>
      </pc:sldChg>
      <pc:sldChg chg="modSp mod modNotesTx">
        <pc:chgData name="Mikuš Juraj" userId="f39e0d08-26d5-47b1-973c-29aeeb7a909d" providerId="ADAL" clId="{020A02BD-EAA5-4389-84DB-F8346CBD96D6}" dt="2025-05-28T10:47:04.388" v="247" actId="113"/>
        <pc:sldMkLst>
          <pc:docMk/>
          <pc:sldMk cId="2420812239" sldId="272"/>
        </pc:sldMkLst>
        <pc:spChg chg="mod">
          <ac:chgData name="Mikuš Juraj" userId="f39e0d08-26d5-47b1-973c-29aeeb7a909d" providerId="ADAL" clId="{020A02BD-EAA5-4389-84DB-F8346CBD96D6}" dt="2025-05-28T08:12:56.561" v="7" actId="1076"/>
          <ac:spMkLst>
            <pc:docMk/>
            <pc:sldMk cId="2420812239" sldId="272"/>
            <ac:spMk id="12" creationId="{27BF772D-5988-A816-5E53-32C427503138}"/>
          </ac:spMkLst>
        </pc:spChg>
        <pc:cxnChg chg="mod">
          <ac:chgData name="Mikuš Juraj" userId="f39e0d08-26d5-47b1-973c-29aeeb7a909d" providerId="ADAL" clId="{020A02BD-EAA5-4389-84DB-F8346CBD96D6}" dt="2025-05-28T08:12:56.561" v="7" actId="1076"/>
          <ac:cxnSpMkLst>
            <pc:docMk/>
            <pc:sldMk cId="2420812239" sldId="272"/>
            <ac:cxnSpMk id="29" creationId="{A6C870BD-C689-B792-F30C-E035D030AB75}"/>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83808-6BB1-4E57-9B51-E8F8AD0FAA92}" type="datetimeFigureOut">
              <a:rPr lang="en-GB" smtClean="0"/>
              <a:t>28/05/2025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70E2A-75DD-40B8-8C67-32144A9D8C63}" type="slidenum">
              <a:rPr lang="en-GB" smtClean="0"/>
              <a:t>‹#›</a:t>
            </a:fld>
            <a:endParaRPr lang="en-GB"/>
          </a:p>
        </p:txBody>
      </p:sp>
    </p:spTree>
    <p:extLst>
      <p:ext uri="{BB962C8B-B14F-4D97-AF65-F5344CB8AC3E}">
        <p14:creationId xmlns:p14="http://schemas.microsoft.com/office/powerpoint/2010/main" val="121838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5"/>
          </p:nvPr>
        </p:nvSpPr>
        <p:spPr/>
        <p:txBody>
          <a:bodyPr/>
          <a:lstStyle/>
          <a:p>
            <a:fld id="{1CF70E2A-75DD-40B8-8C67-32144A9D8C63}" type="slidenum">
              <a:rPr lang="en-GB" smtClean="0"/>
              <a:t>1</a:t>
            </a:fld>
            <a:endParaRPr lang="en-GB"/>
          </a:p>
        </p:txBody>
      </p:sp>
    </p:spTree>
    <p:extLst>
      <p:ext uri="{BB962C8B-B14F-4D97-AF65-F5344CB8AC3E}">
        <p14:creationId xmlns:p14="http://schemas.microsoft.com/office/powerpoint/2010/main" val="4093891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916E2-86EE-2CC1-F04F-9EF56CDD61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1A73AA-CF61-DA23-1978-096F438593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39E9E9-0C31-5D80-3ACF-97D862F8353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propose a tiered deployment model. At the foundational level, users interact with simple tools for emotional reflection. Intermediate tools include custom GPTs and simulation agents. At the advanced level, we integrate VR with GenAI for high-fidelity, emotionally responsive training.</a:t>
            </a:r>
          </a:p>
          <a:p>
            <a:endParaRPr lang="en-GB" dirty="0"/>
          </a:p>
        </p:txBody>
      </p:sp>
      <p:sp>
        <p:nvSpPr>
          <p:cNvPr id="4" name="Slide Number Placeholder 3">
            <a:extLst>
              <a:ext uri="{FF2B5EF4-FFF2-40B4-BE49-F238E27FC236}">
                <a16:creationId xmlns:a16="http://schemas.microsoft.com/office/drawing/2014/main" id="{714B6F09-AF30-0ED2-3B78-97517E189A46}"/>
              </a:ext>
            </a:extLst>
          </p:cNvPr>
          <p:cNvSpPr>
            <a:spLocks noGrp="1"/>
          </p:cNvSpPr>
          <p:nvPr>
            <p:ph type="sldNum" sz="quarter" idx="5"/>
          </p:nvPr>
        </p:nvSpPr>
        <p:spPr/>
        <p:txBody>
          <a:bodyPr/>
          <a:lstStyle/>
          <a:p>
            <a:fld id="{1CF70E2A-75DD-40B8-8C67-32144A9D8C63}" type="slidenum">
              <a:rPr lang="en-GB" smtClean="0"/>
              <a:t>10</a:t>
            </a:fld>
            <a:endParaRPr lang="en-GB"/>
          </a:p>
        </p:txBody>
      </p:sp>
    </p:spTree>
    <p:extLst>
      <p:ext uri="{BB962C8B-B14F-4D97-AF65-F5344CB8AC3E}">
        <p14:creationId xmlns:p14="http://schemas.microsoft.com/office/powerpoint/2010/main" val="2482029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7F501-33DF-BA4D-601C-BEF81E2FD8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522C6C-B1B9-49FD-08E9-6C7E91544C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85C7CB-03CF-01EC-81CD-A1E095758719}"/>
              </a:ext>
            </a:extLst>
          </p:cNvPr>
          <p:cNvSpPr>
            <a:spLocks noGrp="1"/>
          </p:cNvSpPr>
          <p:nvPr>
            <p:ph type="body" idx="1"/>
          </p:nvPr>
        </p:nvSpPr>
        <p:spPr/>
        <p:txBody>
          <a:bodyPr/>
          <a:lstStyle/>
          <a:p>
            <a:pPr>
              <a:buNone/>
            </a:pPr>
            <a:r>
              <a:rPr lang="en-US" b="0" dirty="0"/>
              <a:t>At the foundational level, we focus on </a:t>
            </a:r>
            <a:r>
              <a:rPr lang="en-US" b="1" dirty="0"/>
              <a:t>introducing accessible, low-barrier tools </a:t>
            </a:r>
            <a:r>
              <a:rPr lang="en-US" b="0" dirty="0"/>
              <a:t>that can support entrepreneurs in </a:t>
            </a:r>
            <a:r>
              <a:rPr lang="en-US" b="1" dirty="0"/>
              <a:t>developing core </a:t>
            </a:r>
            <a:r>
              <a:rPr lang="sk-SK" b="1" dirty="0"/>
              <a:t>EI </a:t>
            </a:r>
            <a:r>
              <a:rPr lang="en-US" b="1" dirty="0"/>
              <a:t>skills</a:t>
            </a:r>
            <a:r>
              <a:rPr lang="en-US" b="0" dirty="0"/>
              <a:t>—</a:t>
            </a:r>
            <a:r>
              <a:rPr lang="sk-SK" b="0" dirty="0"/>
              <a:t> </a:t>
            </a:r>
            <a:r>
              <a:rPr lang="en-US" b="0" dirty="0"/>
              <a:t>self-awareness and </a:t>
            </a:r>
            <a:r>
              <a:rPr lang="sk-SK" b="0" dirty="0" err="1"/>
              <a:t>self</a:t>
            </a:r>
            <a:r>
              <a:rPr lang="sk-SK" b="0" dirty="0"/>
              <a:t>-management</a:t>
            </a:r>
            <a:r>
              <a:rPr lang="en-US" b="0" dirty="0"/>
              <a:t>.</a:t>
            </a:r>
          </a:p>
          <a:p>
            <a:pPr>
              <a:buNone/>
            </a:pPr>
            <a:r>
              <a:rPr lang="en-US" b="0" dirty="0"/>
              <a:t>We begin with chatbots like </a:t>
            </a:r>
            <a:r>
              <a:rPr lang="en-US" b="0" dirty="0" err="1"/>
              <a:t>Replika</a:t>
            </a:r>
            <a:r>
              <a:rPr lang="en-US" b="0" dirty="0"/>
              <a:t> and </a:t>
            </a:r>
            <a:r>
              <a:rPr lang="en-US" b="0" dirty="0" err="1"/>
              <a:t>Woebot</a:t>
            </a:r>
            <a:r>
              <a:rPr lang="en-US" b="0" dirty="0"/>
              <a:t>, which are especially valuable for individuals with </a:t>
            </a:r>
            <a:r>
              <a:rPr lang="en-US" b="1" dirty="0"/>
              <a:t>limited prior exposure to emotional intelligence training</a:t>
            </a:r>
            <a:r>
              <a:rPr lang="en-US" b="0" dirty="0"/>
              <a:t>. These tools </a:t>
            </a:r>
            <a:r>
              <a:rPr lang="en-US" b="1" dirty="0"/>
              <a:t>engage users in reflective, conversational interactions</a:t>
            </a:r>
            <a:r>
              <a:rPr lang="en-US" b="0" dirty="0"/>
              <a:t>. </a:t>
            </a:r>
            <a:r>
              <a:rPr lang="en-US" b="0" dirty="0" err="1"/>
              <a:t>Replika</a:t>
            </a:r>
            <a:r>
              <a:rPr lang="en-US" b="0" dirty="0"/>
              <a:t>, for example, prompts users to </a:t>
            </a:r>
            <a:r>
              <a:rPr lang="en-US" b="1" dirty="0"/>
              <a:t>articulate how they’re feeling</a:t>
            </a:r>
            <a:r>
              <a:rPr lang="en-US" b="0" dirty="0"/>
              <a:t>, </a:t>
            </a:r>
            <a:r>
              <a:rPr lang="en-US" b="1" dirty="0"/>
              <a:t>explore their reactions to events</a:t>
            </a:r>
            <a:r>
              <a:rPr lang="en-US" b="0" dirty="0"/>
              <a:t>, and </a:t>
            </a:r>
            <a:r>
              <a:rPr lang="en-US" b="1" dirty="0"/>
              <a:t>consider alternative perspectives</a:t>
            </a:r>
            <a:r>
              <a:rPr lang="en-US" b="0" dirty="0"/>
              <a:t>. While </a:t>
            </a:r>
            <a:r>
              <a:rPr lang="en-US" b="1" dirty="0"/>
              <a:t>originally designed for general mental health support</a:t>
            </a:r>
            <a:r>
              <a:rPr lang="en-US" b="0" dirty="0"/>
              <a:t>, these tools can be adapted for entrepreneurial use to help individuals reflect on their leadership style, responses to stress, and interpersonal challenges.</a:t>
            </a:r>
            <a:endParaRPr lang="sk-SK" b="0" dirty="0"/>
          </a:p>
          <a:p>
            <a:pPr>
              <a:buNone/>
            </a:pPr>
            <a:endParaRPr lang="en-US" b="0" dirty="0"/>
          </a:p>
          <a:p>
            <a:pPr>
              <a:buNone/>
            </a:pPr>
            <a:r>
              <a:rPr lang="en-US" b="0" dirty="0"/>
              <a:t>To deepen the impact of these reflections, we recommend </a:t>
            </a:r>
            <a:r>
              <a:rPr lang="en-US" b="1" dirty="0"/>
              <a:t>pairing chatbots with sentiment analysis tools</a:t>
            </a:r>
            <a:r>
              <a:rPr lang="en-US" b="0" dirty="0"/>
              <a:t>. Platforms like </a:t>
            </a:r>
            <a:r>
              <a:rPr lang="en-US" b="1" dirty="0"/>
              <a:t>Hugging Face </a:t>
            </a:r>
            <a:r>
              <a:rPr lang="en-US" b="0" dirty="0"/>
              <a:t>offer APIs that </a:t>
            </a:r>
            <a:r>
              <a:rPr lang="en-US" b="1" dirty="0"/>
              <a:t>analyze user language</a:t>
            </a:r>
            <a:r>
              <a:rPr lang="en-US" b="0" dirty="0"/>
              <a:t> for emotional content—</a:t>
            </a:r>
            <a:r>
              <a:rPr lang="en-US" b="1" dirty="0"/>
              <a:t>detecting patterns such as stress, frustration, enthusiasm, or optimism</a:t>
            </a:r>
            <a:r>
              <a:rPr lang="en-US" b="0" dirty="0"/>
              <a:t>. These insights can be aggregated over time to </a:t>
            </a:r>
            <a:r>
              <a:rPr lang="en-US" b="1" dirty="0"/>
              <a:t>create personalized EI development profiles</a:t>
            </a:r>
            <a:r>
              <a:rPr lang="en-US" b="0" dirty="0"/>
              <a:t>. Such profiles highlight the individual’s emotional tendencies, strengths, and areas for improvement. For example, an entrepreneur who frequently expresses frustration in response to setbacks might benefit from targeted prompts focused on resilience and reappraisal.</a:t>
            </a:r>
          </a:p>
          <a:p>
            <a:pPr>
              <a:buNone/>
            </a:pPr>
            <a:r>
              <a:rPr lang="en-US" b="0" dirty="0"/>
              <a:t>This tier does not </a:t>
            </a:r>
            <a:r>
              <a:rPr lang="en-US" b="1" dirty="0"/>
              <a:t>require high technical or financial investment</a:t>
            </a:r>
            <a:r>
              <a:rPr lang="en-US" b="0" dirty="0"/>
              <a:t>, making it scalable and ideal for early-stage interventions. It sets the foundation for more structured, immersive training by helping users build emotional vocabulary and awareness—key stepping stones for emotional intelligence development.</a:t>
            </a:r>
          </a:p>
          <a:p>
            <a:r>
              <a:rPr lang="en-US" b="0" dirty="0"/>
              <a:t>In summary, the foundational level leverages lightweight, accessible tools to support </a:t>
            </a:r>
            <a:r>
              <a:rPr lang="en-US" b="1" dirty="0"/>
              <a:t>reflection, emotional monitoring, and insight</a:t>
            </a:r>
            <a:r>
              <a:rPr lang="en-US" b="0" dirty="0"/>
              <a:t>. It is the first step in a progressive, tiered strategy that scaffolds learning toward more dynamic and immersive forms of EI development.</a:t>
            </a:r>
          </a:p>
          <a:p>
            <a:endParaRPr lang="en-GB" dirty="0"/>
          </a:p>
        </p:txBody>
      </p:sp>
      <p:sp>
        <p:nvSpPr>
          <p:cNvPr id="4" name="Slide Number Placeholder 3">
            <a:extLst>
              <a:ext uri="{FF2B5EF4-FFF2-40B4-BE49-F238E27FC236}">
                <a16:creationId xmlns:a16="http://schemas.microsoft.com/office/drawing/2014/main" id="{A9B749CC-567E-0486-84F0-560C8339CFB3}"/>
              </a:ext>
            </a:extLst>
          </p:cNvPr>
          <p:cNvSpPr>
            <a:spLocks noGrp="1"/>
          </p:cNvSpPr>
          <p:nvPr>
            <p:ph type="sldNum" sz="quarter" idx="5"/>
          </p:nvPr>
        </p:nvSpPr>
        <p:spPr/>
        <p:txBody>
          <a:bodyPr/>
          <a:lstStyle/>
          <a:p>
            <a:fld id="{1CF70E2A-75DD-40B8-8C67-32144A9D8C63}" type="slidenum">
              <a:rPr lang="en-GB" smtClean="0"/>
              <a:t>11</a:t>
            </a:fld>
            <a:endParaRPr lang="en-GB"/>
          </a:p>
        </p:txBody>
      </p:sp>
    </p:spTree>
    <p:extLst>
      <p:ext uri="{BB962C8B-B14F-4D97-AF65-F5344CB8AC3E}">
        <p14:creationId xmlns:p14="http://schemas.microsoft.com/office/powerpoint/2010/main" val="1729923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AFA67-8FF4-B194-D6BF-C41257210E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8EA49E-09D8-8E2E-F477-2D871FDA22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D2D716-FB76-F650-9899-BD2CAF7F7117}"/>
              </a:ext>
            </a:extLst>
          </p:cNvPr>
          <p:cNvSpPr>
            <a:spLocks noGrp="1"/>
          </p:cNvSpPr>
          <p:nvPr>
            <p:ph type="body" idx="1"/>
          </p:nvPr>
        </p:nvSpPr>
        <p:spPr/>
        <p:txBody>
          <a:bodyPr/>
          <a:lstStyle/>
          <a:p>
            <a:pPr>
              <a:buNone/>
            </a:pPr>
            <a:r>
              <a:rPr lang="en-US" b="0" dirty="0"/>
              <a:t>Moving up to the intermediate level, we introduce tools and methods that support </a:t>
            </a:r>
            <a:r>
              <a:rPr lang="en-US" b="1" dirty="0"/>
              <a:t>more personalized and context-specific emotional intelligence training</a:t>
            </a:r>
            <a:r>
              <a:rPr lang="en-US" b="0" dirty="0"/>
              <a:t>. At this stage, the goal is to move beyond basic self-reflection and offer </a:t>
            </a:r>
            <a:r>
              <a:rPr lang="en-US" b="1" dirty="0"/>
              <a:t>more dynamic, responsive learning experiences</a:t>
            </a:r>
            <a:r>
              <a:rPr lang="en-US" b="0" dirty="0"/>
              <a:t>.</a:t>
            </a:r>
          </a:p>
          <a:p>
            <a:pPr>
              <a:buNone/>
            </a:pPr>
            <a:r>
              <a:rPr lang="en-US" b="0" dirty="0"/>
              <a:t>A key advancement here is the use of Retrieval-Augmented Generation (RAG) systems and custom GPTs. These technologies address the limitations of pre-trained, generic chatbots by enabling the inclusion of </a:t>
            </a:r>
            <a:r>
              <a:rPr lang="en-US" b="1" dirty="0"/>
              <a:t>domain-specific content</a:t>
            </a:r>
            <a:r>
              <a:rPr lang="en-US" b="0" dirty="0"/>
              <a:t>. With RAG, for instance, a chatbot can pull </a:t>
            </a:r>
            <a:r>
              <a:rPr lang="en-US" b="1" dirty="0"/>
              <a:t>real-time, relevant information from a curated knowledge base </a:t>
            </a:r>
            <a:r>
              <a:rPr lang="en-US" b="0" dirty="0"/>
              <a:t>to support emotionally </a:t>
            </a:r>
            <a:r>
              <a:rPr lang="en-US" b="1" dirty="0"/>
              <a:t>intelligent responses </a:t>
            </a:r>
            <a:r>
              <a:rPr lang="en-US" b="0" dirty="0"/>
              <a:t>that are grounded in entrepreneurial context—such as </a:t>
            </a:r>
            <a:r>
              <a:rPr lang="en-US" b="1" dirty="0"/>
              <a:t>handling investor pressure, giving feedback to a team, or responding to failure</a:t>
            </a:r>
            <a:r>
              <a:rPr lang="en-US" b="0" dirty="0"/>
              <a:t>.</a:t>
            </a:r>
          </a:p>
          <a:p>
            <a:pPr>
              <a:buNone/>
            </a:pPr>
            <a:endParaRPr lang="sk-SK" b="0" dirty="0"/>
          </a:p>
          <a:p>
            <a:pPr>
              <a:buNone/>
            </a:pPr>
            <a:r>
              <a:rPr lang="en-US" b="1" dirty="0"/>
              <a:t>Custom GPTs</a:t>
            </a:r>
            <a:r>
              <a:rPr lang="en-US" b="0" dirty="0"/>
              <a:t>, on the other hand, are fine-tuned models trained on </a:t>
            </a:r>
            <a:r>
              <a:rPr lang="en-US" b="1" dirty="0"/>
              <a:t>instructional material, case studies, or EI frameworks</a:t>
            </a:r>
            <a:r>
              <a:rPr lang="en-US" b="0" dirty="0"/>
              <a:t>. These models act more like virtual tutors or coaches, adapting to user input and providing real-time, emotionally intelligent prompts. Their responses are not only conversational but also pedagogically aligned to scaffold growth in areas like self-regulation, resilience, and emotional decision-making.</a:t>
            </a:r>
            <a:endParaRPr lang="sk-SK" b="0" dirty="0"/>
          </a:p>
          <a:p>
            <a:pPr>
              <a:buNone/>
            </a:pPr>
            <a:endParaRPr lang="en-US" b="0" dirty="0"/>
          </a:p>
          <a:p>
            <a:pPr>
              <a:buNone/>
            </a:pPr>
            <a:r>
              <a:rPr lang="en-US" b="0" dirty="0"/>
              <a:t>An exciting innovation at this level is the introduction of </a:t>
            </a:r>
            <a:r>
              <a:rPr lang="en-US" b="1" dirty="0"/>
              <a:t>simulation agents</a:t>
            </a:r>
            <a:r>
              <a:rPr lang="en-US" b="0" dirty="0"/>
              <a:t>, which </a:t>
            </a:r>
            <a:r>
              <a:rPr lang="en-US" b="1" dirty="0"/>
              <a:t>represent different personality types or team roles</a:t>
            </a:r>
            <a:r>
              <a:rPr lang="en-US" b="0" dirty="0"/>
              <a:t>. When integrated into GenAI-powered platforms like </a:t>
            </a:r>
            <a:r>
              <a:rPr lang="en-US" b="1" dirty="0" err="1"/>
              <a:t>CrewAI</a:t>
            </a:r>
            <a:r>
              <a:rPr lang="en-US" b="1" dirty="0"/>
              <a:t>,</a:t>
            </a:r>
            <a:r>
              <a:rPr lang="en-US" b="0" dirty="0"/>
              <a:t> </a:t>
            </a:r>
            <a:r>
              <a:rPr lang="en-US" b="1" dirty="0"/>
              <a:t>learners can engage with multiple agents simultaneously</a:t>
            </a:r>
            <a:r>
              <a:rPr lang="en-US" b="0" dirty="0"/>
              <a:t>—each behaving differently based on assigned emotional or professional profiles. This enables entrepreneurs to rehearse empathy, negotiation, and conflict resolution in group dynamics, mimicking real workplace situations.</a:t>
            </a:r>
          </a:p>
          <a:p>
            <a:pPr>
              <a:buNone/>
            </a:pPr>
            <a:endParaRPr lang="sk-SK" b="0" dirty="0"/>
          </a:p>
          <a:p>
            <a:pPr>
              <a:buNone/>
            </a:pPr>
            <a:r>
              <a:rPr lang="en-US" b="0" dirty="0"/>
              <a:t>However, while these tools offer rich interaction, they are still constrained by their </a:t>
            </a:r>
            <a:r>
              <a:rPr lang="en-US" b="1" dirty="0"/>
              <a:t>two-dimensional (2D) format</a:t>
            </a:r>
            <a:r>
              <a:rPr lang="en-US" b="0" dirty="0"/>
              <a:t>. </a:t>
            </a:r>
            <a:r>
              <a:rPr lang="en-US" b="1" dirty="0"/>
              <a:t>They cannot yet capture </a:t>
            </a:r>
            <a:r>
              <a:rPr lang="en-US" b="0" dirty="0"/>
              <a:t>the full range of emotional nuance seen in real life, such as </a:t>
            </a:r>
            <a:r>
              <a:rPr lang="en-US" b="1" dirty="0"/>
              <a:t>tone of voice or body language</a:t>
            </a:r>
            <a:r>
              <a:rPr lang="en-US" b="0" dirty="0"/>
              <a:t>. That’s why we propose the next progression—advanced immersive training—which we’ll cover in the next segment.</a:t>
            </a:r>
          </a:p>
          <a:p>
            <a:r>
              <a:rPr lang="en-US" b="0" dirty="0"/>
              <a:t>To summarize, the intermediate level bridges the gap between </a:t>
            </a:r>
            <a:r>
              <a:rPr lang="en-US" b="1" dirty="0"/>
              <a:t>generic emotional support and targeted, responsive learning</a:t>
            </a:r>
            <a:r>
              <a:rPr lang="en-US" b="0" dirty="0"/>
              <a:t>. It brings context, interactivity, and personalization to the forefront—enabling entrepreneurs to develop and rehearse emotional competencies in more realistic, decision-driven settings.</a:t>
            </a:r>
          </a:p>
          <a:p>
            <a:endParaRPr lang="en-GB" dirty="0"/>
          </a:p>
        </p:txBody>
      </p:sp>
      <p:sp>
        <p:nvSpPr>
          <p:cNvPr id="4" name="Slide Number Placeholder 3">
            <a:extLst>
              <a:ext uri="{FF2B5EF4-FFF2-40B4-BE49-F238E27FC236}">
                <a16:creationId xmlns:a16="http://schemas.microsoft.com/office/drawing/2014/main" id="{4B74C51A-5107-9407-C765-01C45E892EDE}"/>
              </a:ext>
            </a:extLst>
          </p:cNvPr>
          <p:cNvSpPr>
            <a:spLocks noGrp="1"/>
          </p:cNvSpPr>
          <p:nvPr>
            <p:ph type="sldNum" sz="quarter" idx="5"/>
          </p:nvPr>
        </p:nvSpPr>
        <p:spPr/>
        <p:txBody>
          <a:bodyPr/>
          <a:lstStyle/>
          <a:p>
            <a:fld id="{1CF70E2A-75DD-40B8-8C67-32144A9D8C63}" type="slidenum">
              <a:rPr lang="en-GB" smtClean="0"/>
              <a:t>12</a:t>
            </a:fld>
            <a:endParaRPr lang="en-GB"/>
          </a:p>
        </p:txBody>
      </p:sp>
    </p:spTree>
    <p:extLst>
      <p:ext uri="{BB962C8B-B14F-4D97-AF65-F5344CB8AC3E}">
        <p14:creationId xmlns:p14="http://schemas.microsoft.com/office/powerpoint/2010/main" val="315571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270FC-1452-AABD-5C26-EAEDC547A7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A27112-7B44-E3CF-6145-CB71230BC0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4E8956-57CD-435F-683B-9366A481C066}"/>
              </a:ext>
            </a:extLst>
          </p:cNvPr>
          <p:cNvSpPr>
            <a:spLocks noGrp="1"/>
          </p:cNvSpPr>
          <p:nvPr>
            <p:ph type="body" idx="1"/>
          </p:nvPr>
        </p:nvSpPr>
        <p:spPr/>
        <p:txBody>
          <a:bodyPr/>
          <a:lstStyle/>
          <a:p>
            <a:pPr>
              <a:buNone/>
            </a:pPr>
            <a:r>
              <a:rPr lang="en-US" b="0" dirty="0"/>
              <a:t>At the advanced level, we reach the most </a:t>
            </a:r>
            <a:r>
              <a:rPr lang="en-US" b="1" dirty="0"/>
              <a:t>immersive and experiential tier of emotional intelligence training</a:t>
            </a:r>
            <a:r>
              <a:rPr lang="en-US" b="0" dirty="0"/>
              <a:t>—one that combines the capabilities of </a:t>
            </a:r>
            <a:r>
              <a:rPr lang="en-US" b="1" dirty="0"/>
              <a:t>generative AI with virtual reality (VR)</a:t>
            </a:r>
            <a:r>
              <a:rPr lang="en-US" b="0" dirty="0"/>
              <a:t> to deliver emotionally rich, embodied learning experiences.</a:t>
            </a:r>
          </a:p>
          <a:p>
            <a:pPr>
              <a:buNone/>
            </a:pPr>
            <a:r>
              <a:rPr lang="en-US" b="0" dirty="0"/>
              <a:t>In this stage, </a:t>
            </a:r>
            <a:r>
              <a:rPr lang="en-US" b="1" dirty="0"/>
              <a:t>entrepreneurs interact with AI-driven avatars in fully simulated, three-dimensional environments</a:t>
            </a:r>
            <a:r>
              <a:rPr lang="en-US" b="0" dirty="0"/>
              <a:t>. Unlike scripted training videos or chatbot interactions, these </a:t>
            </a:r>
            <a:r>
              <a:rPr lang="en-US" b="1" dirty="0"/>
              <a:t>avatars</a:t>
            </a:r>
            <a:r>
              <a:rPr lang="en-US" b="0" dirty="0"/>
              <a:t> are powered by GenAI, enabling them to </a:t>
            </a:r>
            <a:r>
              <a:rPr lang="en-US" b="1" dirty="0"/>
              <a:t>respond dynamically to the learner’s tone of voice, choice of words, emotional expressions</a:t>
            </a:r>
            <a:r>
              <a:rPr lang="en-US" b="0" dirty="0"/>
              <a:t>, and even non-verbal cues like posture and gestures. This allows for </a:t>
            </a:r>
            <a:r>
              <a:rPr lang="en-US" b="1" dirty="0"/>
              <a:t>real-time, emotionally intelligent conversation that mirrors real-life social interactions</a:t>
            </a:r>
            <a:r>
              <a:rPr lang="en-US" b="0" dirty="0"/>
              <a:t>.</a:t>
            </a:r>
            <a:endParaRPr lang="sk-SK" b="0" dirty="0"/>
          </a:p>
          <a:p>
            <a:pPr>
              <a:buNone/>
            </a:pPr>
            <a:endParaRPr lang="en-US" b="0" dirty="0"/>
          </a:p>
          <a:p>
            <a:pPr>
              <a:buNone/>
            </a:pPr>
            <a:r>
              <a:rPr lang="en-US" b="0" dirty="0"/>
              <a:t>For example, a user might enter a virtual team meeting where avatars display varying emotional responses to a project failure. </a:t>
            </a:r>
            <a:r>
              <a:rPr lang="en-US" b="1" dirty="0"/>
              <a:t>One avatar might express frustration, while another shows support</a:t>
            </a:r>
            <a:r>
              <a:rPr lang="en-US" b="0" dirty="0"/>
              <a:t>. </a:t>
            </a:r>
            <a:r>
              <a:rPr lang="en-US" b="1" dirty="0"/>
              <a:t>The entrepreneur is then challenged to manage the group dynamic</a:t>
            </a:r>
            <a:r>
              <a:rPr lang="en-US" b="0" dirty="0"/>
              <a:t>—applying emotional regulation, active listening, empathy, and leadership—all within a realistic, consequence-driven scenario.</a:t>
            </a:r>
            <a:endParaRPr lang="sk-SK" b="0" dirty="0"/>
          </a:p>
          <a:p>
            <a:pPr>
              <a:buNone/>
            </a:pPr>
            <a:endParaRPr lang="en-US" b="0" dirty="0"/>
          </a:p>
          <a:p>
            <a:pPr>
              <a:buNone/>
            </a:pPr>
            <a:r>
              <a:rPr lang="en-US" b="0" dirty="0"/>
              <a:t>This kind of emotionally adaptive simulation is where GenAI truly differentiates itself from traditional EI training methods. It allows learners not just to </a:t>
            </a:r>
            <a:r>
              <a:rPr lang="en-US" b="1" dirty="0"/>
              <a:t>understand EI concepts intellectually, but to practice them</a:t>
            </a:r>
            <a:r>
              <a:rPr lang="en-US" b="0" dirty="0"/>
              <a:t> in high-pressure, emotionally charged situations—such as delivering difficult feedback, de-escalating conflict, or navigating ethical dilemmas.</a:t>
            </a:r>
          </a:p>
          <a:p>
            <a:pPr>
              <a:buNone/>
            </a:pPr>
            <a:r>
              <a:rPr lang="en-US" b="0" dirty="0"/>
              <a:t>The potential here is vast, but we also acknowledge that this level </a:t>
            </a:r>
            <a:r>
              <a:rPr lang="en-US" b="1" dirty="0"/>
              <a:t>requires significant investment</a:t>
            </a:r>
            <a:r>
              <a:rPr lang="en-US" b="0" dirty="0"/>
              <a:t>: VR hardware, content development, technical expertise, and interdisciplinary collaboration. However, even </a:t>
            </a:r>
            <a:r>
              <a:rPr lang="en-US" b="1" dirty="0"/>
              <a:t>lightweight versions—like AI-scripted scenarios embedded in VR platforms</a:t>
            </a:r>
            <a:r>
              <a:rPr lang="en-US" b="0" dirty="0"/>
              <a:t> such as </a:t>
            </a:r>
            <a:r>
              <a:rPr lang="en-US" b="0" dirty="0" err="1"/>
              <a:t>EngageVR</a:t>
            </a:r>
            <a:r>
              <a:rPr lang="en-US" b="0" dirty="0"/>
              <a:t>—can offer impactful entry points.</a:t>
            </a:r>
          </a:p>
          <a:p>
            <a:pPr>
              <a:buNone/>
            </a:pPr>
            <a:r>
              <a:rPr lang="en-US" b="0" dirty="0"/>
              <a:t>the advanced level pushes the boundaries of what’s possible in EI training. It transforms learning from passive instruction to active emotional rehearsal—an approach especially vital for entrepreneurs who must lead with empathy, communicate under pressure, and navigate complex human relationships in high-stakes environments."</a:t>
            </a:r>
          </a:p>
          <a:p>
            <a:endParaRPr lang="en-GB" dirty="0"/>
          </a:p>
        </p:txBody>
      </p:sp>
      <p:sp>
        <p:nvSpPr>
          <p:cNvPr id="4" name="Slide Number Placeholder 3">
            <a:extLst>
              <a:ext uri="{FF2B5EF4-FFF2-40B4-BE49-F238E27FC236}">
                <a16:creationId xmlns:a16="http://schemas.microsoft.com/office/drawing/2014/main" id="{5AAF76BD-B2A6-D8F4-4CD4-FEFD3625E9FC}"/>
              </a:ext>
            </a:extLst>
          </p:cNvPr>
          <p:cNvSpPr>
            <a:spLocks noGrp="1"/>
          </p:cNvSpPr>
          <p:nvPr>
            <p:ph type="sldNum" sz="quarter" idx="5"/>
          </p:nvPr>
        </p:nvSpPr>
        <p:spPr/>
        <p:txBody>
          <a:bodyPr/>
          <a:lstStyle/>
          <a:p>
            <a:fld id="{1CF70E2A-75DD-40B8-8C67-32144A9D8C63}" type="slidenum">
              <a:rPr lang="en-GB" smtClean="0"/>
              <a:t>13</a:t>
            </a:fld>
            <a:endParaRPr lang="en-GB"/>
          </a:p>
        </p:txBody>
      </p:sp>
    </p:spTree>
    <p:extLst>
      <p:ext uri="{BB962C8B-B14F-4D97-AF65-F5344CB8AC3E}">
        <p14:creationId xmlns:p14="http://schemas.microsoft.com/office/powerpoint/2010/main" val="3549272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CD5B1-8097-C3E9-1339-195FE41680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D61751-8797-698D-407C-C8FA237622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3BD6FB-1F97-F85A-F73F-7BD190DFD484}"/>
              </a:ext>
            </a:extLst>
          </p:cNvPr>
          <p:cNvSpPr>
            <a:spLocks noGrp="1"/>
          </p:cNvSpPr>
          <p:nvPr>
            <p:ph type="body" idx="1"/>
          </p:nvPr>
        </p:nvSpPr>
        <p:spPr/>
        <p:txBody>
          <a:bodyPr/>
          <a:lstStyle/>
          <a:p>
            <a:pPr>
              <a:buNone/>
            </a:pPr>
            <a:r>
              <a:rPr lang="en-US" b="1" dirty="0"/>
              <a:t>Based on our findings we can propose a demo pipeline</a:t>
            </a:r>
            <a:r>
              <a:rPr lang="en-US" b="0" dirty="0"/>
              <a:t>—a </a:t>
            </a:r>
            <a:r>
              <a:rPr lang="en-US" b="1" dirty="0"/>
              <a:t>practical example </a:t>
            </a:r>
            <a:r>
              <a:rPr lang="en-US" b="0" dirty="0"/>
              <a:t>that shows how educators and developers can build </a:t>
            </a:r>
            <a:r>
              <a:rPr lang="en-US" b="1" dirty="0"/>
              <a:t>immersive, emotionally responsive training environments </a:t>
            </a:r>
            <a:r>
              <a:rPr lang="en-US" b="0" dirty="0"/>
              <a:t>using GenAI tools, without needing advanced coding or design skills.</a:t>
            </a:r>
          </a:p>
          <a:p>
            <a:pPr>
              <a:buNone/>
            </a:pPr>
            <a:r>
              <a:rPr lang="en-US" b="0" dirty="0"/>
              <a:t>The pipeline starts with </a:t>
            </a:r>
            <a:r>
              <a:rPr lang="en-US" b="1" dirty="0"/>
              <a:t>ChatGPT, which is used to generate emotionally intelligent dialogue scripts</a:t>
            </a:r>
            <a:r>
              <a:rPr lang="en-US" b="0" dirty="0"/>
              <a:t>. These scripts are tailored to simulate real-world entrepreneurial scenarios—such as </a:t>
            </a:r>
            <a:r>
              <a:rPr lang="en-US" b="1" dirty="0"/>
              <a:t>negotiating with a co-founder</a:t>
            </a:r>
            <a:r>
              <a:rPr lang="en-US" b="0" dirty="0"/>
              <a:t>, </a:t>
            </a:r>
            <a:r>
              <a:rPr lang="en-US" b="1" dirty="0"/>
              <a:t>managing a team dispute</a:t>
            </a:r>
            <a:r>
              <a:rPr lang="en-US" b="0" dirty="0"/>
              <a:t>, or </a:t>
            </a:r>
            <a:r>
              <a:rPr lang="en-US" b="1" dirty="0"/>
              <a:t>pitching under pressure</a:t>
            </a:r>
            <a:r>
              <a:rPr lang="en-US" b="0" dirty="0"/>
              <a:t>. ChatGPT’s role here is to provide nuanced, emotionally aware </a:t>
            </a:r>
            <a:r>
              <a:rPr lang="en-US" b="1" dirty="0"/>
              <a:t>dialogue that reflects </a:t>
            </a:r>
            <a:r>
              <a:rPr lang="en-US" b="0" dirty="0"/>
              <a:t>the kinds of interpersonal </a:t>
            </a:r>
            <a:r>
              <a:rPr lang="en-US" b="1" dirty="0"/>
              <a:t>challenges</a:t>
            </a:r>
            <a:r>
              <a:rPr lang="en-US" b="0" dirty="0"/>
              <a:t> entrepreneurs face.</a:t>
            </a:r>
            <a:endParaRPr lang="sk-SK" b="0" dirty="0"/>
          </a:p>
          <a:p>
            <a:pPr>
              <a:buNone/>
            </a:pPr>
            <a:endParaRPr lang="en-US" b="0" dirty="0"/>
          </a:p>
          <a:p>
            <a:pPr>
              <a:buNone/>
            </a:pPr>
            <a:r>
              <a:rPr lang="en-US" b="0" dirty="0"/>
              <a:t>Next, these scripts can be </a:t>
            </a:r>
            <a:r>
              <a:rPr lang="en-US" b="1" dirty="0"/>
              <a:t>fed into </a:t>
            </a:r>
            <a:r>
              <a:rPr lang="en-US" b="1" dirty="0" err="1"/>
              <a:t>Synthesia</a:t>
            </a:r>
            <a:r>
              <a:rPr lang="en-US" b="0" dirty="0"/>
              <a:t>, </a:t>
            </a:r>
            <a:r>
              <a:rPr lang="en-US" b="1" dirty="0"/>
              <a:t>a text-to-video </a:t>
            </a:r>
            <a:r>
              <a:rPr lang="en-US" b="0" dirty="0"/>
              <a:t>platform that creates </a:t>
            </a:r>
            <a:r>
              <a:rPr lang="en-US" b="1" dirty="0"/>
              <a:t>AI-generated avatar videos</a:t>
            </a:r>
            <a:r>
              <a:rPr lang="en-US" b="0" dirty="0"/>
              <a:t>. </a:t>
            </a:r>
            <a:r>
              <a:rPr lang="en-US" b="0" dirty="0" err="1"/>
              <a:t>Synthesia</a:t>
            </a:r>
            <a:r>
              <a:rPr lang="en-US" b="0" dirty="0"/>
              <a:t> brings the dialogue to life by producing realistic video clips where avatars </a:t>
            </a:r>
            <a:r>
              <a:rPr lang="en-US" b="1" dirty="0"/>
              <a:t>display appropriate facial expressions, tone of voice, and gestures</a:t>
            </a:r>
            <a:r>
              <a:rPr lang="en-US" b="0" dirty="0"/>
              <a:t>. This transforms text-based scenarios into visually rich, emotionally expressive scenes, making the learning experience far more engaging and relatable.</a:t>
            </a:r>
            <a:endParaRPr lang="sk-SK" b="0" dirty="0"/>
          </a:p>
          <a:p>
            <a:pPr>
              <a:buNone/>
            </a:pPr>
            <a:endParaRPr lang="en-US" b="0" dirty="0"/>
          </a:p>
          <a:p>
            <a:pPr>
              <a:buNone/>
            </a:pPr>
            <a:r>
              <a:rPr lang="en-US" b="0" dirty="0"/>
              <a:t>Finally, these video assets are embedded into virtual reality platforms, such as </a:t>
            </a:r>
            <a:r>
              <a:rPr lang="en-US" b="1" dirty="0"/>
              <a:t>Unity or Engage VR</a:t>
            </a:r>
            <a:r>
              <a:rPr lang="en-US" b="0" dirty="0"/>
              <a:t>. Once in VR, users can interact with the avatars and navigate emotionally charged situations in a safe, simulated space. These scenarios allow learners to practice empathy, emotional regulation, and decision-making—core emotional intelligence skills—in an environment that mimics real interpersonal tension and complexity.</a:t>
            </a:r>
            <a:endParaRPr lang="sk-SK" b="0" dirty="0"/>
          </a:p>
          <a:p>
            <a:pPr>
              <a:buNone/>
            </a:pPr>
            <a:endParaRPr lang="en-US" b="0" dirty="0"/>
          </a:p>
          <a:p>
            <a:pPr>
              <a:buNone/>
            </a:pPr>
            <a:r>
              <a:rPr lang="en-US" b="1" dirty="0"/>
              <a:t>What’s important here is accessibility</a:t>
            </a:r>
            <a:r>
              <a:rPr lang="en-US" b="0" dirty="0"/>
              <a:t>. Our approach makes it possible to design immersive EI training tools without needing to code, design 3D environments from scratch, or invest in large-scale production teams. This opens the door for educators, startups, and training organizations to begin integrating GenAI into their emotional intelligence curricula at a low cost and with relatively short development cycles.</a:t>
            </a:r>
            <a:endParaRPr lang="sk-SK" b="0" dirty="0"/>
          </a:p>
          <a:p>
            <a:pPr>
              <a:buNone/>
            </a:pPr>
            <a:endParaRPr lang="en-US" b="0" dirty="0"/>
          </a:p>
          <a:p>
            <a:r>
              <a:rPr lang="en-US" b="1" dirty="0"/>
              <a:t>This proof-of-concept not only validates the potential of GenAI</a:t>
            </a:r>
            <a:r>
              <a:rPr lang="en-US" b="0" dirty="0"/>
              <a:t> to enhance EI training </a:t>
            </a:r>
            <a:r>
              <a:rPr lang="en-US" b="1" dirty="0"/>
              <a:t>but also demonstrates how scalable and adaptable these tools are</a:t>
            </a:r>
            <a:r>
              <a:rPr lang="en-US" b="0" dirty="0"/>
              <a:t>. It’s a key step toward democratizing access to high-quality emotional development resources—especially in entrepreneurial education where such training is often underdeveloped."</a:t>
            </a:r>
          </a:p>
          <a:p>
            <a:endParaRPr lang="en-GB" dirty="0"/>
          </a:p>
        </p:txBody>
      </p:sp>
      <p:sp>
        <p:nvSpPr>
          <p:cNvPr id="4" name="Slide Number Placeholder 3">
            <a:extLst>
              <a:ext uri="{FF2B5EF4-FFF2-40B4-BE49-F238E27FC236}">
                <a16:creationId xmlns:a16="http://schemas.microsoft.com/office/drawing/2014/main" id="{DBA3AB54-C892-EE0D-2B55-0DE147DBD509}"/>
              </a:ext>
            </a:extLst>
          </p:cNvPr>
          <p:cNvSpPr>
            <a:spLocks noGrp="1"/>
          </p:cNvSpPr>
          <p:nvPr>
            <p:ph type="sldNum" sz="quarter" idx="5"/>
          </p:nvPr>
        </p:nvSpPr>
        <p:spPr/>
        <p:txBody>
          <a:bodyPr/>
          <a:lstStyle/>
          <a:p>
            <a:fld id="{1CF70E2A-75DD-40B8-8C67-32144A9D8C63}" type="slidenum">
              <a:rPr lang="en-GB" smtClean="0"/>
              <a:t>14</a:t>
            </a:fld>
            <a:endParaRPr lang="en-GB"/>
          </a:p>
        </p:txBody>
      </p:sp>
    </p:spTree>
    <p:extLst>
      <p:ext uri="{BB962C8B-B14F-4D97-AF65-F5344CB8AC3E}">
        <p14:creationId xmlns:p14="http://schemas.microsoft.com/office/powerpoint/2010/main" val="3127578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6AA94-525B-DFB0-F29F-37324E9B44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2F5325-BD9A-D228-D09D-4AFCFB1B46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0FFB34-2E18-FF25-CD00-D2C7ACB52522}"/>
              </a:ext>
            </a:extLst>
          </p:cNvPr>
          <p:cNvSpPr>
            <a:spLocks noGrp="1"/>
          </p:cNvSpPr>
          <p:nvPr>
            <p:ph type="body" idx="1"/>
          </p:nvPr>
        </p:nvSpPr>
        <p:spPr/>
        <p:txBody>
          <a:bodyPr/>
          <a:lstStyle/>
          <a:p>
            <a:r>
              <a:rPr lang="en-US" dirty="0"/>
              <a:t>In conclusion, our research highlights the transformative potential of generative AI in advancing emotional intelligence training—particularly in the entrepreneurial context, where emotionally intelligent leadership is crucial. We propose a tiered deployment strategy that allows learners to engage with GenAI tools at different levels of complexity and readiness. This ensures that emotional intelligence training is accessible to all—whether you're a novice starting with chatbots like </a:t>
            </a:r>
            <a:r>
              <a:rPr lang="en-US" dirty="0" err="1"/>
              <a:t>Replika</a:t>
            </a:r>
            <a:r>
              <a:rPr lang="en-US" dirty="0"/>
              <a:t>, or an experienced learner engaging in advanced simulations within a VR environment. The structure allows for scalable growth and adaptability across a wide range of educational and professional settings. At the highest level, immersive GenAI-powered environments offer realistic, emotionally charged experiences that mimic the complexity of real-world human interactions. These scenarios are especially valuable for entrepreneurs, who must regularly navigate stress, uncertainty, and interpersonal challenges while remaining emotionally agile. What we emphasize here is that emotional intelligence is not a soft skill it’s a foundational skill for leadership, innovation, and resilience. The ability to manage oneself and engage constructively with others is critical to building inclusive teams, adapting to change, and driving sustainable success. GenAI gives us a powerful, scalable toolkit for embedding EI development into the heart of entrepreneurial education. But technology alone is not enough. For successful implementation, we need collaboration across disciplines—educators who understand pedagogy, developers who can build responsive systems, and designers who can create intuitive, human-centered experiences. In summary, the future of EI training lies at the intersection of psychology, AI, and immersive learning. By working together, we can ensure that GenAI becomes not just a tool for automation, but a catalyst for deeper human connection, emotional growth, and leadership development.</a:t>
            </a:r>
            <a:endParaRPr lang="en-GB" dirty="0"/>
          </a:p>
        </p:txBody>
      </p:sp>
      <p:sp>
        <p:nvSpPr>
          <p:cNvPr id="4" name="Slide Number Placeholder 3">
            <a:extLst>
              <a:ext uri="{FF2B5EF4-FFF2-40B4-BE49-F238E27FC236}">
                <a16:creationId xmlns:a16="http://schemas.microsoft.com/office/drawing/2014/main" id="{AA5DC211-F3E9-DFAE-21A5-7CC2EBF21159}"/>
              </a:ext>
            </a:extLst>
          </p:cNvPr>
          <p:cNvSpPr>
            <a:spLocks noGrp="1"/>
          </p:cNvSpPr>
          <p:nvPr>
            <p:ph type="sldNum" sz="quarter" idx="5"/>
          </p:nvPr>
        </p:nvSpPr>
        <p:spPr/>
        <p:txBody>
          <a:bodyPr/>
          <a:lstStyle/>
          <a:p>
            <a:fld id="{1CF70E2A-75DD-40B8-8C67-32144A9D8C63}" type="slidenum">
              <a:rPr lang="en-GB" smtClean="0"/>
              <a:t>15</a:t>
            </a:fld>
            <a:endParaRPr lang="en-GB"/>
          </a:p>
        </p:txBody>
      </p:sp>
    </p:spTree>
    <p:extLst>
      <p:ext uri="{BB962C8B-B14F-4D97-AF65-F5344CB8AC3E}">
        <p14:creationId xmlns:p14="http://schemas.microsoft.com/office/powerpoint/2010/main" val="2384290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i="1" strike="sngStrike" dirty="0"/>
          </a:p>
          <a:p>
            <a:pPr algn="l" fontAlgn="base"/>
            <a:r>
              <a:rPr lang="en-GB" sz="4000" b="0" i="0" dirty="0">
                <a:effectLst/>
                <a:latin typeface="-apple-system"/>
              </a:rPr>
              <a:t>Emotional intelligence is the ability to perceive, express, understand and regulate emotions.</a:t>
            </a:r>
            <a:endParaRPr lang="ru-RU" sz="4000" b="0" i="0" dirty="0">
              <a:effectLst/>
              <a:latin typeface="-apple-system"/>
            </a:endParaRPr>
          </a:p>
          <a:p>
            <a:pPr algn="l" fontAlgn="base"/>
            <a:endParaRPr lang="en-GB" sz="4000" b="0" i="0" dirty="0">
              <a:effectLst/>
              <a:latin typeface="-apple-system"/>
            </a:endParaRPr>
          </a:p>
          <a:p>
            <a:pPr algn="l" fontAlgn="base"/>
            <a:r>
              <a:rPr lang="en-GB" sz="4000" b="0" i="0" dirty="0">
                <a:effectLst/>
                <a:latin typeface="-apple-system"/>
              </a:rPr>
              <a:t>Salovey and Mayer (1997) defined emotional intelligence as “the ability to perceive emotions, integrate emotions to facilitate thought, understand emotions and to regulate emotions to promote personal growth.”</a:t>
            </a:r>
            <a:endParaRPr lang="ru-RU" sz="4000" b="0" i="0" dirty="0">
              <a:effectLst/>
              <a:latin typeface="-apple-system"/>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4000" b="0" i="0" dirty="0">
                <a:effectLst/>
                <a:latin typeface="-apple-system"/>
              </a:rPr>
              <a:t>Reuven Bar-on (1997) described EQ as “an array of personal, emotional and social abilities and skills that influence one’s ability to succeed in coping with environmental demands and pressures”.</a:t>
            </a:r>
          </a:p>
          <a:p>
            <a:pPr marL="0" marR="0" lvl="0" indent="0" algn="l" defTabSz="914400" rtl="0" eaLnBrk="1" fontAlgn="base" latinLnBrk="0" hangingPunct="1">
              <a:lnSpc>
                <a:spcPct val="100000"/>
              </a:lnSpc>
              <a:spcBef>
                <a:spcPts val="0"/>
              </a:spcBef>
              <a:spcAft>
                <a:spcPts val="0"/>
              </a:spcAft>
              <a:buClrTx/>
              <a:buSzTx/>
              <a:buFontTx/>
              <a:buNone/>
              <a:tabLst/>
              <a:defRPr/>
            </a:pPr>
            <a:endParaRPr lang="ru-RU" sz="5400" dirty="0"/>
          </a:p>
          <a:p>
            <a:pPr marL="0" marR="0" lvl="0" indent="0" algn="l" defTabSz="914400" rtl="0" eaLnBrk="1" fontAlgn="base" latinLnBrk="0" hangingPunct="1">
              <a:lnSpc>
                <a:spcPct val="100000"/>
              </a:lnSpc>
              <a:spcBef>
                <a:spcPts val="0"/>
              </a:spcBef>
              <a:spcAft>
                <a:spcPts val="0"/>
              </a:spcAft>
              <a:buClrTx/>
              <a:buSzTx/>
              <a:buFontTx/>
              <a:buNone/>
              <a:tabLst/>
              <a:defRPr/>
            </a:pPr>
            <a:r>
              <a:rPr lang="en-GB" sz="5400" dirty="0"/>
              <a:t>The most popular are D. Goleman's definitions.</a:t>
            </a:r>
          </a:p>
          <a:p>
            <a:pPr algn="l" fontAlgn="base"/>
            <a:r>
              <a:rPr lang="en-GB" sz="4000" b="1" i="0" dirty="0">
                <a:effectLst/>
                <a:latin typeface="-apple-system"/>
              </a:rPr>
              <a:t>Goleman (1998) defined Emotional intelligence as ‘the capacity for recognizing our own feelings and those of others, for motivating ourselves, and for managing emotions well in ourselves and in our relationships.”  </a:t>
            </a:r>
            <a:endParaRPr lang="ru-RU" sz="4000" b="1" i="0" dirty="0">
              <a:effectLst/>
              <a:latin typeface="-apple-system"/>
            </a:endParaRPr>
          </a:p>
          <a:p>
            <a:pPr algn="l" fontAlgn="base"/>
            <a:endParaRPr lang="en-GB" sz="4000" b="1" i="0" dirty="0">
              <a:effectLst/>
              <a:latin typeface="-apple-system"/>
            </a:endParaRPr>
          </a:p>
          <a:p>
            <a:endParaRPr lang="sk-SK" dirty="0"/>
          </a:p>
        </p:txBody>
      </p:sp>
      <p:sp>
        <p:nvSpPr>
          <p:cNvPr id="4" name="Slide Number Placeholder 3"/>
          <p:cNvSpPr>
            <a:spLocks noGrp="1"/>
          </p:cNvSpPr>
          <p:nvPr>
            <p:ph type="sldNum" sz="quarter" idx="5"/>
          </p:nvPr>
        </p:nvSpPr>
        <p:spPr/>
        <p:txBody>
          <a:bodyPr/>
          <a:lstStyle/>
          <a:p>
            <a:fld id="{1CF70E2A-75DD-40B8-8C67-32144A9D8C63}" type="slidenum">
              <a:rPr lang="en-GB" smtClean="0"/>
              <a:t>2</a:t>
            </a:fld>
            <a:endParaRPr lang="en-GB"/>
          </a:p>
        </p:txBody>
      </p:sp>
    </p:spTree>
    <p:extLst>
      <p:ext uri="{BB962C8B-B14F-4D97-AF65-F5344CB8AC3E}">
        <p14:creationId xmlns:p14="http://schemas.microsoft.com/office/powerpoint/2010/main" val="2289224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i="1" strike="sngStrike" dirty="0"/>
          </a:p>
          <a:p>
            <a:pPr indent="180340" algn="just"/>
            <a:endParaRPr lang="ru-RU" sz="1800" dirty="0">
              <a:solidFill>
                <a:srgbClr val="000000"/>
              </a:solidFill>
              <a:effectLst/>
              <a:latin typeface="Times New Roman" panose="02020603050405020304" pitchFamily="18" charset="0"/>
              <a:ea typeface="Times New Roman" panose="02020603050405020304" pitchFamily="18" charset="0"/>
            </a:endParaRPr>
          </a:p>
          <a:p>
            <a:pPr indent="180340" algn="just"/>
            <a:endParaRPr lang="ru-RU" sz="1800" dirty="0">
              <a:solidFill>
                <a:srgbClr val="000000"/>
              </a:solidFill>
              <a:effectLst/>
              <a:latin typeface="Times New Roman" panose="02020603050405020304" pitchFamily="18" charset="0"/>
              <a:ea typeface="Times New Roman" panose="02020603050405020304" pitchFamily="18" charset="0"/>
            </a:endParaRPr>
          </a:p>
          <a:p>
            <a:pPr indent="180340" algn="just"/>
            <a:r>
              <a:rPr lang="sk-SK" sz="1800" dirty="0">
                <a:effectLst/>
                <a:latin typeface="Calibri" panose="020F0502020204030204" pitchFamily="34" charset="0"/>
                <a:ea typeface="Calibri" panose="020F0502020204030204" pitchFamily="34" charset="0"/>
                <a:cs typeface="Times New Roman" panose="02020603050405020304" pitchFamily="18" charset="0"/>
              </a:rPr>
              <a:t>T</a:t>
            </a:r>
            <a:r>
              <a:rPr lang="en-GB" sz="1800" dirty="0">
                <a:effectLst/>
                <a:latin typeface="Calibri" panose="020F0502020204030204" pitchFamily="34" charset="0"/>
                <a:ea typeface="Calibri" panose="020F0502020204030204" pitchFamily="34" charset="0"/>
                <a:cs typeface="Times New Roman" panose="02020603050405020304" pitchFamily="18" charset="0"/>
              </a:rPr>
              <a:t>he annual increase in scientific research (Figure 1) enriches the understanding of the composition of EI, allowing knowledge to be pooled in interdisciplinary studies. </a:t>
            </a:r>
            <a:endParaRPr lang="ru-RU" sz="1800" dirty="0">
              <a:solidFill>
                <a:srgbClr val="000000"/>
              </a:solidFill>
              <a:effectLst/>
              <a:latin typeface="Times New Roman" panose="02020603050405020304" pitchFamily="18" charset="0"/>
              <a:ea typeface="Times New Roman" panose="02020603050405020304" pitchFamily="18" charset="0"/>
            </a:endParaRPr>
          </a:p>
          <a:p>
            <a:pPr indent="180340" algn="just"/>
            <a:endParaRPr lang="ru-RU" sz="1800" dirty="0">
              <a:solidFill>
                <a:srgbClr val="000000"/>
              </a:solidFill>
              <a:effectLst/>
              <a:latin typeface="Times New Roman" panose="02020603050405020304" pitchFamily="18" charset="0"/>
              <a:ea typeface="Times New Roman" panose="02020603050405020304" pitchFamily="18" charset="0"/>
            </a:endParaRPr>
          </a:p>
          <a:p>
            <a:pPr indent="180340" algn="just"/>
            <a:r>
              <a:rPr lang="en-GB" sz="1800" dirty="0">
                <a:solidFill>
                  <a:srgbClr val="000000"/>
                </a:solidFill>
                <a:effectLst/>
                <a:latin typeface="Times New Roman" panose="02020603050405020304" pitchFamily="18" charset="0"/>
                <a:ea typeface="Times New Roman" panose="02020603050405020304" pitchFamily="18" charset="0"/>
              </a:rPr>
              <a:t>Over the past 30 years, interest in EI has increased and taken </a:t>
            </a:r>
            <a:r>
              <a:rPr lang="en-GB" sz="1800" b="1" dirty="0">
                <a:solidFill>
                  <a:srgbClr val="000000"/>
                </a:solidFill>
                <a:effectLst/>
                <a:latin typeface="Times New Roman" panose="02020603050405020304" pitchFamily="18" charset="0"/>
                <a:ea typeface="Times New Roman" panose="02020603050405020304" pitchFamily="18" charset="0"/>
              </a:rPr>
              <a:t>an interdisciplinary direction</a:t>
            </a:r>
            <a:r>
              <a:rPr lang="en-GB" sz="1800" dirty="0">
                <a:solidFill>
                  <a:srgbClr val="000000"/>
                </a:solidFill>
                <a:effectLst/>
                <a:latin typeface="Times New Roman" panose="02020603050405020304" pitchFamily="18" charset="0"/>
                <a:ea typeface="Times New Roman" panose="02020603050405020304" pitchFamily="18" charset="0"/>
              </a:rPr>
              <a:t>. In the Web of Science databases, the </a:t>
            </a:r>
            <a:r>
              <a:rPr lang="en-GB" sz="1800" b="1" dirty="0">
                <a:solidFill>
                  <a:srgbClr val="000000"/>
                </a:solidFill>
                <a:effectLst/>
                <a:latin typeface="Times New Roman" panose="02020603050405020304" pitchFamily="18" charset="0"/>
                <a:ea typeface="Times New Roman" panose="02020603050405020304" pitchFamily="18" charset="0"/>
              </a:rPr>
              <a:t>focus on EI has shifted from psychology to education </a:t>
            </a:r>
            <a:r>
              <a:rPr lang="en-GB" sz="1800" dirty="0">
                <a:solidFill>
                  <a:srgbClr val="000000"/>
                </a:solidFill>
                <a:effectLst/>
                <a:latin typeface="Times New Roman" panose="02020603050405020304" pitchFamily="18" charset="0"/>
                <a:ea typeface="Times New Roman" panose="02020603050405020304" pitchFamily="18" charset="0"/>
              </a:rPr>
              <a:t>(Figure 2). </a:t>
            </a:r>
          </a:p>
          <a:p>
            <a:pPr indent="180340" algn="just"/>
            <a:r>
              <a:rPr lang="en-GB" sz="1800" b="1" dirty="0">
                <a:effectLst/>
                <a:latin typeface="Calibri" panose="020F0502020204030204" pitchFamily="34" charset="0"/>
                <a:ea typeface="Calibri" panose="020F0502020204030204" pitchFamily="34" charset="0"/>
                <a:cs typeface="Times New Roman" panose="02020603050405020304" pitchFamily="18" charset="0"/>
              </a:rPr>
              <a:t>The categories of management and business retain the leading positions </a:t>
            </a:r>
            <a:r>
              <a:rPr lang="en-GB" sz="1800" dirty="0">
                <a:effectLst/>
                <a:latin typeface="Calibri" panose="020F0502020204030204" pitchFamily="34" charset="0"/>
                <a:ea typeface="Calibri" panose="020F0502020204030204" pitchFamily="34" charset="0"/>
                <a:cs typeface="Times New Roman" panose="02020603050405020304" pitchFamily="18" charset="0"/>
              </a:rPr>
              <a:t>in terms of EI topics. </a:t>
            </a:r>
            <a:endParaRPr lang="sk-SK" sz="1800" dirty="0">
              <a:solidFill>
                <a:srgbClr val="000000"/>
              </a:solidFill>
              <a:effectLst/>
              <a:latin typeface="Times New Roman" panose="02020603050405020304" pitchFamily="18" charset="0"/>
              <a:ea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The positive impact of EI on success in entrepreneurship is shaping new challenges in the educational environment. </a:t>
            </a:r>
            <a:endParaRPr lang="sk-SK" dirty="0"/>
          </a:p>
        </p:txBody>
      </p:sp>
      <p:sp>
        <p:nvSpPr>
          <p:cNvPr id="4" name="Slide Number Placeholder 3"/>
          <p:cNvSpPr>
            <a:spLocks noGrp="1"/>
          </p:cNvSpPr>
          <p:nvPr>
            <p:ph type="sldNum" sz="quarter" idx="5"/>
          </p:nvPr>
        </p:nvSpPr>
        <p:spPr/>
        <p:txBody>
          <a:bodyPr/>
          <a:lstStyle/>
          <a:p>
            <a:fld id="{1CF70E2A-75DD-40B8-8C67-32144A9D8C63}" type="slidenum">
              <a:rPr lang="en-GB" smtClean="0"/>
              <a:t>3</a:t>
            </a:fld>
            <a:endParaRPr lang="en-GB"/>
          </a:p>
        </p:txBody>
      </p:sp>
    </p:spTree>
    <p:extLst>
      <p:ext uri="{BB962C8B-B14F-4D97-AF65-F5344CB8AC3E}">
        <p14:creationId xmlns:p14="http://schemas.microsoft.com/office/powerpoint/2010/main" val="225770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sk-SK" sz="5400" b="1" dirty="0" err="1"/>
              <a:t>Entrepreneurial</a:t>
            </a:r>
            <a:r>
              <a:rPr lang="sk-SK" sz="5400" b="1" dirty="0"/>
              <a:t> </a:t>
            </a:r>
            <a:r>
              <a:rPr lang="sk-SK" sz="5400" b="1" dirty="0" err="1"/>
              <a:t>Intention</a:t>
            </a:r>
            <a:r>
              <a:rPr lang="sk-SK" sz="5400" dirty="0"/>
              <a:t> </a:t>
            </a:r>
            <a:r>
              <a:rPr lang="ru-RU" sz="5400" dirty="0"/>
              <a:t> </a:t>
            </a:r>
            <a:r>
              <a:rPr lang="en-GB" sz="5400" dirty="0"/>
              <a:t>is</a:t>
            </a:r>
            <a:r>
              <a:rPr lang="ru-RU" sz="5400" dirty="0"/>
              <a:t> </a:t>
            </a:r>
            <a:r>
              <a:rPr lang="sk-SK" sz="5400" dirty="0"/>
              <a:t>the </a:t>
            </a:r>
            <a:r>
              <a:rPr lang="sk-SK" sz="5400" dirty="0" err="1"/>
              <a:t>intention</a:t>
            </a:r>
            <a:r>
              <a:rPr lang="sk-SK" sz="5400" dirty="0"/>
              <a:t> to </a:t>
            </a:r>
            <a:r>
              <a:rPr lang="sk-SK" sz="5400" dirty="0" err="1"/>
              <a:t>start</a:t>
            </a:r>
            <a:r>
              <a:rPr lang="sk-SK" sz="5400" dirty="0"/>
              <a:t> a business</a:t>
            </a:r>
            <a:r>
              <a:rPr lang="en-GB" sz="5400" dirty="0"/>
              <a:t> (Entrepreneurial passion is a source of energy for starting a business and is labelled by researchers as a key competency of an entrepreneur</a:t>
            </a:r>
            <a:r>
              <a:rPr lang="ru-RU" sz="5400" dirty="0"/>
              <a:t>)</a:t>
            </a:r>
          </a:p>
          <a:p>
            <a:pPr algn="l" fontAlgn="base"/>
            <a:r>
              <a:rPr lang="sk-SK" sz="5400" b="1" i="0" dirty="0">
                <a:effectLst/>
                <a:latin typeface="fkGroteskNeue"/>
              </a:rPr>
              <a:t>Relationship Management and </a:t>
            </a:r>
            <a:r>
              <a:rPr lang="sk-SK" sz="5400" b="1" i="0" dirty="0" err="1">
                <a:effectLst/>
                <a:latin typeface="fkGroteskNeue"/>
              </a:rPr>
              <a:t>Networking</a:t>
            </a:r>
            <a:br>
              <a:rPr lang="sk-SK" sz="5400" b="0" i="0" dirty="0">
                <a:effectLst/>
                <a:latin typeface="fkGroteskNeue"/>
              </a:rPr>
            </a:br>
            <a:r>
              <a:rPr lang="sk-SK" sz="5400" b="0" i="0" dirty="0" err="1">
                <a:effectLst/>
                <a:latin typeface="fkGroteskNeue"/>
              </a:rPr>
              <a:t>Emotional</a:t>
            </a:r>
            <a:r>
              <a:rPr lang="sk-SK" sz="5400" b="0" i="0" dirty="0">
                <a:effectLst/>
                <a:latin typeface="fkGroteskNeue"/>
              </a:rPr>
              <a:t> </a:t>
            </a:r>
            <a:r>
              <a:rPr lang="sk-SK" sz="5400" b="0" i="0" dirty="0" err="1">
                <a:effectLst/>
                <a:latin typeface="fkGroteskNeue"/>
              </a:rPr>
              <a:t>intelligence</a:t>
            </a:r>
            <a:r>
              <a:rPr lang="sk-SK" sz="5400" b="0" i="0" dirty="0">
                <a:effectLst/>
                <a:latin typeface="fkGroteskNeue"/>
              </a:rPr>
              <a:t> </a:t>
            </a:r>
            <a:r>
              <a:rPr lang="sk-SK" sz="5400" b="0" i="0" dirty="0" err="1">
                <a:effectLst/>
                <a:latin typeface="fkGroteskNeue"/>
              </a:rPr>
              <a:t>improves</a:t>
            </a:r>
            <a:r>
              <a:rPr lang="sk-SK" sz="5400" b="0" i="0" dirty="0">
                <a:effectLst/>
                <a:latin typeface="fkGroteskNeue"/>
              </a:rPr>
              <a:t> the ability to </a:t>
            </a:r>
            <a:r>
              <a:rPr lang="sk-SK" sz="5400" b="0" i="0" dirty="0" err="1">
                <a:effectLst/>
                <a:latin typeface="fkGroteskNeue"/>
              </a:rPr>
              <a:t>build</a:t>
            </a:r>
            <a:r>
              <a:rPr lang="sk-SK" sz="5400" b="0" i="0" dirty="0">
                <a:effectLst/>
                <a:latin typeface="fkGroteskNeue"/>
              </a:rPr>
              <a:t> and </a:t>
            </a:r>
            <a:r>
              <a:rPr lang="sk-SK" sz="5400" b="0" i="0" dirty="0" err="1">
                <a:effectLst/>
                <a:latin typeface="fkGroteskNeue"/>
              </a:rPr>
              <a:t>maintain</a:t>
            </a:r>
            <a:r>
              <a:rPr lang="sk-SK" sz="5400" b="0" i="0" dirty="0">
                <a:effectLst/>
                <a:latin typeface="fkGroteskNeue"/>
              </a:rPr>
              <a:t> </a:t>
            </a:r>
            <a:r>
              <a:rPr lang="sk-SK" sz="5400" b="0" i="0" dirty="0" err="1">
                <a:effectLst/>
                <a:latin typeface="fkGroteskNeue"/>
              </a:rPr>
              <a:t>relationships</a:t>
            </a:r>
            <a:r>
              <a:rPr lang="sk-SK" sz="5400" b="0" i="0" dirty="0">
                <a:effectLst/>
                <a:latin typeface="fkGroteskNeue"/>
              </a:rPr>
              <a:t> </a:t>
            </a:r>
            <a:r>
              <a:rPr lang="sk-SK" sz="5400" b="0" i="0" dirty="0" err="1">
                <a:effectLst/>
                <a:latin typeface="fkGroteskNeue"/>
              </a:rPr>
              <a:t>with</a:t>
            </a:r>
            <a:r>
              <a:rPr lang="sk-SK" sz="5400" b="0" i="0" dirty="0">
                <a:effectLst/>
                <a:latin typeface="fkGroteskNeue"/>
              </a:rPr>
              <a:t> </a:t>
            </a:r>
            <a:r>
              <a:rPr lang="sk-SK" sz="5400" b="0" i="0" dirty="0" err="1">
                <a:effectLst/>
                <a:latin typeface="fkGroteskNeue"/>
              </a:rPr>
              <a:t>stakeholders</a:t>
            </a:r>
            <a:r>
              <a:rPr lang="sk-SK" sz="5400" b="0" i="0" dirty="0">
                <a:effectLst/>
                <a:latin typeface="fkGroteskNeue"/>
              </a:rPr>
              <a:t>, </a:t>
            </a:r>
            <a:r>
              <a:rPr lang="sk-SK" sz="5400" b="0" i="0" dirty="0" err="1">
                <a:effectLst/>
                <a:latin typeface="fkGroteskNeue"/>
              </a:rPr>
              <a:t>including</a:t>
            </a:r>
            <a:r>
              <a:rPr lang="sk-SK" sz="5400" b="0" i="0" dirty="0">
                <a:effectLst/>
                <a:latin typeface="fkGroteskNeue"/>
              </a:rPr>
              <a:t> </a:t>
            </a:r>
            <a:r>
              <a:rPr lang="sk-SK" sz="5400" b="0" i="0" dirty="0" err="1">
                <a:effectLst/>
                <a:latin typeface="fkGroteskNeue"/>
              </a:rPr>
              <a:t>investors</a:t>
            </a:r>
            <a:r>
              <a:rPr lang="sk-SK" sz="5400" b="0" i="0" dirty="0">
                <a:effectLst/>
                <a:latin typeface="fkGroteskNeue"/>
              </a:rPr>
              <a:t>.</a:t>
            </a:r>
            <a:r>
              <a:rPr lang="ru-RU" sz="5400" b="0" i="0" dirty="0">
                <a:effectLst/>
                <a:latin typeface="fkGroteskNeue"/>
              </a:rPr>
              <a:t> </a:t>
            </a:r>
            <a:endParaRPr lang="en-GB" sz="4000" b="1" i="0" dirty="0">
              <a:effectLst/>
              <a:latin typeface="-apple-system"/>
            </a:endParaRPr>
          </a:p>
          <a:p>
            <a:r>
              <a:rPr lang="sk-SK" b="1" dirty="0" err="1"/>
              <a:t>Entrepreneurial</a:t>
            </a:r>
            <a:r>
              <a:rPr lang="sk-SK" b="1" dirty="0"/>
              <a:t> </a:t>
            </a:r>
            <a:r>
              <a:rPr lang="sk-SK" b="1" dirty="0" err="1"/>
              <a:t>Self-Efficacy</a:t>
            </a:r>
            <a:br>
              <a:rPr lang="sk-SK" dirty="0"/>
            </a:br>
            <a:r>
              <a:rPr lang="sk-SK" dirty="0" err="1"/>
              <a:t>Higher</a:t>
            </a:r>
            <a:r>
              <a:rPr lang="sk-SK" dirty="0"/>
              <a:t> </a:t>
            </a:r>
            <a:r>
              <a:rPr lang="sk-SK" dirty="0" err="1"/>
              <a:t>emotional</a:t>
            </a:r>
            <a:r>
              <a:rPr lang="sk-SK" dirty="0"/>
              <a:t> </a:t>
            </a:r>
            <a:r>
              <a:rPr lang="sk-SK" dirty="0" err="1"/>
              <a:t>intelligence</a:t>
            </a:r>
            <a:r>
              <a:rPr lang="sk-SK" dirty="0"/>
              <a:t> </a:t>
            </a:r>
            <a:r>
              <a:rPr lang="sk-SK" dirty="0" err="1"/>
              <a:t>leads</a:t>
            </a:r>
            <a:r>
              <a:rPr lang="sk-SK" dirty="0"/>
              <a:t> to </a:t>
            </a:r>
            <a:r>
              <a:rPr lang="sk-SK" dirty="0" err="1"/>
              <a:t>greater</a:t>
            </a:r>
            <a:r>
              <a:rPr lang="sk-SK" dirty="0"/>
              <a:t> </a:t>
            </a:r>
            <a:r>
              <a:rPr lang="sk-SK" dirty="0" err="1"/>
              <a:t>confidence</a:t>
            </a:r>
            <a:r>
              <a:rPr lang="sk-SK" dirty="0"/>
              <a:t> in </a:t>
            </a:r>
            <a:r>
              <a:rPr lang="sk-SK" dirty="0" err="1"/>
              <a:t>one’s</a:t>
            </a:r>
            <a:r>
              <a:rPr lang="sk-SK" dirty="0"/>
              <a:t> </a:t>
            </a:r>
            <a:r>
              <a:rPr lang="sk-SK" dirty="0" err="1"/>
              <a:t>entrepreneurial</a:t>
            </a:r>
            <a:r>
              <a:rPr lang="sk-SK" dirty="0"/>
              <a:t> </a:t>
            </a:r>
            <a:r>
              <a:rPr lang="sk-SK" dirty="0" err="1"/>
              <a:t>abilities</a:t>
            </a:r>
            <a:r>
              <a:rPr lang="sk-SK" dirty="0"/>
              <a:t>.</a:t>
            </a:r>
          </a:p>
          <a:p>
            <a:r>
              <a:rPr lang="sk-SK" b="1" i="0" dirty="0">
                <a:effectLst/>
                <a:latin typeface="fkGroteskNeue"/>
              </a:rPr>
              <a:t>Risk </a:t>
            </a:r>
            <a:r>
              <a:rPr lang="sk-SK" b="1" i="0" dirty="0" err="1">
                <a:effectLst/>
                <a:latin typeface="fkGroteskNeue"/>
              </a:rPr>
              <a:t>Tolerance</a:t>
            </a:r>
            <a:br>
              <a:rPr lang="sk-SK" b="0" i="0" dirty="0">
                <a:effectLst/>
                <a:latin typeface="fkGroteskNeue"/>
              </a:rPr>
            </a:br>
            <a:r>
              <a:rPr lang="sk-SK" b="0" i="0" dirty="0" err="1">
                <a:effectLst/>
                <a:latin typeface="fkGroteskNeue"/>
              </a:rPr>
              <a:t>Entrepreneurs</a:t>
            </a:r>
            <a:r>
              <a:rPr lang="sk-SK" b="0" i="0" dirty="0">
                <a:effectLst/>
                <a:latin typeface="fkGroteskNeue"/>
              </a:rPr>
              <a:t> </a:t>
            </a:r>
            <a:r>
              <a:rPr lang="sk-SK" b="0" i="0" dirty="0" err="1">
                <a:effectLst/>
                <a:latin typeface="fkGroteskNeue"/>
              </a:rPr>
              <a:t>with</a:t>
            </a:r>
            <a:r>
              <a:rPr lang="sk-SK" b="0" i="0" dirty="0">
                <a:effectLst/>
                <a:latin typeface="fkGroteskNeue"/>
              </a:rPr>
              <a:t> </a:t>
            </a:r>
            <a:r>
              <a:rPr lang="sk-SK" b="0" i="0" dirty="0" err="1">
                <a:effectLst/>
                <a:latin typeface="fkGroteskNeue"/>
              </a:rPr>
              <a:t>higher</a:t>
            </a:r>
            <a:r>
              <a:rPr lang="sk-SK" b="0" i="0" dirty="0">
                <a:effectLst/>
                <a:latin typeface="fkGroteskNeue"/>
              </a:rPr>
              <a:t> </a:t>
            </a:r>
            <a:r>
              <a:rPr lang="sk-SK" b="0" i="0" dirty="0" err="1">
                <a:effectLst/>
                <a:latin typeface="fkGroteskNeue"/>
              </a:rPr>
              <a:t>emotional</a:t>
            </a:r>
            <a:r>
              <a:rPr lang="sk-SK" b="0" i="0" dirty="0">
                <a:effectLst/>
                <a:latin typeface="fkGroteskNeue"/>
              </a:rPr>
              <a:t> </a:t>
            </a:r>
            <a:r>
              <a:rPr lang="sk-SK" b="0" i="0" dirty="0" err="1">
                <a:effectLst/>
                <a:latin typeface="fkGroteskNeue"/>
              </a:rPr>
              <a:t>intelligence</a:t>
            </a:r>
            <a:r>
              <a:rPr lang="sk-SK" b="0" i="0" dirty="0">
                <a:effectLst/>
                <a:latin typeface="fkGroteskNeue"/>
              </a:rPr>
              <a:t> show </a:t>
            </a:r>
            <a:r>
              <a:rPr lang="sk-SK" b="1" i="0" dirty="0" err="1">
                <a:effectLst/>
                <a:latin typeface="fkGroteskNeue"/>
              </a:rPr>
              <a:t>less</a:t>
            </a:r>
            <a:r>
              <a:rPr lang="sk-SK" b="1" i="0" dirty="0">
                <a:effectLst/>
                <a:latin typeface="fkGroteskNeue"/>
              </a:rPr>
              <a:t> risk </a:t>
            </a:r>
            <a:r>
              <a:rPr lang="sk-SK" b="1" i="0" dirty="0" err="1">
                <a:effectLst/>
                <a:latin typeface="fkGroteskNeue"/>
              </a:rPr>
              <a:t>aversion</a:t>
            </a:r>
            <a:r>
              <a:rPr lang="sk-SK" b="0" i="0" dirty="0">
                <a:effectLst/>
                <a:latin typeface="fkGroteskNeue"/>
              </a:rPr>
              <a:t> and more </a:t>
            </a:r>
            <a:r>
              <a:rPr lang="sk-SK" b="1" i="0" dirty="0" err="1">
                <a:effectLst/>
                <a:latin typeface="fkGroteskNeue"/>
              </a:rPr>
              <a:t>positive</a:t>
            </a:r>
            <a:r>
              <a:rPr lang="sk-SK" b="1" i="0" dirty="0">
                <a:effectLst/>
                <a:latin typeface="fkGroteskNeue"/>
              </a:rPr>
              <a:t> </a:t>
            </a:r>
            <a:r>
              <a:rPr lang="sk-SK" b="1" i="0" dirty="0" err="1">
                <a:effectLst/>
                <a:latin typeface="fkGroteskNeue"/>
              </a:rPr>
              <a:t>attitudes</a:t>
            </a:r>
            <a:r>
              <a:rPr lang="sk-SK" b="1" i="0" dirty="0">
                <a:effectLst/>
                <a:latin typeface="fkGroteskNeue"/>
              </a:rPr>
              <a:t> </a:t>
            </a:r>
            <a:r>
              <a:rPr lang="sk-SK" b="1" i="0" dirty="0" err="1">
                <a:effectLst/>
                <a:latin typeface="fkGroteskNeue"/>
              </a:rPr>
              <a:t>toward</a:t>
            </a:r>
            <a:r>
              <a:rPr lang="sk-SK" b="1" i="0" dirty="0">
                <a:effectLst/>
                <a:latin typeface="fkGroteskNeue"/>
              </a:rPr>
              <a:t> risk</a:t>
            </a:r>
            <a:r>
              <a:rPr lang="sk-SK" b="0" i="0" dirty="0">
                <a:effectLst/>
                <a:latin typeface="fkGroteskNeue"/>
              </a:rPr>
              <a:t>.</a:t>
            </a:r>
            <a:br>
              <a:rPr lang="sk-SK" b="0" i="0" dirty="0">
                <a:effectLst/>
                <a:latin typeface="fkGroteskNeue"/>
              </a:rPr>
            </a:br>
            <a:r>
              <a:rPr lang="sk-SK" b="1" i="0" dirty="0" err="1">
                <a:effectLst/>
                <a:latin typeface="fkGroteskNeue"/>
              </a:rPr>
              <a:t>Stress</a:t>
            </a:r>
            <a:r>
              <a:rPr lang="sk-SK" b="1" i="0" dirty="0">
                <a:effectLst/>
                <a:latin typeface="fkGroteskNeue"/>
              </a:rPr>
              <a:t> </a:t>
            </a:r>
            <a:r>
              <a:rPr lang="sk-SK" b="1" i="0" dirty="0" err="1">
                <a:effectLst/>
                <a:latin typeface="fkGroteskNeue"/>
              </a:rPr>
              <a:t>Tolerance</a:t>
            </a:r>
            <a:r>
              <a:rPr lang="sk-SK" b="1" i="0" dirty="0">
                <a:effectLst/>
                <a:latin typeface="fkGroteskNeue"/>
              </a:rPr>
              <a:t> and </a:t>
            </a:r>
            <a:r>
              <a:rPr lang="sk-SK" b="1" i="0" dirty="0" err="1">
                <a:effectLst/>
                <a:latin typeface="fkGroteskNeue"/>
              </a:rPr>
              <a:t>Perseverance</a:t>
            </a:r>
            <a:br>
              <a:rPr lang="sk-SK" b="0" i="0" dirty="0">
                <a:effectLst/>
                <a:latin typeface="fkGroteskNeue"/>
              </a:rPr>
            </a:br>
            <a:r>
              <a:rPr lang="sk-SK" b="0" i="0" dirty="0" err="1">
                <a:effectLst/>
                <a:latin typeface="fkGroteskNeue"/>
              </a:rPr>
              <a:t>High</a:t>
            </a:r>
            <a:r>
              <a:rPr lang="sk-SK" b="0" i="0" dirty="0">
                <a:effectLst/>
                <a:latin typeface="fkGroteskNeue"/>
              </a:rPr>
              <a:t> </a:t>
            </a:r>
            <a:r>
              <a:rPr lang="sk-SK" b="0" i="0" dirty="0" err="1">
                <a:effectLst/>
                <a:latin typeface="fkGroteskNeue"/>
              </a:rPr>
              <a:t>emotional</a:t>
            </a:r>
            <a:r>
              <a:rPr lang="sk-SK" b="0" i="0" dirty="0">
                <a:effectLst/>
                <a:latin typeface="fkGroteskNeue"/>
              </a:rPr>
              <a:t> </a:t>
            </a:r>
            <a:r>
              <a:rPr lang="sk-SK" b="0" i="0" dirty="0" err="1">
                <a:effectLst/>
                <a:latin typeface="fkGroteskNeue"/>
              </a:rPr>
              <a:t>intelligence</a:t>
            </a:r>
            <a:r>
              <a:rPr lang="sk-SK" b="0" i="0" dirty="0">
                <a:effectLst/>
                <a:latin typeface="fkGroteskNeue"/>
              </a:rPr>
              <a:t> </a:t>
            </a:r>
            <a:r>
              <a:rPr lang="sk-SK" b="1" i="0" dirty="0" err="1">
                <a:effectLst/>
                <a:latin typeface="fkGroteskNeue"/>
              </a:rPr>
              <a:t>enhances</a:t>
            </a:r>
            <a:r>
              <a:rPr lang="sk-SK" b="1" i="0" dirty="0">
                <a:effectLst/>
                <a:latin typeface="fkGroteskNeue"/>
              </a:rPr>
              <a:t> </a:t>
            </a:r>
            <a:r>
              <a:rPr lang="sk-SK" b="1" i="0" dirty="0" err="1">
                <a:effectLst/>
                <a:latin typeface="fkGroteskNeue"/>
              </a:rPr>
              <a:t>stress</a:t>
            </a:r>
            <a:r>
              <a:rPr lang="sk-SK" b="1" i="0" dirty="0">
                <a:effectLst/>
                <a:latin typeface="fkGroteskNeue"/>
              </a:rPr>
              <a:t> </a:t>
            </a:r>
            <a:r>
              <a:rPr lang="sk-SK" b="1" i="0" dirty="0" err="1">
                <a:effectLst/>
                <a:latin typeface="fkGroteskNeue"/>
              </a:rPr>
              <a:t>tolerance</a:t>
            </a:r>
            <a:r>
              <a:rPr lang="sk-SK" b="1" i="0" dirty="0">
                <a:effectLst/>
                <a:latin typeface="fkGroteskNeue"/>
              </a:rPr>
              <a:t> </a:t>
            </a:r>
            <a:r>
              <a:rPr lang="sk-SK" b="0" i="0" dirty="0">
                <a:effectLst/>
                <a:latin typeface="fkGroteskNeue"/>
              </a:rPr>
              <a:t>and </a:t>
            </a:r>
            <a:r>
              <a:rPr lang="sk-SK" b="1" i="0" dirty="0" err="1">
                <a:effectLst/>
                <a:latin typeface="fkGroteskNeue"/>
              </a:rPr>
              <a:t>persistence</a:t>
            </a:r>
            <a:r>
              <a:rPr lang="sk-SK" b="1" i="0" dirty="0">
                <a:effectLst/>
                <a:latin typeface="fkGroteskNeue"/>
              </a:rPr>
              <a:t> in </a:t>
            </a:r>
            <a:r>
              <a:rPr lang="sk-SK" b="1" i="0" dirty="0" err="1">
                <a:effectLst/>
                <a:latin typeface="fkGroteskNeue"/>
              </a:rPr>
              <a:t>overcoming</a:t>
            </a:r>
            <a:r>
              <a:rPr lang="sk-SK" b="1" i="0" dirty="0">
                <a:effectLst/>
                <a:latin typeface="fkGroteskNeue"/>
              </a:rPr>
              <a:t> </a:t>
            </a:r>
            <a:r>
              <a:rPr lang="sk-SK" b="1" i="0" dirty="0" err="1">
                <a:effectLst/>
                <a:latin typeface="fkGroteskNeue"/>
              </a:rPr>
              <a:t>entrepreneurial</a:t>
            </a:r>
            <a:r>
              <a:rPr lang="sk-SK" b="1" i="0" dirty="0">
                <a:effectLst/>
                <a:latin typeface="fkGroteskNeue"/>
              </a:rPr>
              <a:t> </a:t>
            </a:r>
            <a:r>
              <a:rPr lang="sk-SK" b="1" i="0" dirty="0" err="1">
                <a:effectLst/>
                <a:latin typeface="fkGroteskNeue"/>
              </a:rPr>
              <a:t>challenges</a:t>
            </a:r>
            <a:r>
              <a:rPr lang="sk-SK" b="0" i="0" dirty="0">
                <a:effectLst/>
                <a:latin typeface="fkGroteskNeue"/>
              </a:rPr>
              <a:t>.</a:t>
            </a:r>
            <a:br>
              <a:rPr lang="sk-SK" b="0" i="0" dirty="0">
                <a:effectLst/>
                <a:latin typeface="fkGroteskNeue"/>
              </a:rPr>
            </a:br>
            <a:r>
              <a:rPr lang="sk-SK" b="1" i="0" dirty="0" err="1">
                <a:effectLst/>
                <a:latin typeface="fkGroteskNeue"/>
              </a:rPr>
              <a:t>Creativity</a:t>
            </a:r>
            <a:r>
              <a:rPr lang="sk-SK" b="1" i="0" dirty="0">
                <a:effectLst/>
                <a:latin typeface="fkGroteskNeue"/>
              </a:rPr>
              <a:t> and </a:t>
            </a:r>
            <a:r>
              <a:rPr lang="sk-SK" b="1" i="0" dirty="0" err="1">
                <a:effectLst/>
                <a:latin typeface="fkGroteskNeue"/>
              </a:rPr>
              <a:t>Innovation</a:t>
            </a:r>
            <a:br>
              <a:rPr lang="sk-SK" b="0" i="0" dirty="0">
                <a:effectLst/>
                <a:latin typeface="fkGroteskNeue"/>
              </a:rPr>
            </a:br>
            <a:r>
              <a:rPr lang="sk-SK" b="0" i="0" dirty="0" err="1">
                <a:effectLst/>
                <a:latin typeface="fkGroteskNeue"/>
              </a:rPr>
              <a:t>Emotional</a:t>
            </a:r>
            <a:r>
              <a:rPr lang="sk-SK" b="0" i="0" dirty="0">
                <a:effectLst/>
                <a:latin typeface="fkGroteskNeue"/>
              </a:rPr>
              <a:t> </a:t>
            </a:r>
            <a:r>
              <a:rPr lang="sk-SK" b="0" i="0" dirty="0" err="1">
                <a:effectLst/>
                <a:latin typeface="fkGroteskNeue"/>
              </a:rPr>
              <a:t>intelligence</a:t>
            </a:r>
            <a:r>
              <a:rPr lang="sk-SK" b="0" i="0" dirty="0">
                <a:effectLst/>
                <a:latin typeface="fkGroteskNeue"/>
              </a:rPr>
              <a:t> </a:t>
            </a:r>
            <a:r>
              <a:rPr lang="sk-SK" b="0" i="0" dirty="0" err="1">
                <a:effectLst/>
                <a:latin typeface="fkGroteskNeue"/>
              </a:rPr>
              <a:t>is</a:t>
            </a:r>
            <a:r>
              <a:rPr lang="sk-SK" b="0" i="0" dirty="0">
                <a:effectLst/>
                <a:latin typeface="fkGroteskNeue"/>
              </a:rPr>
              <a:t> </a:t>
            </a:r>
            <a:r>
              <a:rPr lang="sk-SK" b="0" i="0" dirty="0" err="1">
                <a:effectLst/>
                <a:latin typeface="fkGroteskNeue"/>
              </a:rPr>
              <a:t>associated</a:t>
            </a:r>
            <a:r>
              <a:rPr lang="sk-SK" b="0" i="0" dirty="0">
                <a:effectLst/>
                <a:latin typeface="fkGroteskNeue"/>
              </a:rPr>
              <a:t> </a:t>
            </a:r>
            <a:r>
              <a:rPr lang="sk-SK" b="0" i="0" dirty="0" err="1">
                <a:effectLst/>
                <a:latin typeface="fkGroteskNeue"/>
              </a:rPr>
              <a:t>with</a:t>
            </a:r>
            <a:r>
              <a:rPr lang="sk-SK" b="0" i="0" dirty="0">
                <a:effectLst/>
                <a:latin typeface="fkGroteskNeue"/>
              </a:rPr>
              <a:t> </a:t>
            </a:r>
            <a:r>
              <a:rPr lang="sk-SK" b="0" i="0" dirty="0" err="1">
                <a:effectLst/>
                <a:latin typeface="fkGroteskNeue"/>
              </a:rPr>
              <a:t>enhanced</a:t>
            </a:r>
            <a:r>
              <a:rPr lang="sk-SK" b="0" i="0" dirty="0">
                <a:effectLst/>
                <a:latin typeface="fkGroteskNeue"/>
              </a:rPr>
              <a:t> </a:t>
            </a:r>
            <a:r>
              <a:rPr lang="sk-SK" b="1" i="0" dirty="0" err="1">
                <a:effectLst/>
                <a:latin typeface="fkGroteskNeue"/>
              </a:rPr>
              <a:t>creative</a:t>
            </a:r>
            <a:r>
              <a:rPr lang="sk-SK" b="1" i="0" dirty="0">
                <a:effectLst/>
                <a:latin typeface="fkGroteskNeue"/>
              </a:rPr>
              <a:t> </a:t>
            </a:r>
            <a:r>
              <a:rPr lang="sk-SK" b="1" i="0" dirty="0" err="1">
                <a:effectLst/>
                <a:latin typeface="fkGroteskNeue"/>
              </a:rPr>
              <a:t>thinking</a:t>
            </a:r>
            <a:r>
              <a:rPr lang="sk-SK" b="1" i="0" dirty="0">
                <a:effectLst/>
                <a:latin typeface="fkGroteskNeue"/>
              </a:rPr>
              <a:t> </a:t>
            </a:r>
            <a:r>
              <a:rPr lang="sk-SK" b="0" i="0" dirty="0">
                <a:effectLst/>
                <a:latin typeface="fkGroteskNeue"/>
              </a:rPr>
              <a:t>and </a:t>
            </a:r>
            <a:r>
              <a:rPr lang="sk-SK" b="0" i="0" dirty="0" err="1">
                <a:effectLst/>
                <a:latin typeface="fkGroteskNeue"/>
              </a:rPr>
              <a:t>innovation</a:t>
            </a:r>
            <a:r>
              <a:rPr lang="sk-SK" b="0" i="0" dirty="0">
                <a:effectLst/>
                <a:latin typeface="fkGroteskNeue"/>
              </a:rPr>
              <a:t> in </a:t>
            </a:r>
            <a:r>
              <a:rPr lang="sk-SK" b="0" i="0" dirty="0" err="1">
                <a:effectLst/>
                <a:latin typeface="fkGroteskNeue"/>
              </a:rPr>
              <a:t>entrepreneurship</a:t>
            </a:r>
            <a:r>
              <a:rPr lang="sk-SK" b="0" i="0" dirty="0">
                <a:effectLst/>
                <a:latin typeface="fkGroteskNeue"/>
              </a:rPr>
              <a:t>.</a:t>
            </a:r>
            <a:br>
              <a:rPr lang="sk-SK" b="0" i="0" dirty="0">
                <a:effectLst/>
                <a:latin typeface="fkGroteskNeue"/>
              </a:rPr>
            </a:br>
            <a:endParaRPr lang="sk-SK" dirty="0"/>
          </a:p>
        </p:txBody>
      </p:sp>
      <p:sp>
        <p:nvSpPr>
          <p:cNvPr id="4" name="Slide Number Placeholder 3"/>
          <p:cNvSpPr>
            <a:spLocks noGrp="1"/>
          </p:cNvSpPr>
          <p:nvPr>
            <p:ph type="sldNum" sz="quarter" idx="5"/>
          </p:nvPr>
        </p:nvSpPr>
        <p:spPr/>
        <p:txBody>
          <a:bodyPr/>
          <a:lstStyle/>
          <a:p>
            <a:fld id="{1CF70E2A-75DD-40B8-8C67-32144A9D8C63}" type="slidenum">
              <a:rPr lang="en-GB" smtClean="0"/>
              <a:t>4</a:t>
            </a:fld>
            <a:endParaRPr lang="en-GB"/>
          </a:p>
        </p:txBody>
      </p:sp>
    </p:spTree>
    <p:extLst>
      <p:ext uri="{BB962C8B-B14F-4D97-AF65-F5344CB8AC3E}">
        <p14:creationId xmlns:p14="http://schemas.microsoft.com/office/powerpoint/2010/main" val="822050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4000" dirty="0"/>
              <a:t>To measure and develop an entrepreneur's EI, it is convenient to use the </a:t>
            </a:r>
            <a:r>
              <a:rPr lang="en-US" sz="4000" b="1" dirty="0"/>
              <a:t>The 4-component instrumental model in (</a:t>
            </a:r>
            <a:r>
              <a:rPr lang="en-US" sz="4000" b="1" dirty="0" err="1"/>
              <a:t>4EI</a:t>
            </a:r>
            <a:r>
              <a:rPr lang="en-US" sz="4000" b="1" dirty="0"/>
              <a:t> Model)</a:t>
            </a:r>
            <a:r>
              <a:rPr lang="ru-RU" sz="4000" b="1" dirty="0"/>
              <a:t>. </a:t>
            </a:r>
            <a:r>
              <a:rPr lang="en-GB"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Like the latest version of Goleman's model </a:t>
            </a:r>
            <a:r>
              <a:rPr lang="en-GB" sz="2800" dirty="0">
                <a:solidFill>
                  <a:srgbClr val="000000"/>
                </a:solidFill>
                <a:effectLst/>
                <a:latin typeface="Times New Roman" panose="02020603050405020304" pitchFamily="18" charset="0"/>
                <a:ea typeface="Times New Roman" panose="02020603050405020304" pitchFamily="18" charset="0"/>
              </a:rPr>
              <a:t>The </a:t>
            </a:r>
            <a:r>
              <a:rPr lang="en-GB" sz="2800" dirty="0" err="1">
                <a:solidFill>
                  <a:srgbClr val="000000"/>
                </a:solidFill>
                <a:effectLst/>
                <a:latin typeface="Times New Roman" panose="02020603050405020304" pitchFamily="18" charset="0"/>
                <a:ea typeface="Times New Roman" panose="02020603050405020304" pitchFamily="18" charset="0"/>
              </a:rPr>
              <a:t>4EI</a:t>
            </a:r>
            <a:r>
              <a:rPr lang="en-GB" sz="2800" dirty="0">
                <a:solidFill>
                  <a:srgbClr val="000000"/>
                </a:solidFill>
                <a:effectLst/>
                <a:latin typeface="Times New Roman" panose="02020603050405020304" pitchFamily="18" charset="0"/>
                <a:ea typeface="Times New Roman" panose="02020603050405020304" pitchFamily="18" charset="0"/>
              </a:rPr>
              <a:t> Model consists of 4 components. </a:t>
            </a:r>
            <a:r>
              <a:rPr lang="en-GB" sz="4000" dirty="0"/>
              <a:t>But this model provides support for the 19 main important in business </a:t>
            </a:r>
            <a:r>
              <a:rPr lang="en-GB"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competencies</a:t>
            </a:r>
            <a:endParaRPr lang="en-GB" sz="40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0000"/>
                </a:solidFill>
                <a:effectLst/>
                <a:latin typeface="Times New Roman" panose="02020603050405020304" pitchFamily="18" charset="0"/>
                <a:ea typeface="Times New Roman" panose="02020603050405020304" pitchFamily="18" charset="0"/>
              </a:rPr>
              <a:t>The </a:t>
            </a:r>
            <a:r>
              <a:rPr lang="en-GB" sz="2800" dirty="0" err="1">
                <a:solidFill>
                  <a:srgbClr val="000000"/>
                </a:solidFill>
                <a:effectLst/>
                <a:latin typeface="Times New Roman" panose="02020603050405020304" pitchFamily="18" charset="0"/>
                <a:ea typeface="Times New Roman" panose="02020603050405020304" pitchFamily="18" charset="0"/>
              </a:rPr>
              <a:t>4EI</a:t>
            </a:r>
            <a:r>
              <a:rPr lang="en-GB" sz="2800" dirty="0">
                <a:solidFill>
                  <a:srgbClr val="000000"/>
                </a:solidFill>
                <a:effectLst/>
                <a:latin typeface="Times New Roman" panose="02020603050405020304" pitchFamily="18" charset="0"/>
                <a:ea typeface="Times New Roman" panose="02020603050405020304" pitchFamily="18" charset="0"/>
              </a:rPr>
              <a:t> Model consists of the following components </a:t>
            </a:r>
            <a:r>
              <a:rPr lang="en-GB"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namely Self-Awareness of Entrepreneurs (SA), Self-Management of Entrepreneurs (SM), Social Awareness of Entrepreneurs (</a:t>
            </a:r>
            <a:r>
              <a:rPr lang="en-GB"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SocA</a:t>
            </a:r>
            <a:r>
              <a:rPr lang="en-GB"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Relationship Management of Entrepreneurs (RM). The model helps to build an entrepreneur’s EI profile. </a:t>
            </a:r>
            <a:r>
              <a:rPr lang="en-GB" sz="2800" dirty="0">
                <a:solidFill>
                  <a:srgbClr val="000000"/>
                </a:solidFill>
                <a:effectLst/>
                <a:latin typeface="Times New Roman" panose="02020603050405020304" pitchFamily="18" charset="0"/>
                <a:ea typeface="Times New Roman" panose="02020603050405020304" pitchFamily="18" charset="0"/>
              </a:rPr>
              <a:t>The </a:t>
            </a:r>
            <a:r>
              <a:rPr lang="en-GB" sz="2800" dirty="0" err="1">
                <a:solidFill>
                  <a:srgbClr val="000000"/>
                </a:solidFill>
                <a:effectLst/>
                <a:latin typeface="Times New Roman" panose="02020603050405020304" pitchFamily="18" charset="0"/>
                <a:ea typeface="Times New Roman" panose="02020603050405020304" pitchFamily="18" charset="0"/>
              </a:rPr>
              <a:t>4EI</a:t>
            </a:r>
            <a:r>
              <a:rPr lang="en-GB" sz="2800" dirty="0">
                <a:solidFill>
                  <a:srgbClr val="000000"/>
                </a:solidFill>
                <a:effectLst/>
                <a:latin typeface="Times New Roman" panose="02020603050405020304" pitchFamily="18" charset="0"/>
                <a:ea typeface="Times New Roman" panose="02020603050405020304" pitchFamily="18" charset="0"/>
              </a:rPr>
              <a:t> Model</a:t>
            </a:r>
            <a:r>
              <a:rPr lang="en-GB"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uses the Stan scale from 0 to 10. For every component, the results from 0–3 is a low level (LL), more than 3 to 7 is an average level (AL), and more than 7 to 10 is a high level (HL). </a:t>
            </a:r>
            <a:r>
              <a:rPr lang="en-GB" sz="2800" dirty="0">
                <a:solidFill>
                  <a:srgbClr val="000000"/>
                </a:solidFill>
                <a:effectLst/>
                <a:latin typeface="Times New Roman" panose="02020603050405020304" pitchFamily="18" charset="0"/>
                <a:ea typeface="Times New Roman" panose="02020603050405020304" pitchFamily="18" charset="0"/>
              </a:rPr>
              <a:t>The </a:t>
            </a:r>
            <a:r>
              <a:rPr lang="en-GB" sz="2800" dirty="0" err="1">
                <a:solidFill>
                  <a:srgbClr val="000000"/>
                </a:solidFill>
                <a:effectLst/>
                <a:latin typeface="Times New Roman" panose="02020603050405020304" pitchFamily="18" charset="0"/>
                <a:ea typeface="Times New Roman" panose="02020603050405020304" pitchFamily="18" charset="0"/>
              </a:rPr>
              <a:t>4EIE</a:t>
            </a:r>
            <a:r>
              <a:rPr lang="en-GB" sz="2800" dirty="0">
                <a:solidFill>
                  <a:srgbClr val="000000"/>
                </a:solidFill>
                <a:effectLst/>
                <a:latin typeface="Times New Roman" panose="02020603050405020304" pitchFamily="18" charset="0"/>
                <a:ea typeface="Times New Roman" panose="02020603050405020304" pitchFamily="18" charset="0"/>
              </a:rPr>
              <a:t> Model</a:t>
            </a:r>
            <a:r>
              <a:rPr lang="en-GB"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consists of quadrants equal to the component's value (0 to 10). </a:t>
            </a:r>
            <a:endParaRPr lang="ru-R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4000" dirty="0"/>
              <a:t>A reliable, validated </a:t>
            </a:r>
            <a:r>
              <a:rPr lang="en-GB" sz="4000" b="1" dirty="0"/>
              <a:t>questionnaire</a:t>
            </a:r>
            <a:r>
              <a:rPr lang="en-GB" sz="4000" dirty="0"/>
              <a:t> “Emotional Intelligence in Business” can be used to assess the</a:t>
            </a:r>
            <a:r>
              <a:rPr lang="ru-RU" sz="4000" dirty="0"/>
              <a:t> </a:t>
            </a:r>
            <a:r>
              <a:rPr lang="en-GB" sz="4000" dirty="0" err="1">
                <a:solidFill>
                  <a:srgbClr val="000000"/>
                </a:solidFill>
                <a:effectLst/>
                <a:latin typeface="Times New Roman" panose="02020603050405020304" pitchFamily="18" charset="0"/>
                <a:ea typeface="Times New Roman" panose="02020603050405020304" pitchFamily="18" charset="0"/>
              </a:rPr>
              <a:t>4EI</a:t>
            </a:r>
            <a:r>
              <a:rPr lang="en-GB" sz="4000" dirty="0">
                <a:solidFill>
                  <a:srgbClr val="000000"/>
                </a:solidFill>
                <a:effectLst/>
                <a:latin typeface="Times New Roman" panose="02020603050405020304" pitchFamily="18" charset="0"/>
                <a:ea typeface="Times New Roman" panose="02020603050405020304" pitchFamily="18" charset="0"/>
              </a:rPr>
              <a:t> Model </a:t>
            </a:r>
            <a:r>
              <a:rPr lang="en-GB" sz="4000" dirty="0"/>
              <a:t>components</a:t>
            </a:r>
            <a:r>
              <a:rPr lang="ru-RU" sz="4000" dirty="0"/>
              <a:t>. </a:t>
            </a:r>
            <a:r>
              <a:rPr lang="en-GB" sz="5400" dirty="0"/>
              <a:t>Pre-test  and Post-test allow monitoring the dynamics of entrepreneurs' EI development according to </a:t>
            </a:r>
            <a:r>
              <a:rPr lang="en-GB" sz="5400" dirty="0" err="1"/>
              <a:t>thethe</a:t>
            </a:r>
            <a:r>
              <a:rPr lang="ru-RU" sz="5400" dirty="0"/>
              <a:t> </a:t>
            </a:r>
            <a:r>
              <a:rPr lang="en-GB" sz="5400" dirty="0" err="1">
                <a:solidFill>
                  <a:srgbClr val="000000"/>
                </a:solidFill>
                <a:effectLst/>
                <a:latin typeface="Times New Roman" panose="02020603050405020304" pitchFamily="18" charset="0"/>
                <a:ea typeface="Times New Roman" panose="02020603050405020304" pitchFamily="18" charset="0"/>
              </a:rPr>
              <a:t>4EI</a:t>
            </a:r>
            <a:r>
              <a:rPr lang="en-GB" sz="5400" dirty="0">
                <a:solidFill>
                  <a:srgbClr val="000000"/>
                </a:solidFill>
                <a:effectLst/>
                <a:latin typeface="Times New Roman" panose="02020603050405020304" pitchFamily="18" charset="0"/>
                <a:ea typeface="Times New Roman" panose="02020603050405020304" pitchFamily="18" charset="0"/>
              </a:rPr>
              <a:t> Model</a:t>
            </a:r>
            <a:r>
              <a:rPr lang="en-GB" sz="5400" dirty="0"/>
              <a:t>.</a:t>
            </a:r>
            <a:endParaRPr lang="ru-RU" sz="5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7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7200" dirty="0"/>
              <a:t>The slide shows an example of a pre-entrepreneur's </a:t>
            </a:r>
            <a:r>
              <a:rPr lang="en-GB" sz="7200" b="1" dirty="0"/>
              <a:t>EI profile </a:t>
            </a:r>
            <a:r>
              <a:rPr lang="en-GB" sz="7200" dirty="0"/>
              <a:t>(graphical and analytical interpretation).</a:t>
            </a:r>
            <a:r>
              <a:rPr lang="ru-RU" sz="7200" dirty="0"/>
              <a:t> </a:t>
            </a:r>
            <a:r>
              <a:rPr lang="en-GB" sz="7200" dirty="0"/>
              <a:t>The use of the ‘Questionnaire</a:t>
            </a:r>
            <a:r>
              <a:rPr lang="ru-RU" sz="7200" dirty="0"/>
              <a:t> </a:t>
            </a:r>
            <a:r>
              <a:rPr lang="en-GB" sz="7200" dirty="0"/>
              <a:t>Emotional Intelligence in Business’ chatbot, created on the Smart Sender online platform, allows you to give feedback to the respondent and makes the survey more attractive to respondents.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5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28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800" dirty="0">
              <a:solidFill>
                <a:srgbClr val="000000"/>
              </a:solidFill>
              <a:effectLst/>
              <a:latin typeface="Times New Roman" panose="02020603050405020304" pitchFamily="18" charset="0"/>
              <a:ea typeface="Times New Roman" panose="02020603050405020304" pitchFamily="18" charset="0"/>
            </a:endParaRPr>
          </a:p>
          <a:p>
            <a:endParaRPr lang="sk-SK" dirty="0"/>
          </a:p>
        </p:txBody>
      </p:sp>
      <p:sp>
        <p:nvSpPr>
          <p:cNvPr id="4" name="Slide Number Placeholder 3"/>
          <p:cNvSpPr>
            <a:spLocks noGrp="1"/>
          </p:cNvSpPr>
          <p:nvPr>
            <p:ph type="sldNum" sz="quarter" idx="5"/>
          </p:nvPr>
        </p:nvSpPr>
        <p:spPr/>
        <p:txBody>
          <a:bodyPr/>
          <a:lstStyle/>
          <a:p>
            <a:fld id="{1CF70E2A-75DD-40B8-8C67-32144A9D8C63}" type="slidenum">
              <a:rPr lang="en-GB" smtClean="0"/>
              <a:t>5</a:t>
            </a:fld>
            <a:endParaRPr lang="en-GB"/>
          </a:p>
        </p:txBody>
      </p:sp>
    </p:spTree>
    <p:extLst>
      <p:ext uri="{BB962C8B-B14F-4D97-AF65-F5344CB8AC3E}">
        <p14:creationId xmlns:p14="http://schemas.microsoft.com/office/powerpoint/2010/main" val="4028824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Generative AI is opening </a:t>
            </a:r>
            <a:r>
              <a:rPr lang="en-US" b="1" dirty="0"/>
              <a:t>new frontiers in how we develop emotional intelligence </a:t>
            </a:r>
            <a:r>
              <a:rPr lang="en-US" dirty="0"/>
              <a:t>(EI). Our research demonstrates that GenAI can also support emotional development across all four domains of the 4EI Model: self-awareness, self-management, social awareness, and relationship management. Its key strengths lie in scalability, personalization, and its capacity to create </a:t>
            </a:r>
            <a:r>
              <a:rPr lang="en-US" b="1" dirty="0"/>
              <a:t>immersive learning experiences</a:t>
            </a:r>
            <a:r>
              <a:rPr lang="en-US" dirty="0"/>
              <a:t>. these technologies align with constructivist learning theory by enabling learners to actively </a:t>
            </a:r>
            <a:r>
              <a:rPr lang="en-US" b="1" dirty="0"/>
              <a:t>engage in real-world scenarios </a:t>
            </a:r>
            <a:r>
              <a:rPr lang="en-US" dirty="0"/>
              <a:t>and receive </a:t>
            </a:r>
            <a:r>
              <a:rPr lang="en-US" b="1" dirty="0"/>
              <a:t>immediate, personalized feedback</a:t>
            </a:r>
            <a:r>
              <a:rPr lang="en-US" dirty="0"/>
              <a:t>. This not only fosters metacognitive regulation but has been shown to </a:t>
            </a:r>
            <a:r>
              <a:rPr lang="en-US" b="1" dirty="0"/>
              <a:t>increase motivation and long-term retention of emotional skills</a:t>
            </a:r>
            <a:r>
              <a:rPr lang="en-US" dirty="0"/>
              <a:t>. In essence, GenAI is not just an assistive tool; it’s a pedagogical enabler that can reshape how we develop leadership and interpersonal capabilities in entrepreneurial education.</a:t>
            </a:r>
            <a:endParaRPr lang="en-GB" dirty="0"/>
          </a:p>
        </p:txBody>
      </p:sp>
      <p:sp>
        <p:nvSpPr>
          <p:cNvPr id="4" name="Slide Number Placeholder 3"/>
          <p:cNvSpPr>
            <a:spLocks noGrp="1"/>
          </p:cNvSpPr>
          <p:nvPr>
            <p:ph type="sldNum" sz="quarter" idx="5"/>
          </p:nvPr>
        </p:nvSpPr>
        <p:spPr/>
        <p:txBody>
          <a:bodyPr/>
          <a:lstStyle/>
          <a:p>
            <a:fld id="{1CF70E2A-75DD-40B8-8C67-32144A9D8C63}" type="slidenum">
              <a:rPr lang="en-GB" smtClean="0"/>
              <a:t>6</a:t>
            </a:fld>
            <a:endParaRPr lang="en-GB"/>
          </a:p>
        </p:txBody>
      </p:sp>
    </p:spTree>
    <p:extLst>
      <p:ext uri="{BB962C8B-B14F-4D97-AF65-F5344CB8AC3E}">
        <p14:creationId xmlns:p14="http://schemas.microsoft.com/office/powerpoint/2010/main" val="3934037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Our aim </a:t>
            </a:r>
            <a:r>
              <a:rPr lang="en-US" dirty="0"/>
              <a:t>is to provide practical recommendations for applying GenAI to improve the four key components of Emotional Intelligence—Self-Awareness, Self-Management, Social Awareness, and Relationship Management—using the validated 4EI model as our guiding framework.</a:t>
            </a:r>
          </a:p>
          <a:p>
            <a:pPr>
              <a:buNone/>
            </a:pPr>
            <a:r>
              <a:rPr lang="en-US" dirty="0"/>
              <a:t>To inform these recommendations, we conducted a </a:t>
            </a:r>
            <a:r>
              <a:rPr lang="en-US" b="1" dirty="0"/>
              <a:t>comprehensive literature review</a:t>
            </a:r>
            <a:r>
              <a:rPr lang="en-US" dirty="0"/>
              <a:t> and </a:t>
            </a:r>
            <a:r>
              <a:rPr lang="en-US" b="1" dirty="0"/>
              <a:t>evaluated GenAI tools for their suitability</a:t>
            </a:r>
            <a:r>
              <a:rPr lang="en-US" dirty="0"/>
              <a:t> in entrepreneurial education. </a:t>
            </a:r>
            <a:endParaRPr lang="en-GB" dirty="0"/>
          </a:p>
        </p:txBody>
      </p:sp>
      <p:sp>
        <p:nvSpPr>
          <p:cNvPr id="4" name="Slide Number Placeholder 3"/>
          <p:cNvSpPr>
            <a:spLocks noGrp="1"/>
          </p:cNvSpPr>
          <p:nvPr>
            <p:ph type="sldNum" sz="quarter" idx="5"/>
          </p:nvPr>
        </p:nvSpPr>
        <p:spPr/>
        <p:txBody>
          <a:bodyPr/>
          <a:lstStyle/>
          <a:p>
            <a:fld id="{1CF70E2A-75DD-40B8-8C67-32144A9D8C63}" type="slidenum">
              <a:rPr lang="en-GB" smtClean="0"/>
              <a:t>7</a:t>
            </a:fld>
            <a:endParaRPr lang="en-GB"/>
          </a:p>
        </p:txBody>
      </p:sp>
    </p:spTree>
    <p:extLst>
      <p:ext uri="{BB962C8B-B14F-4D97-AF65-F5344CB8AC3E}">
        <p14:creationId xmlns:p14="http://schemas.microsoft.com/office/powerpoint/2010/main" val="3472345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6EA6B-575E-8254-EB1B-FF1BFCBACC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1EE9A-DB81-5926-CEEC-2BB2836AC7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2CC59D-A77B-E89A-EDAA-832289F0C5FC}"/>
              </a:ext>
            </a:extLst>
          </p:cNvPr>
          <p:cNvSpPr>
            <a:spLocks noGrp="1"/>
          </p:cNvSpPr>
          <p:nvPr>
            <p:ph type="body" idx="1"/>
          </p:nvPr>
        </p:nvSpPr>
        <p:spPr/>
        <p:txBody>
          <a:bodyPr/>
          <a:lstStyle/>
          <a:p>
            <a:pPr>
              <a:buNone/>
            </a:pPr>
            <a:r>
              <a:rPr lang="en-US" dirty="0"/>
              <a:t>We grouped the tools into three main categories:</a:t>
            </a:r>
          </a:p>
          <a:p>
            <a:pPr>
              <a:buFont typeface="+mj-lt"/>
              <a:buAutoNum type="arabicPeriod"/>
            </a:pPr>
            <a:r>
              <a:rPr lang="en-US" b="1" dirty="0"/>
              <a:t>Conversational Chatbots</a:t>
            </a:r>
            <a:r>
              <a:rPr lang="en-US" dirty="0"/>
              <a:t>: These include </a:t>
            </a:r>
            <a:r>
              <a:rPr lang="en-US" dirty="0" err="1"/>
              <a:t>Replika</a:t>
            </a:r>
            <a:r>
              <a:rPr lang="en-US" dirty="0"/>
              <a:t> and </a:t>
            </a:r>
            <a:r>
              <a:rPr lang="en-US" dirty="0" err="1"/>
              <a:t>Woebot</a:t>
            </a:r>
            <a:r>
              <a:rPr lang="en-US" dirty="0"/>
              <a:t>, which support </a:t>
            </a:r>
            <a:r>
              <a:rPr lang="en-US" b="1" dirty="0"/>
              <a:t>emotional exploration and reflection</a:t>
            </a:r>
            <a:r>
              <a:rPr lang="en-US" dirty="0"/>
              <a:t>. They are particularly effective at the foundational level for </a:t>
            </a:r>
            <a:r>
              <a:rPr lang="en-US" b="1" dirty="0"/>
              <a:t>promoting self-awareness</a:t>
            </a:r>
            <a:r>
              <a:rPr lang="en-US" dirty="0"/>
              <a:t> and initial </a:t>
            </a:r>
            <a:r>
              <a:rPr lang="en-US" b="1" dirty="0"/>
              <a:t>self-regulation</a:t>
            </a:r>
            <a:r>
              <a:rPr lang="en-US" dirty="0"/>
              <a:t>. However, </a:t>
            </a:r>
            <a:r>
              <a:rPr lang="en-US" b="1" dirty="0"/>
              <a:t>they are limited by their generalized pretraining and lack of domain-specific customization </a:t>
            </a:r>
            <a:r>
              <a:rPr lang="en-US" dirty="0"/>
              <a:t>unless further fine-tuned or enhanced with retrieval mechanisms.</a:t>
            </a:r>
            <a:endParaRPr lang="sk-SK" dirty="0"/>
          </a:p>
          <a:p>
            <a:pPr>
              <a:buFont typeface="+mj-lt"/>
              <a:buAutoNum type="arabicPeriod"/>
            </a:pPr>
            <a:endParaRPr lang="en-US" dirty="0"/>
          </a:p>
          <a:p>
            <a:pPr>
              <a:buFont typeface="+mj-lt"/>
              <a:buAutoNum type="arabicPeriod"/>
            </a:pPr>
            <a:r>
              <a:rPr lang="en-US" b="1" dirty="0"/>
              <a:t>Custom GPTs and RAG-Based Systems</a:t>
            </a:r>
            <a:r>
              <a:rPr lang="en-US" dirty="0"/>
              <a:t>: These tools enable a </a:t>
            </a:r>
            <a:r>
              <a:rPr lang="en-US" b="1" dirty="0"/>
              <a:t>higher degree of personalization</a:t>
            </a:r>
            <a:r>
              <a:rPr lang="en-US" dirty="0"/>
              <a:t>. RAG (Retrieval-Augmented Generation) allows chatbots to </a:t>
            </a:r>
            <a:r>
              <a:rPr lang="en-US" b="1" dirty="0"/>
              <a:t>access specific, up-to-date content </a:t>
            </a:r>
            <a:r>
              <a:rPr lang="en-US" dirty="0"/>
              <a:t>relevant to the </a:t>
            </a:r>
            <a:r>
              <a:rPr lang="en-US" b="1" dirty="0"/>
              <a:t>learner’s context</a:t>
            </a:r>
            <a:r>
              <a:rPr lang="en-US" dirty="0"/>
              <a:t>, making them ideal for building competencies like self-management and social awareness. Custom GPTs can also be fine-tuned to align with the 4EI framework, supporting entrepreneurs with tailored coaching interactions.</a:t>
            </a:r>
            <a:endParaRPr lang="sk-SK" dirty="0"/>
          </a:p>
          <a:p>
            <a:pPr>
              <a:buFont typeface="+mj-lt"/>
              <a:buAutoNum type="arabicPeriod"/>
            </a:pPr>
            <a:endParaRPr lang="en-US" dirty="0"/>
          </a:p>
          <a:p>
            <a:pPr>
              <a:buFont typeface="+mj-lt"/>
              <a:buAutoNum type="arabicPeriod"/>
            </a:pPr>
            <a:r>
              <a:rPr lang="en-US" b="1" dirty="0"/>
              <a:t>Multimodal Tools</a:t>
            </a:r>
            <a:r>
              <a:rPr lang="en-US" dirty="0"/>
              <a:t>: Tools like </a:t>
            </a:r>
            <a:r>
              <a:rPr lang="en-US" dirty="0" err="1"/>
              <a:t>Synthesia</a:t>
            </a:r>
            <a:r>
              <a:rPr lang="en-US" dirty="0"/>
              <a:t> and </a:t>
            </a:r>
            <a:r>
              <a:rPr lang="en-US" dirty="0" err="1"/>
              <a:t>CrewAI</a:t>
            </a:r>
            <a:r>
              <a:rPr lang="en-US" dirty="0"/>
              <a:t> allow us to go </a:t>
            </a:r>
            <a:r>
              <a:rPr lang="en-US" b="1" dirty="0"/>
              <a:t>beyond text-based interfaces </a:t>
            </a:r>
            <a:r>
              <a:rPr lang="en-US" dirty="0"/>
              <a:t>and </a:t>
            </a:r>
            <a:r>
              <a:rPr lang="en-US" b="1" dirty="0"/>
              <a:t>introduce video-based and simulated social environments</a:t>
            </a:r>
            <a:r>
              <a:rPr lang="en-US" dirty="0"/>
              <a:t>. These are particularly useful for training </a:t>
            </a:r>
            <a:r>
              <a:rPr lang="en-US" b="1" dirty="0"/>
              <a:t>higher-order EI skills </a:t>
            </a:r>
            <a:r>
              <a:rPr lang="en-US" dirty="0"/>
              <a:t>such as empathy, </a:t>
            </a:r>
            <a:r>
              <a:rPr lang="en-US" b="1" dirty="0"/>
              <a:t>interpersonal communication, and conflict resolution</a:t>
            </a:r>
            <a:r>
              <a:rPr lang="en-US" dirty="0"/>
              <a:t>. When paired with platforms like Unity or Engage VR, these tools can support immersive learning experiences—something we highlight later in our proposed advanced deployment strategy.</a:t>
            </a:r>
          </a:p>
          <a:p>
            <a:r>
              <a:rPr lang="en-US" dirty="0"/>
              <a:t>By </a:t>
            </a:r>
            <a:r>
              <a:rPr lang="en-US" b="1" dirty="0"/>
              <a:t>matching these tools to each EI domain</a:t>
            </a:r>
            <a:r>
              <a:rPr lang="en-US" dirty="0"/>
              <a:t>, we not only </a:t>
            </a:r>
            <a:r>
              <a:rPr lang="en-US" b="1" dirty="0"/>
              <a:t>provide a theoretical framework </a:t>
            </a:r>
            <a:r>
              <a:rPr lang="en-US" dirty="0"/>
              <a:t>but also </a:t>
            </a:r>
            <a:r>
              <a:rPr lang="en-US" b="1" dirty="0"/>
              <a:t>a practical roadmap </a:t>
            </a:r>
            <a:r>
              <a:rPr lang="en-US" dirty="0"/>
              <a:t>that educators and institutions can use to enhance EI among entrepreneurs with scalable, technology-driven solutions."</a:t>
            </a:r>
          </a:p>
          <a:p>
            <a:endParaRPr lang="en-GB" dirty="0"/>
          </a:p>
        </p:txBody>
      </p:sp>
      <p:sp>
        <p:nvSpPr>
          <p:cNvPr id="4" name="Slide Number Placeholder 3">
            <a:extLst>
              <a:ext uri="{FF2B5EF4-FFF2-40B4-BE49-F238E27FC236}">
                <a16:creationId xmlns:a16="http://schemas.microsoft.com/office/drawing/2014/main" id="{9A9CEC15-620E-E363-7D84-E57B00622FCD}"/>
              </a:ext>
            </a:extLst>
          </p:cNvPr>
          <p:cNvSpPr>
            <a:spLocks noGrp="1"/>
          </p:cNvSpPr>
          <p:nvPr>
            <p:ph type="sldNum" sz="quarter" idx="5"/>
          </p:nvPr>
        </p:nvSpPr>
        <p:spPr/>
        <p:txBody>
          <a:bodyPr/>
          <a:lstStyle/>
          <a:p>
            <a:fld id="{1CF70E2A-75DD-40B8-8C67-32144A9D8C63}" type="slidenum">
              <a:rPr lang="en-GB" smtClean="0"/>
              <a:t>8</a:t>
            </a:fld>
            <a:endParaRPr lang="en-GB"/>
          </a:p>
        </p:txBody>
      </p:sp>
    </p:spTree>
    <p:extLst>
      <p:ext uri="{BB962C8B-B14F-4D97-AF65-F5344CB8AC3E}">
        <p14:creationId xmlns:p14="http://schemas.microsoft.com/office/powerpoint/2010/main" val="3545088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A6D14-C35F-2EF5-E28D-5ED2C44415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A6B87D-44D3-4125-3269-F2A58EB4F7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7BE16A-3BCA-DA24-7B5C-3EDFB76368CB}"/>
              </a:ext>
            </a:extLst>
          </p:cNvPr>
          <p:cNvSpPr>
            <a:spLocks noGrp="1"/>
          </p:cNvSpPr>
          <p:nvPr>
            <p:ph type="body" idx="1"/>
          </p:nvPr>
        </p:nvSpPr>
        <p:spPr/>
        <p:txBody>
          <a:bodyPr/>
          <a:lstStyle/>
          <a:p>
            <a:pPr>
              <a:buNone/>
            </a:pPr>
            <a:r>
              <a:rPr lang="en-US" dirty="0"/>
              <a:t>We show how specific generative AI tools align with the four core components of the 4EI Model—Self-Awareness, Self-Management, Social Awareness, and Relationship Management. This mapping is based on our literature review and the functional capabilities of current GenAI tools.</a:t>
            </a:r>
          </a:p>
          <a:p>
            <a:pPr>
              <a:buNone/>
            </a:pPr>
            <a:r>
              <a:rPr lang="en-US" dirty="0"/>
              <a:t>Let’s walk through each component:</a:t>
            </a:r>
            <a:endParaRPr lang="sk-SK" dirty="0"/>
          </a:p>
          <a:p>
            <a:pPr>
              <a:buNone/>
            </a:pPr>
            <a:endParaRPr lang="en-US" dirty="0"/>
          </a:p>
          <a:p>
            <a:pPr>
              <a:buFont typeface="+mj-lt"/>
              <a:buAutoNum type="arabicPeriod"/>
            </a:pPr>
            <a:r>
              <a:rPr lang="en-US" b="1" dirty="0"/>
              <a:t>Self-Awareness</a:t>
            </a:r>
            <a:br>
              <a:rPr lang="en-US" dirty="0"/>
            </a:br>
            <a:r>
              <a:rPr lang="en-US" dirty="0"/>
              <a:t>For this foundational component, tools like </a:t>
            </a:r>
            <a:r>
              <a:rPr lang="en-US" i="1" dirty="0" err="1"/>
              <a:t>Replika</a:t>
            </a:r>
            <a:r>
              <a:rPr lang="en-US" dirty="0"/>
              <a:t> and </a:t>
            </a:r>
            <a:r>
              <a:rPr lang="en-US" i="1" dirty="0" err="1"/>
              <a:t>Woebot</a:t>
            </a:r>
            <a:r>
              <a:rPr lang="en-US" dirty="0"/>
              <a:t> serve as reflective companions. </a:t>
            </a:r>
            <a:r>
              <a:rPr lang="en-US" b="1" dirty="0"/>
              <a:t>They prompt users to express thoughts and emotions</a:t>
            </a:r>
            <a:r>
              <a:rPr lang="en-US" dirty="0"/>
              <a:t>, helping them </a:t>
            </a:r>
            <a:r>
              <a:rPr lang="en-US" b="1" dirty="0"/>
              <a:t>identify personal strengths and areas for growth</a:t>
            </a:r>
            <a:r>
              <a:rPr lang="en-US" dirty="0"/>
              <a:t>. In tandem, </a:t>
            </a:r>
            <a:r>
              <a:rPr lang="en-US" b="1" dirty="0"/>
              <a:t>sentiment analysis tools</a:t>
            </a:r>
            <a:r>
              <a:rPr lang="en-US" dirty="0"/>
              <a:t>—such as those available via </a:t>
            </a:r>
            <a:r>
              <a:rPr lang="en-US" b="1" dirty="0"/>
              <a:t>Hugging Face</a:t>
            </a:r>
            <a:r>
              <a:rPr lang="en-US" dirty="0"/>
              <a:t>—can </a:t>
            </a:r>
            <a:r>
              <a:rPr lang="en-US" b="1" dirty="0"/>
              <a:t>analyze user responses</a:t>
            </a:r>
            <a:r>
              <a:rPr lang="en-US" dirty="0"/>
              <a:t> to detect underlying emotional states. These insights can be aggregated into personalized EI profiles, enabling </a:t>
            </a:r>
            <a:r>
              <a:rPr lang="en-US" b="1" dirty="0"/>
              <a:t>targeted reflection and self-understanding</a:t>
            </a:r>
            <a:r>
              <a:rPr lang="en-US" dirty="0"/>
              <a:t>.</a:t>
            </a:r>
            <a:endParaRPr lang="sk-SK" dirty="0"/>
          </a:p>
          <a:p>
            <a:pPr>
              <a:buFont typeface="+mj-lt"/>
              <a:buAutoNum type="arabicPeriod"/>
            </a:pPr>
            <a:endParaRPr lang="en-US" dirty="0"/>
          </a:p>
          <a:p>
            <a:pPr>
              <a:buFont typeface="+mj-lt"/>
              <a:buAutoNum type="arabicPeriod"/>
            </a:pPr>
            <a:r>
              <a:rPr lang="en-US" b="1" dirty="0"/>
              <a:t>Self-Management</a:t>
            </a:r>
            <a:br>
              <a:rPr lang="en-US" dirty="0"/>
            </a:br>
            <a:r>
              <a:rPr lang="en-US" dirty="0"/>
              <a:t>Here, GenAI tools focus on helping users </a:t>
            </a:r>
            <a:r>
              <a:rPr lang="en-US" b="1" dirty="0"/>
              <a:t>regulate emotions</a:t>
            </a:r>
            <a:r>
              <a:rPr lang="en-US" dirty="0"/>
              <a:t>, </a:t>
            </a:r>
            <a:r>
              <a:rPr lang="en-US" b="1" dirty="0"/>
              <a:t>build resilience</a:t>
            </a:r>
            <a:r>
              <a:rPr lang="en-US" dirty="0"/>
              <a:t>, and </a:t>
            </a:r>
            <a:r>
              <a:rPr lang="en-US" b="1" dirty="0"/>
              <a:t>evaluate decisions under uncertainty</a:t>
            </a:r>
            <a:r>
              <a:rPr lang="en-US" dirty="0"/>
              <a:t>. We apply </a:t>
            </a:r>
            <a:r>
              <a:rPr lang="en-US" b="1" dirty="0"/>
              <a:t>behavior tracking</a:t>
            </a:r>
            <a:r>
              <a:rPr lang="en-US" dirty="0"/>
              <a:t> through conversational data and integrate </a:t>
            </a:r>
            <a:r>
              <a:rPr lang="en-US" b="1" dirty="0"/>
              <a:t>risk simulations</a:t>
            </a:r>
            <a:r>
              <a:rPr lang="en-US" dirty="0"/>
              <a:t> using </a:t>
            </a:r>
            <a:r>
              <a:rPr lang="en-US" b="1" dirty="0"/>
              <a:t>RAG-enhanced or fine-tuned chatbots</a:t>
            </a:r>
            <a:r>
              <a:rPr lang="en-US" dirty="0"/>
              <a:t>. These systems can provide </a:t>
            </a:r>
            <a:r>
              <a:rPr lang="en-US" b="1" dirty="0"/>
              <a:t>scenario-based feedback</a:t>
            </a:r>
            <a:r>
              <a:rPr lang="en-US" dirty="0"/>
              <a:t>—guiding users through emotionally challenging business situations to improve impulse control and stress management.</a:t>
            </a:r>
            <a:endParaRPr lang="sk-SK" dirty="0"/>
          </a:p>
          <a:p>
            <a:pPr>
              <a:buFont typeface="+mj-lt"/>
              <a:buAutoNum type="arabicPeriod"/>
            </a:pPr>
            <a:endParaRPr lang="en-US" dirty="0"/>
          </a:p>
          <a:p>
            <a:pPr>
              <a:buFont typeface="+mj-lt"/>
              <a:buAutoNum type="arabicPeriod"/>
            </a:pPr>
            <a:r>
              <a:rPr lang="en-US" b="1" dirty="0"/>
              <a:t>Social Awareness</a:t>
            </a:r>
            <a:br>
              <a:rPr lang="en-US" dirty="0"/>
            </a:br>
            <a:r>
              <a:rPr lang="en-US" dirty="0"/>
              <a:t>To foster social and emotional insight, </a:t>
            </a:r>
            <a:r>
              <a:rPr lang="en-US" b="1" dirty="0"/>
              <a:t>empathy training tools</a:t>
            </a:r>
            <a:r>
              <a:rPr lang="en-US" dirty="0"/>
              <a:t> are essential. Chatbots like </a:t>
            </a:r>
            <a:r>
              <a:rPr lang="en-US" b="1" dirty="0"/>
              <a:t>ChatGPT can be scripted to simulate interpersonal dialog</a:t>
            </a:r>
            <a:r>
              <a:rPr lang="en-US" dirty="0"/>
              <a:t>ue with </a:t>
            </a:r>
            <a:r>
              <a:rPr lang="en-US" b="1" dirty="0"/>
              <a:t>emotional depth</a:t>
            </a:r>
            <a:r>
              <a:rPr lang="en-US" dirty="0"/>
              <a:t>. Additionally, </a:t>
            </a:r>
            <a:r>
              <a:rPr lang="en-US" b="1" dirty="0"/>
              <a:t>text-to-video platforms like </a:t>
            </a:r>
            <a:r>
              <a:rPr lang="en-US" b="1" dirty="0" err="1"/>
              <a:t>Synthesia</a:t>
            </a:r>
            <a:r>
              <a:rPr lang="en-US" dirty="0"/>
              <a:t> allow us to create </a:t>
            </a:r>
            <a:r>
              <a:rPr lang="en-US" b="1" dirty="0"/>
              <a:t>AI-generated roleplay scenarios</a:t>
            </a:r>
            <a:r>
              <a:rPr lang="en-US" dirty="0"/>
              <a:t>, letting users </a:t>
            </a:r>
            <a:r>
              <a:rPr lang="en-US" b="1" dirty="0"/>
              <a:t>observe or engage with </a:t>
            </a:r>
            <a:r>
              <a:rPr lang="en-US" dirty="0"/>
              <a:t>emotionally expressive </a:t>
            </a:r>
            <a:r>
              <a:rPr lang="en-US" b="1" dirty="0"/>
              <a:t>avatars</a:t>
            </a:r>
            <a:r>
              <a:rPr lang="en-US" dirty="0"/>
              <a:t>. These environments help entrepreneurs recognize social cues and develop cultural sensitivity—skills vital for effective communication and collaboration.</a:t>
            </a:r>
            <a:endParaRPr lang="sk-SK" dirty="0"/>
          </a:p>
          <a:p>
            <a:pPr>
              <a:buFont typeface="+mj-lt"/>
              <a:buAutoNum type="arabicPeriod"/>
            </a:pPr>
            <a:endParaRPr lang="en-US" dirty="0"/>
          </a:p>
          <a:p>
            <a:pPr>
              <a:buFont typeface="+mj-lt"/>
              <a:buAutoNum type="arabicPeriod"/>
            </a:pPr>
            <a:r>
              <a:rPr lang="en-US" b="1" dirty="0"/>
              <a:t>Relationship Management</a:t>
            </a:r>
            <a:br>
              <a:rPr lang="en-US" dirty="0"/>
            </a:br>
            <a:r>
              <a:rPr lang="en-US" dirty="0"/>
              <a:t>The </a:t>
            </a:r>
            <a:r>
              <a:rPr lang="en-US" b="1" dirty="0"/>
              <a:t>highest-order EI domain</a:t>
            </a:r>
            <a:r>
              <a:rPr lang="en-US" dirty="0"/>
              <a:t>, relationship management, involves </a:t>
            </a:r>
            <a:r>
              <a:rPr lang="en-US" b="1" dirty="0"/>
              <a:t>conflict resolution, influence, and team-building</a:t>
            </a:r>
            <a:r>
              <a:rPr lang="en-US" dirty="0"/>
              <a:t>. </a:t>
            </a:r>
            <a:r>
              <a:rPr lang="en-US" b="1" dirty="0"/>
              <a:t>Simulation agents</a:t>
            </a:r>
            <a:r>
              <a:rPr lang="en-US" dirty="0"/>
              <a:t>, including those available in platforms like </a:t>
            </a:r>
            <a:r>
              <a:rPr lang="en-US" b="1" dirty="0" err="1"/>
              <a:t>CrewAI</a:t>
            </a:r>
            <a:r>
              <a:rPr lang="en-US" dirty="0"/>
              <a:t>, allow learners to </a:t>
            </a:r>
            <a:r>
              <a:rPr lang="en-US" b="1" dirty="0"/>
              <a:t>practice interacting with various personality types and leadership styles</a:t>
            </a:r>
            <a:r>
              <a:rPr lang="en-US" dirty="0"/>
              <a:t>. These </a:t>
            </a:r>
            <a:r>
              <a:rPr lang="en-US" b="1" dirty="0"/>
              <a:t>simulations mimic workplace interactions</a:t>
            </a:r>
            <a:r>
              <a:rPr lang="en-US" dirty="0"/>
              <a:t>, helping users rehearse how to navigate tension, build rapport, and lead with empathy. These tools can also be used to simulate </a:t>
            </a:r>
            <a:r>
              <a:rPr lang="en-US" b="1" dirty="0"/>
              <a:t>recruitment interviews and HR scenarios</a:t>
            </a:r>
            <a:r>
              <a:rPr lang="en-US" dirty="0"/>
              <a:t>, </a:t>
            </a:r>
            <a:r>
              <a:rPr lang="en-US" b="1" dirty="0"/>
              <a:t>supporting decision-making </a:t>
            </a:r>
            <a:r>
              <a:rPr lang="en-US" dirty="0"/>
              <a:t>in emotionally charged contexts.</a:t>
            </a:r>
          </a:p>
          <a:p>
            <a:endParaRPr lang="sk-SK"/>
          </a:p>
          <a:p>
            <a:r>
              <a:rPr lang="en-US"/>
              <a:t>By </a:t>
            </a:r>
            <a:r>
              <a:rPr lang="en-US" dirty="0"/>
              <a:t>aligning GenAI tools with each EI component, we move from </a:t>
            </a:r>
            <a:r>
              <a:rPr lang="en-US" b="1" dirty="0"/>
              <a:t>general awareness to immersive, targeted development strategies</a:t>
            </a:r>
            <a:r>
              <a:rPr lang="en-US" dirty="0"/>
              <a:t>. These mappings are not just theoretical—they form the foundation of the tiered deployment strategy that we introduce in the next slide, scaling from simple chat-based tools to complex VR-integrated training systems."</a:t>
            </a:r>
          </a:p>
          <a:p>
            <a:endParaRPr lang="en-GB" dirty="0"/>
          </a:p>
        </p:txBody>
      </p:sp>
      <p:sp>
        <p:nvSpPr>
          <p:cNvPr id="4" name="Slide Number Placeholder 3">
            <a:extLst>
              <a:ext uri="{FF2B5EF4-FFF2-40B4-BE49-F238E27FC236}">
                <a16:creationId xmlns:a16="http://schemas.microsoft.com/office/drawing/2014/main" id="{205A3295-D7F1-B5C9-10BE-A16FB444908B}"/>
              </a:ext>
            </a:extLst>
          </p:cNvPr>
          <p:cNvSpPr>
            <a:spLocks noGrp="1"/>
          </p:cNvSpPr>
          <p:nvPr>
            <p:ph type="sldNum" sz="quarter" idx="5"/>
          </p:nvPr>
        </p:nvSpPr>
        <p:spPr/>
        <p:txBody>
          <a:bodyPr/>
          <a:lstStyle/>
          <a:p>
            <a:fld id="{1CF70E2A-75DD-40B8-8C67-32144A9D8C63}" type="slidenum">
              <a:rPr lang="en-GB" smtClean="0"/>
              <a:t>9</a:t>
            </a:fld>
            <a:endParaRPr lang="en-GB"/>
          </a:p>
        </p:txBody>
      </p:sp>
    </p:spTree>
    <p:extLst>
      <p:ext uri="{BB962C8B-B14F-4D97-AF65-F5344CB8AC3E}">
        <p14:creationId xmlns:p14="http://schemas.microsoft.com/office/powerpoint/2010/main" val="5742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536A4-4792-9E18-CDA5-2A6119E837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D5ADFE3-15E5-CC21-1759-253DD1E36D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C2B268-5BF1-3844-2A11-FA2FAD8A79F9}"/>
              </a:ext>
            </a:extLst>
          </p:cNvPr>
          <p:cNvSpPr>
            <a:spLocks noGrp="1"/>
          </p:cNvSpPr>
          <p:nvPr>
            <p:ph type="dt" sz="half" idx="10"/>
          </p:nvPr>
        </p:nvSpPr>
        <p:spPr/>
        <p:txBody>
          <a:bodyPr/>
          <a:lstStyle/>
          <a:p>
            <a:fld id="{19618ED1-692B-4366-97B0-35E142DB1B8D}" type="datetimeFigureOut">
              <a:rPr lang="en-GB" smtClean="0"/>
              <a:t>28/05/2025</a:t>
            </a:fld>
            <a:endParaRPr lang="en-GB"/>
          </a:p>
        </p:txBody>
      </p:sp>
      <p:sp>
        <p:nvSpPr>
          <p:cNvPr id="5" name="Footer Placeholder 4">
            <a:extLst>
              <a:ext uri="{FF2B5EF4-FFF2-40B4-BE49-F238E27FC236}">
                <a16:creationId xmlns:a16="http://schemas.microsoft.com/office/drawing/2014/main" id="{BFF5CDF7-8B4C-D917-DB54-FB43408C03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D005C2-2189-649F-F28F-5C934E7F672E}"/>
              </a:ext>
            </a:extLst>
          </p:cNvPr>
          <p:cNvSpPr>
            <a:spLocks noGrp="1"/>
          </p:cNvSpPr>
          <p:nvPr>
            <p:ph type="sldNum" sz="quarter" idx="12"/>
          </p:nvPr>
        </p:nvSpPr>
        <p:spPr/>
        <p:txBody>
          <a:bodyPr/>
          <a:lstStyle/>
          <a:p>
            <a:fld id="{B0FBBDA4-7208-4809-8219-2FA15A6A42BD}" type="slidenum">
              <a:rPr lang="en-GB" smtClean="0"/>
              <a:t>‹#›</a:t>
            </a:fld>
            <a:endParaRPr lang="en-GB"/>
          </a:p>
        </p:txBody>
      </p:sp>
    </p:spTree>
    <p:extLst>
      <p:ext uri="{BB962C8B-B14F-4D97-AF65-F5344CB8AC3E}">
        <p14:creationId xmlns:p14="http://schemas.microsoft.com/office/powerpoint/2010/main" val="2155939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E7DB3-E82C-C400-0450-35E6AC6DBE1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2D171F-E2A7-BFA5-1263-380B8F8DBB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D51333-ED83-05E4-67D3-A30DB071BCE9}"/>
              </a:ext>
            </a:extLst>
          </p:cNvPr>
          <p:cNvSpPr>
            <a:spLocks noGrp="1"/>
          </p:cNvSpPr>
          <p:nvPr>
            <p:ph type="dt" sz="half" idx="10"/>
          </p:nvPr>
        </p:nvSpPr>
        <p:spPr/>
        <p:txBody>
          <a:bodyPr/>
          <a:lstStyle/>
          <a:p>
            <a:fld id="{19618ED1-692B-4366-97B0-35E142DB1B8D}" type="datetimeFigureOut">
              <a:rPr lang="en-GB" smtClean="0"/>
              <a:t>28/05/2025</a:t>
            </a:fld>
            <a:endParaRPr lang="en-GB"/>
          </a:p>
        </p:txBody>
      </p:sp>
      <p:sp>
        <p:nvSpPr>
          <p:cNvPr id="5" name="Footer Placeholder 4">
            <a:extLst>
              <a:ext uri="{FF2B5EF4-FFF2-40B4-BE49-F238E27FC236}">
                <a16:creationId xmlns:a16="http://schemas.microsoft.com/office/drawing/2014/main" id="{101724A8-798F-F807-F03D-89E7AB992D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FC291A-60BA-8B25-0587-690145F8E71E}"/>
              </a:ext>
            </a:extLst>
          </p:cNvPr>
          <p:cNvSpPr>
            <a:spLocks noGrp="1"/>
          </p:cNvSpPr>
          <p:nvPr>
            <p:ph type="sldNum" sz="quarter" idx="12"/>
          </p:nvPr>
        </p:nvSpPr>
        <p:spPr/>
        <p:txBody>
          <a:bodyPr/>
          <a:lstStyle/>
          <a:p>
            <a:fld id="{B0FBBDA4-7208-4809-8219-2FA15A6A42BD}" type="slidenum">
              <a:rPr lang="en-GB" smtClean="0"/>
              <a:t>‹#›</a:t>
            </a:fld>
            <a:endParaRPr lang="en-GB"/>
          </a:p>
        </p:txBody>
      </p:sp>
    </p:spTree>
    <p:extLst>
      <p:ext uri="{BB962C8B-B14F-4D97-AF65-F5344CB8AC3E}">
        <p14:creationId xmlns:p14="http://schemas.microsoft.com/office/powerpoint/2010/main" val="3860507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254614-9A1C-BC48-99D4-C030E20935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9E3F99-61E4-3CD0-9CED-8C3C64AD01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879141-8B6E-35F4-22B9-3145FD1F0DC5}"/>
              </a:ext>
            </a:extLst>
          </p:cNvPr>
          <p:cNvSpPr>
            <a:spLocks noGrp="1"/>
          </p:cNvSpPr>
          <p:nvPr>
            <p:ph type="dt" sz="half" idx="10"/>
          </p:nvPr>
        </p:nvSpPr>
        <p:spPr/>
        <p:txBody>
          <a:bodyPr/>
          <a:lstStyle/>
          <a:p>
            <a:fld id="{19618ED1-692B-4366-97B0-35E142DB1B8D}" type="datetimeFigureOut">
              <a:rPr lang="en-GB" smtClean="0"/>
              <a:t>28/05/2025</a:t>
            </a:fld>
            <a:endParaRPr lang="en-GB"/>
          </a:p>
        </p:txBody>
      </p:sp>
      <p:sp>
        <p:nvSpPr>
          <p:cNvPr id="5" name="Footer Placeholder 4">
            <a:extLst>
              <a:ext uri="{FF2B5EF4-FFF2-40B4-BE49-F238E27FC236}">
                <a16:creationId xmlns:a16="http://schemas.microsoft.com/office/drawing/2014/main" id="{BB084041-907F-DFAA-BA13-9FAADC23D1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6AE865-B408-3D19-881D-D2667327A98C}"/>
              </a:ext>
            </a:extLst>
          </p:cNvPr>
          <p:cNvSpPr>
            <a:spLocks noGrp="1"/>
          </p:cNvSpPr>
          <p:nvPr>
            <p:ph type="sldNum" sz="quarter" idx="12"/>
          </p:nvPr>
        </p:nvSpPr>
        <p:spPr/>
        <p:txBody>
          <a:bodyPr/>
          <a:lstStyle/>
          <a:p>
            <a:fld id="{B0FBBDA4-7208-4809-8219-2FA15A6A42BD}" type="slidenum">
              <a:rPr lang="en-GB" smtClean="0"/>
              <a:t>‹#›</a:t>
            </a:fld>
            <a:endParaRPr lang="en-GB"/>
          </a:p>
        </p:txBody>
      </p:sp>
    </p:spTree>
    <p:extLst>
      <p:ext uri="{BB962C8B-B14F-4D97-AF65-F5344CB8AC3E}">
        <p14:creationId xmlns:p14="http://schemas.microsoft.com/office/powerpoint/2010/main" val="3656066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4D972-4636-D3BF-5DAC-E08DDD88B5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A984DB-A66B-2B95-E4C9-A80EFD1B20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132158-E531-853C-8323-706BA9C1708F}"/>
              </a:ext>
            </a:extLst>
          </p:cNvPr>
          <p:cNvSpPr>
            <a:spLocks noGrp="1"/>
          </p:cNvSpPr>
          <p:nvPr>
            <p:ph type="dt" sz="half" idx="10"/>
          </p:nvPr>
        </p:nvSpPr>
        <p:spPr/>
        <p:txBody>
          <a:bodyPr/>
          <a:lstStyle/>
          <a:p>
            <a:fld id="{19618ED1-692B-4366-97B0-35E142DB1B8D}" type="datetimeFigureOut">
              <a:rPr lang="en-GB" smtClean="0"/>
              <a:t>28/05/2025</a:t>
            </a:fld>
            <a:endParaRPr lang="en-GB"/>
          </a:p>
        </p:txBody>
      </p:sp>
      <p:sp>
        <p:nvSpPr>
          <p:cNvPr id="5" name="Footer Placeholder 4">
            <a:extLst>
              <a:ext uri="{FF2B5EF4-FFF2-40B4-BE49-F238E27FC236}">
                <a16:creationId xmlns:a16="http://schemas.microsoft.com/office/drawing/2014/main" id="{6987C0BD-9155-3176-EF93-C533974D23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5A6123-02C7-C065-AB8A-683DE34F0191}"/>
              </a:ext>
            </a:extLst>
          </p:cNvPr>
          <p:cNvSpPr>
            <a:spLocks noGrp="1"/>
          </p:cNvSpPr>
          <p:nvPr>
            <p:ph type="sldNum" sz="quarter" idx="12"/>
          </p:nvPr>
        </p:nvSpPr>
        <p:spPr/>
        <p:txBody>
          <a:bodyPr/>
          <a:lstStyle/>
          <a:p>
            <a:fld id="{B0FBBDA4-7208-4809-8219-2FA15A6A42BD}" type="slidenum">
              <a:rPr lang="en-GB" smtClean="0"/>
              <a:t>‹#›</a:t>
            </a:fld>
            <a:endParaRPr lang="en-GB"/>
          </a:p>
        </p:txBody>
      </p:sp>
    </p:spTree>
    <p:extLst>
      <p:ext uri="{BB962C8B-B14F-4D97-AF65-F5344CB8AC3E}">
        <p14:creationId xmlns:p14="http://schemas.microsoft.com/office/powerpoint/2010/main" val="1219888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8A534-DEC5-70C2-820B-C0E3CF14A7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17C2DC3-07E0-5D16-D691-62AE98CA4B8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EE6A52-3ED1-37E8-0C25-30AF3516FEDB}"/>
              </a:ext>
            </a:extLst>
          </p:cNvPr>
          <p:cNvSpPr>
            <a:spLocks noGrp="1"/>
          </p:cNvSpPr>
          <p:nvPr>
            <p:ph type="dt" sz="half" idx="10"/>
          </p:nvPr>
        </p:nvSpPr>
        <p:spPr/>
        <p:txBody>
          <a:bodyPr/>
          <a:lstStyle/>
          <a:p>
            <a:fld id="{19618ED1-692B-4366-97B0-35E142DB1B8D}" type="datetimeFigureOut">
              <a:rPr lang="en-GB" smtClean="0"/>
              <a:t>28/05/2025</a:t>
            </a:fld>
            <a:endParaRPr lang="en-GB"/>
          </a:p>
        </p:txBody>
      </p:sp>
      <p:sp>
        <p:nvSpPr>
          <p:cNvPr id="5" name="Footer Placeholder 4">
            <a:extLst>
              <a:ext uri="{FF2B5EF4-FFF2-40B4-BE49-F238E27FC236}">
                <a16:creationId xmlns:a16="http://schemas.microsoft.com/office/drawing/2014/main" id="{D1BDFA93-41BF-4C3D-88CF-B1EF61D853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DE9B73-BD2F-1655-270E-E1614A3C79B7}"/>
              </a:ext>
            </a:extLst>
          </p:cNvPr>
          <p:cNvSpPr>
            <a:spLocks noGrp="1"/>
          </p:cNvSpPr>
          <p:nvPr>
            <p:ph type="sldNum" sz="quarter" idx="12"/>
          </p:nvPr>
        </p:nvSpPr>
        <p:spPr/>
        <p:txBody>
          <a:bodyPr/>
          <a:lstStyle/>
          <a:p>
            <a:fld id="{B0FBBDA4-7208-4809-8219-2FA15A6A42BD}" type="slidenum">
              <a:rPr lang="en-GB" smtClean="0"/>
              <a:t>‹#›</a:t>
            </a:fld>
            <a:endParaRPr lang="en-GB"/>
          </a:p>
        </p:txBody>
      </p:sp>
    </p:spTree>
    <p:extLst>
      <p:ext uri="{BB962C8B-B14F-4D97-AF65-F5344CB8AC3E}">
        <p14:creationId xmlns:p14="http://schemas.microsoft.com/office/powerpoint/2010/main" val="2290963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F967A-947A-8BFF-3272-E2EDE5BA15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FC231B-A529-B9A9-63F9-B592965591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D797ED-045F-1D41-0414-1666BF9C8A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FE867E9-3FD4-D9C1-6D3E-9D7FFE952749}"/>
              </a:ext>
            </a:extLst>
          </p:cNvPr>
          <p:cNvSpPr>
            <a:spLocks noGrp="1"/>
          </p:cNvSpPr>
          <p:nvPr>
            <p:ph type="dt" sz="half" idx="10"/>
          </p:nvPr>
        </p:nvSpPr>
        <p:spPr/>
        <p:txBody>
          <a:bodyPr/>
          <a:lstStyle/>
          <a:p>
            <a:fld id="{19618ED1-692B-4366-97B0-35E142DB1B8D}" type="datetimeFigureOut">
              <a:rPr lang="en-GB" smtClean="0"/>
              <a:t>28/05/2025</a:t>
            </a:fld>
            <a:endParaRPr lang="en-GB"/>
          </a:p>
        </p:txBody>
      </p:sp>
      <p:sp>
        <p:nvSpPr>
          <p:cNvPr id="6" name="Footer Placeholder 5">
            <a:extLst>
              <a:ext uri="{FF2B5EF4-FFF2-40B4-BE49-F238E27FC236}">
                <a16:creationId xmlns:a16="http://schemas.microsoft.com/office/drawing/2014/main" id="{18DADB43-520E-6FCA-26D2-5DD680E902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CF5116-FADB-A33C-7146-14DADCE84B03}"/>
              </a:ext>
            </a:extLst>
          </p:cNvPr>
          <p:cNvSpPr>
            <a:spLocks noGrp="1"/>
          </p:cNvSpPr>
          <p:nvPr>
            <p:ph type="sldNum" sz="quarter" idx="12"/>
          </p:nvPr>
        </p:nvSpPr>
        <p:spPr/>
        <p:txBody>
          <a:bodyPr/>
          <a:lstStyle/>
          <a:p>
            <a:fld id="{B0FBBDA4-7208-4809-8219-2FA15A6A42BD}" type="slidenum">
              <a:rPr lang="en-GB" smtClean="0"/>
              <a:t>‹#›</a:t>
            </a:fld>
            <a:endParaRPr lang="en-GB"/>
          </a:p>
        </p:txBody>
      </p:sp>
    </p:spTree>
    <p:extLst>
      <p:ext uri="{BB962C8B-B14F-4D97-AF65-F5344CB8AC3E}">
        <p14:creationId xmlns:p14="http://schemas.microsoft.com/office/powerpoint/2010/main" val="3248260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DECE8-FE9C-38C4-BB65-874BB5CF9E0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B673CF-4B8A-3A67-D1DA-28CB2C2C02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4F24AD-952E-A78F-47E3-F2EBAB89A6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67C86C4-ED90-E41C-9FFD-5E07C28EEC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2E1946-3DE0-E9BC-6E9B-45A274CBF1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FB46C6-38A0-E3C7-C9A3-E5C2D075F4C3}"/>
              </a:ext>
            </a:extLst>
          </p:cNvPr>
          <p:cNvSpPr>
            <a:spLocks noGrp="1"/>
          </p:cNvSpPr>
          <p:nvPr>
            <p:ph type="dt" sz="half" idx="10"/>
          </p:nvPr>
        </p:nvSpPr>
        <p:spPr/>
        <p:txBody>
          <a:bodyPr/>
          <a:lstStyle/>
          <a:p>
            <a:fld id="{19618ED1-692B-4366-97B0-35E142DB1B8D}" type="datetimeFigureOut">
              <a:rPr lang="en-GB" smtClean="0"/>
              <a:t>28/05/2025</a:t>
            </a:fld>
            <a:endParaRPr lang="en-GB"/>
          </a:p>
        </p:txBody>
      </p:sp>
      <p:sp>
        <p:nvSpPr>
          <p:cNvPr id="8" name="Footer Placeholder 7">
            <a:extLst>
              <a:ext uri="{FF2B5EF4-FFF2-40B4-BE49-F238E27FC236}">
                <a16:creationId xmlns:a16="http://schemas.microsoft.com/office/drawing/2014/main" id="{B3BFEC50-9569-204A-8B62-78F5484D783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8AC336E-6198-D667-8124-F38C00A05A5F}"/>
              </a:ext>
            </a:extLst>
          </p:cNvPr>
          <p:cNvSpPr>
            <a:spLocks noGrp="1"/>
          </p:cNvSpPr>
          <p:nvPr>
            <p:ph type="sldNum" sz="quarter" idx="12"/>
          </p:nvPr>
        </p:nvSpPr>
        <p:spPr/>
        <p:txBody>
          <a:bodyPr/>
          <a:lstStyle/>
          <a:p>
            <a:fld id="{B0FBBDA4-7208-4809-8219-2FA15A6A42BD}" type="slidenum">
              <a:rPr lang="en-GB" smtClean="0"/>
              <a:t>‹#›</a:t>
            </a:fld>
            <a:endParaRPr lang="en-GB"/>
          </a:p>
        </p:txBody>
      </p:sp>
    </p:spTree>
    <p:extLst>
      <p:ext uri="{BB962C8B-B14F-4D97-AF65-F5344CB8AC3E}">
        <p14:creationId xmlns:p14="http://schemas.microsoft.com/office/powerpoint/2010/main" val="4121143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35D0B-4E2E-FC0D-E2C4-833ED912ADA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366AE9B-686D-0B09-198F-E71D0362C8B0}"/>
              </a:ext>
            </a:extLst>
          </p:cNvPr>
          <p:cNvSpPr>
            <a:spLocks noGrp="1"/>
          </p:cNvSpPr>
          <p:nvPr>
            <p:ph type="dt" sz="half" idx="10"/>
          </p:nvPr>
        </p:nvSpPr>
        <p:spPr/>
        <p:txBody>
          <a:bodyPr/>
          <a:lstStyle/>
          <a:p>
            <a:fld id="{19618ED1-692B-4366-97B0-35E142DB1B8D}" type="datetimeFigureOut">
              <a:rPr lang="en-GB" smtClean="0"/>
              <a:t>28/05/2025</a:t>
            </a:fld>
            <a:endParaRPr lang="en-GB"/>
          </a:p>
        </p:txBody>
      </p:sp>
      <p:sp>
        <p:nvSpPr>
          <p:cNvPr id="4" name="Footer Placeholder 3">
            <a:extLst>
              <a:ext uri="{FF2B5EF4-FFF2-40B4-BE49-F238E27FC236}">
                <a16:creationId xmlns:a16="http://schemas.microsoft.com/office/drawing/2014/main" id="{132475E9-83BC-4EDD-0D75-DE223B2BDD0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519A9C0-F4C7-0FF1-1E44-8954485FFC98}"/>
              </a:ext>
            </a:extLst>
          </p:cNvPr>
          <p:cNvSpPr>
            <a:spLocks noGrp="1"/>
          </p:cNvSpPr>
          <p:nvPr>
            <p:ph type="sldNum" sz="quarter" idx="12"/>
          </p:nvPr>
        </p:nvSpPr>
        <p:spPr/>
        <p:txBody>
          <a:bodyPr/>
          <a:lstStyle/>
          <a:p>
            <a:fld id="{B0FBBDA4-7208-4809-8219-2FA15A6A42BD}" type="slidenum">
              <a:rPr lang="en-GB" smtClean="0"/>
              <a:t>‹#›</a:t>
            </a:fld>
            <a:endParaRPr lang="en-GB"/>
          </a:p>
        </p:txBody>
      </p:sp>
    </p:spTree>
    <p:extLst>
      <p:ext uri="{BB962C8B-B14F-4D97-AF65-F5344CB8AC3E}">
        <p14:creationId xmlns:p14="http://schemas.microsoft.com/office/powerpoint/2010/main" val="2709708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9F6646-0641-341F-8989-3BA7A5F5BE9E}"/>
              </a:ext>
            </a:extLst>
          </p:cNvPr>
          <p:cNvSpPr>
            <a:spLocks noGrp="1"/>
          </p:cNvSpPr>
          <p:nvPr>
            <p:ph type="dt" sz="half" idx="10"/>
          </p:nvPr>
        </p:nvSpPr>
        <p:spPr/>
        <p:txBody>
          <a:bodyPr/>
          <a:lstStyle/>
          <a:p>
            <a:fld id="{19618ED1-692B-4366-97B0-35E142DB1B8D}" type="datetimeFigureOut">
              <a:rPr lang="en-GB" smtClean="0"/>
              <a:t>28/05/2025</a:t>
            </a:fld>
            <a:endParaRPr lang="en-GB"/>
          </a:p>
        </p:txBody>
      </p:sp>
      <p:sp>
        <p:nvSpPr>
          <p:cNvPr id="3" name="Footer Placeholder 2">
            <a:extLst>
              <a:ext uri="{FF2B5EF4-FFF2-40B4-BE49-F238E27FC236}">
                <a16:creationId xmlns:a16="http://schemas.microsoft.com/office/drawing/2014/main" id="{7CFDEB31-174A-7892-BF66-755F05D3F87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CAE03C6-F033-732F-475D-CD6B3F8910ED}"/>
              </a:ext>
            </a:extLst>
          </p:cNvPr>
          <p:cNvSpPr>
            <a:spLocks noGrp="1"/>
          </p:cNvSpPr>
          <p:nvPr>
            <p:ph type="sldNum" sz="quarter" idx="12"/>
          </p:nvPr>
        </p:nvSpPr>
        <p:spPr/>
        <p:txBody>
          <a:bodyPr/>
          <a:lstStyle/>
          <a:p>
            <a:fld id="{B0FBBDA4-7208-4809-8219-2FA15A6A42BD}" type="slidenum">
              <a:rPr lang="en-GB" smtClean="0"/>
              <a:t>‹#›</a:t>
            </a:fld>
            <a:endParaRPr lang="en-GB"/>
          </a:p>
        </p:txBody>
      </p:sp>
    </p:spTree>
    <p:extLst>
      <p:ext uri="{BB962C8B-B14F-4D97-AF65-F5344CB8AC3E}">
        <p14:creationId xmlns:p14="http://schemas.microsoft.com/office/powerpoint/2010/main" val="877502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1A902-6687-A13E-1D85-CB5E83C010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0892F45-7254-AD11-B981-3028FF64C5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991B2C6-F457-4460-4B4C-F1CB5643BD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AD44D8-D9FE-515B-F629-A26754527C7F}"/>
              </a:ext>
            </a:extLst>
          </p:cNvPr>
          <p:cNvSpPr>
            <a:spLocks noGrp="1"/>
          </p:cNvSpPr>
          <p:nvPr>
            <p:ph type="dt" sz="half" idx="10"/>
          </p:nvPr>
        </p:nvSpPr>
        <p:spPr/>
        <p:txBody>
          <a:bodyPr/>
          <a:lstStyle/>
          <a:p>
            <a:fld id="{19618ED1-692B-4366-97B0-35E142DB1B8D}" type="datetimeFigureOut">
              <a:rPr lang="en-GB" smtClean="0"/>
              <a:t>28/05/2025</a:t>
            </a:fld>
            <a:endParaRPr lang="en-GB"/>
          </a:p>
        </p:txBody>
      </p:sp>
      <p:sp>
        <p:nvSpPr>
          <p:cNvPr id="6" name="Footer Placeholder 5">
            <a:extLst>
              <a:ext uri="{FF2B5EF4-FFF2-40B4-BE49-F238E27FC236}">
                <a16:creationId xmlns:a16="http://schemas.microsoft.com/office/drawing/2014/main" id="{75CC48A6-6A3B-4CAC-F406-B2F29AC709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15461D-D6EF-0EA5-2507-63313260B159}"/>
              </a:ext>
            </a:extLst>
          </p:cNvPr>
          <p:cNvSpPr>
            <a:spLocks noGrp="1"/>
          </p:cNvSpPr>
          <p:nvPr>
            <p:ph type="sldNum" sz="quarter" idx="12"/>
          </p:nvPr>
        </p:nvSpPr>
        <p:spPr/>
        <p:txBody>
          <a:bodyPr/>
          <a:lstStyle/>
          <a:p>
            <a:fld id="{B0FBBDA4-7208-4809-8219-2FA15A6A42BD}" type="slidenum">
              <a:rPr lang="en-GB" smtClean="0"/>
              <a:t>‹#›</a:t>
            </a:fld>
            <a:endParaRPr lang="en-GB"/>
          </a:p>
        </p:txBody>
      </p:sp>
    </p:spTree>
    <p:extLst>
      <p:ext uri="{BB962C8B-B14F-4D97-AF65-F5344CB8AC3E}">
        <p14:creationId xmlns:p14="http://schemas.microsoft.com/office/powerpoint/2010/main" val="2371475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D9F44-2297-F0E4-3241-D910D0BABE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3C4C09E-47AC-18FC-431B-250A15C826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FB3AFBB-2337-79B1-3256-925BBE0459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84869A-D33D-2F40-A525-CA67F12F17A1}"/>
              </a:ext>
            </a:extLst>
          </p:cNvPr>
          <p:cNvSpPr>
            <a:spLocks noGrp="1"/>
          </p:cNvSpPr>
          <p:nvPr>
            <p:ph type="dt" sz="half" idx="10"/>
          </p:nvPr>
        </p:nvSpPr>
        <p:spPr/>
        <p:txBody>
          <a:bodyPr/>
          <a:lstStyle/>
          <a:p>
            <a:fld id="{19618ED1-692B-4366-97B0-35E142DB1B8D}" type="datetimeFigureOut">
              <a:rPr lang="en-GB" smtClean="0"/>
              <a:t>28/05/2025</a:t>
            </a:fld>
            <a:endParaRPr lang="en-GB"/>
          </a:p>
        </p:txBody>
      </p:sp>
      <p:sp>
        <p:nvSpPr>
          <p:cNvPr id="6" name="Footer Placeholder 5">
            <a:extLst>
              <a:ext uri="{FF2B5EF4-FFF2-40B4-BE49-F238E27FC236}">
                <a16:creationId xmlns:a16="http://schemas.microsoft.com/office/drawing/2014/main" id="{D4148D5E-9183-854B-E934-6BF94826C0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D6514B-A9ED-6C76-99FF-C9F905A03DD6}"/>
              </a:ext>
            </a:extLst>
          </p:cNvPr>
          <p:cNvSpPr>
            <a:spLocks noGrp="1"/>
          </p:cNvSpPr>
          <p:nvPr>
            <p:ph type="sldNum" sz="quarter" idx="12"/>
          </p:nvPr>
        </p:nvSpPr>
        <p:spPr/>
        <p:txBody>
          <a:bodyPr/>
          <a:lstStyle/>
          <a:p>
            <a:fld id="{B0FBBDA4-7208-4809-8219-2FA15A6A42BD}" type="slidenum">
              <a:rPr lang="en-GB" smtClean="0"/>
              <a:t>‹#›</a:t>
            </a:fld>
            <a:endParaRPr lang="en-GB"/>
          </a:p>
        </p:txBody>
      </p:sp>
    </p:spTree>
    <p:extLst>
      <p:ext uri="{BB962C8B-B14F-4D97-AF65-F5344CB8AC3E}">
        <p14:creationId xmlns:p14="http://schemas.microsoft.com/office/powerpoint/2010/main" val="1002558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4C958D-1A1E-03F1-3635-3A4E155968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5A7347-003D-0CC3-CEAF-9FFDFC8A90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38EFCD-0858-AB13-5537-66E8CDB5D8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9618ED1-692B-4366-97B0-35E142DB1B8D}" type="datetimeFigureOut">
              <a:rPr lang="en-GB" smtClean="0"/>
              <a:t>28/05/2025</a:t>
            </a:fld>
            <a:endParaRPr lang="en-GB"/>
          </a:p>
        </p:txBody>
      </p:sp>
      <p:sp>
        <p:nvSpPr>
          <p:cNvPr id="5" name="Footer Placeholder 4">
            <a:extLst>
              <a:ext uri="{FF2B5EF4-FFF2-40B4-BE49-F238E27FC236}">
                <a16:creationId xmlns:a16="http://schemas.microsoft.com/office/drawing/2014/main" id="{5D05E886-C927-7C31-75F5-A699E1D359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E0D2B72-3C2B-83D0-6EF7-1B39342893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FBBDA4-7208-4809-8219-2FA15A6A42BD}" type="slidenum">
              <a:rPr lang="en-GB" smtClean="0"/>
              <a:t>‹#›</a:t>
            </a:fld>
            <a:endParaRPr lang="en-GB"/>
          </a:p>
        </p:txBody>
      </p:sp>
    </p:spTree>
    <p:extLst>
      <p:ext uri="{BB962C8B-B14F-4D97-AF65-F5344CB8AC3E}">
        <p14:creationId xmlns:p14="http://schemas.microsoft.com/office/powerpoint/2010/main" val="512281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8932736-657B-7B2C-B612-D61B6E0940C2}"/>
              </a:ext>
            </a:extLst>
          </p:cNvPr>
          <p:cNvSpPr txBox="1"/>
          <p:nvPr/>
        </p:nvSpPr>
        <p:spPr>
          <a:xfrm>
            <a:off x="8030421" y="2886338"/>
            <a:ext cx="3057568" cy="1477328"/>
          </a:xfrm>
          <a:prstGeom prst="rect">
            <a:avLst/>
          </a:prstGeom>
          <a:noFill/>
        </p:spPr>
        <p:txBody>
          <a:bodyPr wrap="none" rtlCol="0">
            <a:spAutoFit/>
          </a:bodyPr>
          <a:lstStyle/>
          <a:p>
            <a:r>
              <a:rPr lang="en-GB" b="1" dirty="0"/>
              <a:t>Nazim Ali</a:t>
            </a:r>
          </a:p>
          <a:p>
            <a:r>
              <a:rPr lang="en-GB" dirty="0"/>
              <a:t>Senior Lecturer &amp; </a:t>
            </a:r>
          </a:p>
          <a:p>
            <a:r>
              <a:rPr lang="en-GB" dirty="0"/>
              <a:t>Deputy Director of Education</a:t>
            </a:r>
          </a:p>
          <a:p>
            <a:r>
              <a:rPr lang="en-GB" dirty="0"/>
              <a:t>School of Medicine</a:t>
            </a:r>
          </a:p>
          <a:p>
            <a:r>
              <a:rPr lang="en-GB" dirty="0"/>
              <a:t>Keele University, UK</a:t>
            </a:r>
          </a:p>
        </p:txBody>
      </p:sp>
      <p:sp>
        <p:nvSpPr>
          <p:cNvPr id="11" name="TextBox 10">
            <a:extLst>
              <a:ext uri="{FF2B5EF4-FFF2-40B4-BE49-F238E27FC236}">
                <a16:creationId xmlns:a16="http://schemas.microsoft.com/office/drawing/2014/main" id="{357795A4-9714-512E-F0E6-AE90CA3F49E8}"/>
              </a:ext>
            </a:extLst>
          </p:cNvPr>
          <p:cNvSpPr txBox="1"/>
          <p:nvPr/>
        </p:nvSpPr>
        <p:spPr>
          <a:xfrm>
            <a:off x="1222199" y="4594499"/>
            <a:ext cx="3738858" cy="1754326"/>
          </a:xfrm>
          <a:prstGeom prst="rect">
            <a:avLst/>
          </a:prstGeom>
          <a:noFill/>
        </p:spPr>
        <p:txBody>
          <a:bodyPr wrap="square" rtlCol="0">
            <a:spAutoFit/>
          </a:bodyPr>
          <a:lstStyle/>
          <a:p>
            <a:r>
              <a:rPr lang="en-GB" b="1" dirty="0"/>
              <a:t>Yuliia Fedorova</a:t>
            </a:r>
            <a:endParaRPr lang="ru-RU" b="1" dirty="0"/>
          </a:p>
          <a:p>
            <a:r>
              <a:rPr lang="en-GB" dirty="0"/>
              <a:t>PhD. Assoc.</a:t>
            </a:r>
            <a:r>
              <a:rPr lang="sk-SK" dirty="0"/>
              <a:t> p</a:t>
            </a:r>
            <a:r>
              <a:rPr lang="en-GB" dirty="0" err="1"/>
              <a:t>rof</a:t>
            </a:r>
            <a:r>
              <a:rPr lang="en-GB" dirty="0"/>
              <a:t>. Department of Strategy and Entrepreneurship, Comenius University Bratislava, Slovakia; </a:t>
            </a:r>
            <a:r>
              <a:rPr lang="es-ES" dirty="0"/>
              <a:t>V.</a:t>
            </a:r>
            <a:r>
              <a:rPr lang="en-GB" dirty="0"/>
              <a:t>N.</a:t>
            </a:r>
            <a:r>
              <a:rPr lang="es-ES" dirty="0"/>
              <a:t> </a:t>
            </a:r>
            <a:r>
              <a:rPr lang="es-ES" dirty="0" err="1"/>
              <a:t>Karazin</a:t>
            </a:r>
            <a:r>
              <a:rPr lang="es-ES" dirty="0"/>
              <a:t> </a:t>
            </a:r>
            <a:r>
              <a:rPr lang="es-ES" dirty="0" err="1"/>
              <a:t>Kharkiv</a:t>
            </a:r>
            <a:r>
              <a:rPr lang="es-ES" dirty="0"/>
              <a:t> </a:t>
            </a:r>
            <a:r>
              <a:rPr lang="es-ES" dirty="0" err="1"/>
              <a:t>National</a:t>
            </a:r>
            <a:r>
              <a:rPr lang="es-ES" dirty="0"/>
              <a:t> </a:t>
            </a:r>
            <a:r>
              <a:rPr lang="es-ES" dirty="0" err="1"/>
              <a:t>University</a:t>
            </a:r>
            <a:r>
              <a:rPr lang="es-ES" dirty="0"/>
              <a:t>, </a:t>
            </a:r>
            <a:r>
              <a:rPr lang="es-ES" dirty="0" err="1"/>
              <a:t>Ukraine</a:t>
            </a:r>
            <a:endParaRPr lang="en-GB" dirty="0"/>
          </a:p>
        </p:txBody>
      </p:sp>
      <p:sp>
        <p:nvSpPr>
          <p:cNvPr id="12" name="TextBox 11">
            <a:extLst>
              <a:ext uri="{FF2B5EF4-FFF2-40B4-BE49-F238E27FC236}">
                <a16:creationId xmlns:a16="http://schemas.microsoft.com/office/drawing/2014/main" id="{48DDC6EF-D9B2-4455-AB72-C89A09423ADF}"/>
              </a:ext>
            </a:extLst>
          </p:cNvPr>
          <p:cNvSpPr txBox="1"/>
          <p:nvPr/>
        </p:nvSpPr>
        <p:spPr>
          <a:xfrm>
            <a:off x="1222199" y="2745706"/>
            <a:ext cx="3285863" cy="1754326"/>
          </a:xfrm>
          <a:prstGeom prst="rect">
            <a:avLst/>
          </a:prstGeom>
          <a:noFill/>
        </p:spPr>
        <p:txBody>
          <a:bodyPr wrap="square" rtlCol="0">
            <a:spAutoFit/>
          </a:bodyPr>
          <a:lstStyle/>
          <a:p>
            <a:r>
              <a:rPr lang="en-GB" b="1" dirty="0"/>
              <a:t>Juraj Miku</a:t>
            </a:r>
            <a:r>
              <a:rPr lang="sk-SK" b="1" dirty="0"/>
              <a:t>š</a:t>
            </a:r>
            <a:endParaRPr lang="ru-RU" b="1" dirty="0"/>
          </a:p>
          <a:p>
            <a:r>
              <a:rPr lang="en-GB" dirty="0"/>
              <a:t>PhD.</a:t>
            </a:r>
            <a:r>
              <a:rPr lang="sk-SK" dirty="0"/>
              <a:t>,</a:t>
            </a:r>
            <a:r>
              <a:rPr lang="en-GB" dirty="0"/>
              <a:t> Assoc.</a:t>
            </a:r>
            <a:r>
              <a:rPr lang="sk-SK" dirty="0"/>
              <a:t> p</a:t>
            </a:r>
            <a:r>
              <a:rPr lang="en-GB" dirty="0" err="1"/>
              <a:t>rof</a:t>
            </a:r>
            <a:r>
              <a:rPr lang="en-GB" dirty="0"/>
              <a:t>. </a:t>
            </a:r>
          </a:p>
          <a:p>
            <a:r>
              <a:rPr lang="en-GB" dirty="0"/>
              <a:t>Department of Strategy and Entrepreneurship </a:t>
            </a:r>
          </a:p>
          <a:p>
            <a:r>
              <a:rPr lang="en-GB" dirty="0"/>
              <a:t>at Comenius University Bratislava, Slovakia</a:t>
            </a:r>
          </a:p>
        </p:txBody>
      </p:sp>
      <p:sp>
        <p:nvSpPr>
          <p:cNvPr id="14" name="TextBox 13">
            <a:extLst>
              <a:ext uri="{FF2B5EF4-FFF2-40B4-BE49-F238E27FC236}">
                <a16:creationId xmlns:a16="http://schemas.microsoft.com/office/drawing/2014/main" id="{DF90ADF1-E28D-B6D4-F441-5A76B1D81C02}"/>
              </a:ext>
            </a:extLst>
          </p:cNvPr>
          <p:cNvSpPr txBox="1"/>
          <p:nvPr/>
        </p:nvSpPr>
        <p:spPr>
          <a:xfrm>
            <a:off x="1089601" y="1477056"/>
            <a:ext cx="10668001" cy="1323439"/>
          </a:xfrm>
          <a:prstGeom prst="rect">
            <a:avLst/>
          </a:prstGeom>
          <a:noFill/>
        </p:spPr>
        <p:txBody>
          <a:bodyPr wrap="square">
            <a:spAutoFit/>
          </a:bodyPr>
          <a:lstStyle/>
          <a:p>
            <a:pPr algn="ctr"/>
            <a:r>
              <a:rPr lang="en-GB" sz="4000" b="1" dirty="0">
                <a:solidFill>
                  <a:schemeClr val="tx2">
                    <a:lumMod val="90000"/>
                    <a:lumOff val="10000"/>
                  </a:schemeClr>
                </a:solidFill>
              </a:rPr>
              <a:t>The Role of Gen AI in Enhancing the Emotional Intelligence of Entrepreneurs</a:t>
            </a:r>
          </a:p>
        </p:txBody>
      </p:sp>
      <p:sp>
        <p:nvSpPr>
          <p:cNvPr id="6" name="TextBox 5">
            <a:extLst>
              <a:ext uri="{FF2B5EF4-FFF2-40B4-BE49-F238E27FC236}">
                <a16:creationId xmlns:a16="http://schemas.microsoft.com/office/drawing/2014/main" id="{D0097F63-F77B-D394-7838-DD6DC98DDECD}"/>
              </a:ext>
            </a:extLst>
          </p:cNvPr>
          <p:cNvSpPr txBox="1"/>
          <p:nvPr/>
        </p:nvSpPr>
        <p:spPr>
          <a:xfrm>
            <a:off x="8030421" y="5488256"/>
            <a:ext cx="3727181" cy="584775"/>
          </a:xfrm>
          <a:prstGeom prst="rect">
            <a:avLst/>
          </a:prstGeom>
          <a:noFill/>
        </p:spPr>
        <p:txBody>
          <a:bodyPr wrap="square">
            <a:spAutoFit/>
          </a:bodyPr>
          <a:lstStyle/>
          <a:p>
            <a:pPr algn="l"/>
            <a:r>
              <a:rPr lang="en-GB" sz="1600" b="1" dirty="0">
                <a:solidFill>
                  <a:schemeClr val="tx2">
                    <a:lumMod val="90000"/>
                    <a:lumOff val="10000"/>
                  </a:schemeClr>
                </a:solidFill>
              </a:rPr>
              <a:t>The Learning Ideas Conference 2025</a:t>
            </a:r>
            <a:br>
              <a:rPr lang="en-GB" sz="1600" b="1" dirty="0">
                <a:solidFill>
                  <a:schemeClr val="tx2">
                    <a:lumMod val="90000"/>
                    <a:lumOff val="10000"/>
                  </a:schemeClr>
                </a:solidFill>
              </a:rPr>
            </a:br>
            <a:r>
              <a:rPr lang="en-GB" sz="1600" b="1" dirty="0">
                <a:solidFill>
                  <a:schemeClr val="tx2">
                    <a:lumMod val="90000"/>
                    <a:lumOff val="10000"/>
                  </a:schemeClr>
                </a:solidFill>
              </a:rPr>
              <a:t>18th annual conference</a:t>
            </a:r>
          </a:p>
        </p:txBody>
      </p:sp>
      <p:sp>
        <p:nvSpPr>
          <p:cNvPr id="15" name="TextBox 14">
            <a:extLst>
              <a:ext uri="{FF2B5EF4-FFF2-40B4-BE49-F238E27FC236}">
                <a16:creationId xmlns:a16="http://schemas.microsoft.com/office/drawing/2014/main" id="{61238A7B-9DD4-50A8-8403-304B58D63928}"/>
              </a:ext>
            </a:extLst>
          </p:cNvPr>
          <p:cNvSpPr txBox="1"/>
          <p:nvPr/>
        </p:nvSpPr>
        <p:spPr>
          <a:xfrm>
            <a:off x="3624450" y="6382011"/>
            <a:ext cx="10668001" cy="369332"/>
          </a:xfrm>
          <a:prstGeom prst="rect">
            <a:avLst/>
          </a:prstGeom>
          <a:noFill/>
        </p:spPr>
        <p:txBody>
          <a:bodyPr wrap="square">
            <a:spAutoFit/>
          </a:bodyPr>
          <a:lstStyle/>
          <a:p>
            <a:pPr algn="l"/>
            <a:r>
              <a:rPr lang="en-GB" b="1" i="0" dirty="0">
                <a:solidFill>
                  <a:srgbClr val="F88626"/>
                </a:solidFill>
                <a:effectLst/>
                <a:latin typeface="itc-avant-garde-gothic-pro"/>
              </a:rPr>
              <a:t>Innovations in Learning and </a:t>
            </a:r>
            <a:r>
              <a:rPr lang="ru-RU" b="1" i="0" dirty="0">
                <a:solidFill>
                  <a:srgbClr val="F88626"/>
                </a:solidFill>
                <a:effectLst/>
                <a:latin typeface="itc-avant-garde-gothic-pro"/>
              </a:rPr>
              <a:t> </a:t>
            </a:r>
            <a:r>
              <a:rPr lang="en-GB" b="1" i="0" dirty="0">
                <a:solidFill>
                  <a:srgbClr val="F88626"/>
                </a:solidFill>
                <a:effectLst/>
                <a:latin typeface="itc-avant-garde-gothic-pro"/>
              </a:rPr>
              <a:t>Technology for the Workplace</a:t>
            </a:r>
            <a:r>
              <a:rPr lang="ru-RU" b="1" i="0" dirty="0">
                <a:solidFill>
                  <a:srgbClr val="F88626"/>
                </a:solidFill>
                <a:effectLst/>
                <a:latin typeface="itc-avant-garde-gothic-pro"/>
              </a:rPr>
              <a:t>  </a:t>
            </a:r>
            <a:r>
              <a:rPr lang="en-GB" b="1" i="0" dirty="0">
                <a:solidFill>
                  <a:srgbClr val="F88626"/>
                </a:solidFill>
                <a:effectLst/>
                <a:latin typeface="itc-avant-garde-gothic-pro"/>
              </a:rPr>
              <a:t>and Higher Education</a:t>
            </a:r>
          </a:p>
        </p:txBody>
      </p:sp>
      <p:sp>
        <p:nvSpPr>
          <p:cNvPr id="17" name="TextBox 16">
            <a:extLst>
              <a:ext uri="{FF2B5EF4-FFF2-40B4-BE49-F238E27FC236}">
                <a16:creationId xmlns:a16="http://schemas.microsoft.com/office/drawing/2014/main" id="{1B297138-3B7C-8FC8-9DD8-F15C9747603F}"/>
              </a:ext>
            </a:extLst>
          </p:cNvPr>
          <p:cNvSpPr txBox="1"/>
          <p:nvPr/>
        </p:nvSpPr>
        <p:spPr>
          <a:xfrm>
            <a:off x="4756983" y="2806988"/>
            <a:ext cx="2541397" cy="1754326"/>
          </a:xfrm>
          <a:prstGeom prst="rect">
            <a:avLst/>
          </a:prstGeom>
          <a:noFill/>
        </p:spPr>
        <p:txBody>
          <a:bodyPr wrap="square" rtlCol="0">
            <a:spAutoFit/>
          </a:bodyPr>
          <a:lstStyle/>
          <a:p>
            <a:r>
              <a:rPr lang="en-GB" b="1" dirty="0"/>
              <a:t>Anna Pilková</a:t>
            </a:r>
            <a:endParaRPr lang="ru-RU" b="1" dirty="0"/>
          </a:p>
          <a:p>
            <a:r>
              <a:rPr lang="en-GB" dirty="0"/>
              <a:t>Prof</a:t>
            </a:r>
            <a:r>
              <a:rPr lang="ru-RU" dirty="0"/>
              <a:t>, </a:t>
            </a:r>
            <a:r>
              <a:rPr lang="en-GB" dirty="0"/>
              <a:t>MBA. </a:t>
            </a:r>
            <a:br>
              <a:rPr lang="sk-SK" dirty="0"/>
            </a:br>
            <a:r>
              <a:rPr lang="en-GB" dirty="0"/>
              <a:t>Department of Strategy and Entrepreneurship </a:t>
            </a:r>
          </a:p>
          <a:p>
            <a:r>
              <a:rPr lang="en-GB" dirty="0"/>
              <a:t>at Comenius University Bratislava, Slovakia</a:t>
            </a:r>
          </a:p>
        </p:txBody>
      </p:sp>
      <p:sp>
        <p:nvSpPr>
          <p:cNvPr id="18" name="TextBox 17">
            <a:extLst>
              <a:ext uri="{FF2B5EF4-FFF2-40B4-BE49-F238E27FC236}">
                <a16:creationId xmlns:a16="http://schemas.microsoft.com/office/drawing/2014/main" id="{3B56C4E3-3C7F-96C0-CE99-5CD26CE7885A}"/>
              </a:ext>
            </a:extLst>
          </p:cNvPr>
          <p:cNvSpPr txBox="1"/>
          <p:nvPr/>
        </p:nvSpPr>
        <p:spPr>
          <a:xfrm>
            <a:off x="5582804" y="4732998"/>
            <a:ext cx="2541397" cy="1477328"/>
          </a:xfrm>
          <a:prstGeom prst="rect">
            <a:avLst/>
          </a:prstGeom>
          <a:noFill/>
        </p:spPr>
        <p:txBody>
          <a:bodyPr wrap="square" rtlCol="0">
            <a:spAutoFit/>
          </a:bodyPr>
          <a:lstStyle/>
          <a:p>
            <a:r>
              <a:rPr lang="en-GB" b="1" dirty="0"/>
              <a:t>Denys </a:t>
            </a:r>
            <a:r>
              <a:rPr lang="en-GB" b="1" dirty="0" err="1"/>
              <a:t>Kovalenk</a:t>
            </a:r>
            <a:r>
              <a:rPr lang="ru-RU" b="1" dirty="0"/>
              <a:t>о</a:t>
            </a:r>
          </a:p>
          <a:p>
            <a:r>
              <a:rPr lang="en-GB" dirty="0"/>
              <a:t>Prof., Director of the UEPA</a:t>
            </a:r>
            <a:r>
              <a:rPr lang="ru-RU" dirty="0"/>
              <a:t>, </a:t>
            </a:r>
            <a:r>
              <a:rPr lang="es-ES" sz="1800" dirty="0">
                <a:effectLst/>
                <a:latin typeface="Calibri" panose="020F0502020204030204" pitchFamily="34" charset="0"/>
                <a:ea typeface="Calibri" panose="020F0502020204030204" pitchFamily="34" charset="0"/>
                <a:cs typeface="Times New Roman" panose="02020603050405020304" pitchFamily="18" charset="0"/>
              </a:rPr>
              <a:t>V.</a:t>
            </a:r>
            <a:r>
              <a:rPr lang="en-GB" sz="1800" dirty="0">
                <a:effectLst/>
                <a:latin typeface="Calibri" panose="020F0502020204030204" pitchFamily="34" charset="0"/>
                <a:ea typeface="Calibri" panose="020F0502020204030204" pitchFamily="34" charset="0"/>
                <a:cs typeface="Times New Roman" panose="02020603050405020304" pitchFamily="18" charset="0"/>
              </a:rPr>
              <a:t>N.</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Karazin</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Kharkiv</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National</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University</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Ukraine</a:t>
            </a:r>
            <a:endParaRPr lang="en-GB" dirty="0"/>
          </a:p>
        </p:txBody>
      </p:sp>
      <p:sp>
        <p:nvSpPr>
          <p:cNvPr id="19" name="Rectangle 1">
            <a:extLst>
              <a:ext uri="{FF2B5EF4-FFF2-40B4-BE49-F238E27FC236}">
                <a16:creationId xmlns:a16="http://schemas.microsoft.com/office/drawing/2014/main" id="{C55AD807-6D3D-6A72-A10C-E6235A418FC2}"/>
              </a:ext>
            </a:extLst>
          </p:cNvPr>
          <p:cNvSpPr>
            <a:spLocks noChangeArrowheads="1"/>
          </p:cNvSpPr>
          <p:nvPr/>
        </p:nvSpPr>
        <p:spPr bwMode="auto">
          <a:xfrm>
            <a:off x="230902" y="1246955"/>
            <a:ext cx="91082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kumimoji="0" lang="sk-SK" altLang="sk-SK" sz="6000" b="0" i="0" u="none" strike="noStrike" cap="none" normalizeH="0" baseline="0" dirty="0" err="1">
                <a:ln>
                  <a:noFill/>
                </a:ln>
                <a:solidFill>
                  <a:schemeClr val="tx2">
                    <a:lumMod val="90000"/>
                    <a:lumOff val="10000"/>
                  </a:schemeClr>
                </a:solidFill>
                <a:effectLst/>
                <a:latin typeface="Arial" panose="020B0604020202020204" pitchFamily="34" charset="0"/>
              </a:rPr>
              <a:t>EI</a:t>
            </a:r>
            <a:endParaRPr kumimoji="0" lang="sk-SK" altLang="sk-SK" sz="6000" b="0" i="0" u="none" strike="noStrike" cap="none" normalizeH="0" baseline="0" dirty="0">
              <a:ln>
                <a:noFill/>
              </a:ln>
              <a:solidFill>
                <a:schemeClr val="tx2">
                  <a:lumMod val="90000"/>
                  <a:lumOff val="10000"/>
                </a:schemeClr>
              </a:solidFill>
              <a:effectLst/>
              <a:latin typeface="Arial" panose="020B0604020202020204" pitchFamily="34" charset="0"/>
            </a:endParaRPr>
          </a:p>
        </p:txBody>
      </p:sp>
      <p:sp>
        <p:nvSpPr>
          <p:cNvPr id="28" name="Rectangle 1">
            <a:extLst>
              <a:ext uri="{FF2B5EF4-FFF2-40B4-BE49-F238E27FC236}">
                <a16:creationId xmlns:a16="http://schemas.microsoft.com/office/drawing/2014/main" id="{4E56EF22-4727-62D0-584A-F3290FB41192}"/>
              </a:ext>
            </a:extLst>
          </p:cNvPr>
          <p:cNvSpPr>
            <a:spLocks noChangeArrowheads="1"/>
          </p:cNvSpPr>
          <p:nvPr/>
        </p:nvSpPr>
        <p:spPr bwMode="auto">
          <a:xfrm>
            <a:off x="230901" y="1747265"/>
            <a:ext cx="91082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kumimoji="0" lang="ru-RU" altLang="sk-SK" sz="6000" b="0" i="0" u="none" strike="noStrike" cap="none" normalizeH="0" baseline="0" dirty="0">
                <a:ln>
                  <a:noFill/>
                </a:ln>
                <a:solidFill>
                  <a:schemeClr val="tx2">
                    <a:lumMod val="90000"/>
                    <a:lumOff val="10000"/>
                  </a:schemeClr>
                </a:solidFill>
                <a:effectLst/>
                <a:latin typeface="Arial" panose="020B0604020202020204" pitchFamily="34" charset="0"/>
              </a:rPr>
              <a:t>А</a:t>
            </a:r>
            <a:r>
              <a:rPr kumimoji="0" lang="sk-SK" altLang="sk-SK" sz="6000" b="0" i="0" u="none" strike="noStrike" cap="none" normalizeH="0" baseline="0" dirty="0">
                <a:ln>
                  <a:noFill/>
                </a:ln>
                <a:solidFill>
                  <a:schemeClr val="tx2">
                    <a:lumMod val="90000"/>
                    <a:lumOff val="10000"/>
                  </a:schemeClr>
                </a:solidFill>
                <a:effectLst/>
                <a:latin typeface="Arial" panose="020B0604020202020204" pitchFamily="34" charset="0"/>
              </a:rPr>
              <a:t>I</a:t>
            </a:r>
          </a:p>
        </p:txBody>
      </p:sp>
      <p:pic>
        <p:nvPicPr>
          <p:cNvPr id="33" name="Picture 32" descr="A close-up of a logo&#10;&#10;AI-generated content may be incorrect.">
            <a:extLst>
              <a:ext uri="{FF2B5EF4-FFF2-40B4-BE49-F238E27FC236}">
                <a16:creationId xmlns:a16="http://schemas.microsoft.com/office/drawing/2014/main" id="{38A932A3-0D0F-D467-0051-03C758234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2274" y="106657"/>
            <a:ext cx="5290104" cy="1566149"/>
          </a:xfrm>
          <a:prstGeom prst="rect">
            <a:avLst/>
          </a:prstGeom>
        </p:spPr>
      </p:pic>
      <p:pic>
        <p:nvPicPr>
          <p:cNvPr id="44" name="Picture 43">
            <a:extLst>
              <a:ext uri="{FF2B5EF4-FFF2-40B4-BE49-F238E27FC236}">
                <a16:creationId xmlns:a16="http://schemas.microsoft.com/office/drawing/2014/main" id="{F8A6A856-436F-2384-9A94-956076969FC2}"/>
              </a:ext>
            </a:extLst>
          </p:cNvPr>
          <p:cNvPicPr>
            <a:picLocks noChangeAspect="1"/>
          </p:cNvPicPr>
          <p:nvPr/>
        </p:nvPicPr>
        <p:blipFill>
          <a:blip r:embed="rId4"/>
          <a:stretch>
            <a:fillRect/>
          </a:stretch>
        </p:blipFill>
        <p:spPr>
          <a:xfrm>
            <a:off x="847680" y="82631"/>
            <a:ext cx="6005823" cy="1294142"/>
          </a:xfrm>
          <a:prstGeom prst="rect">
            <a:avLst/>
          </a:prstGeom>
        </p:spPr>
      </p:pic>
      <p:pic>
        <p:nvPicPr>
          <p:cNvPr id="45" name="Picture 44">
            <a:extLst>
              <a:ext uri="{FF2B5EF4-FFF2-40B4-BE49-F238E27FC236}">
                <a16:creationId xmlns:a16="http://schemas.microsoft.com/office/drawing/2014/main" id="{69BC8D57-BA37-5BAD-FBD1-39E3347566E7}"/>
              </a:ext>
            </a:extLst>
          </p:cNvPr>
          <p:cNvPicPr>
            <a:picLocks noChangeAspect="1"/>
          </p:cNvPicPr>
          <p:nvPr/>
        </p:nvPicPr>
        <p:blipFill>
          <a:blip r:embed="rId5"/>
          <a:stretch>
            <a:fillRect/>
          </a:stretch>
        </p:blipFill>
        <p:spPr>
          <a:xfrm>
            <a:off x="291472" y="260577"/>
            <a:ext cx="850256" cy="431909"/>
          </a:xfrm>
          <a:prstGeom prst="rect">
            <a:avLst/>
          </a:prstGeom>
        </p:spPr>
      </p:pic>
    </p:spTree>
    <p:extLst>
      <p:ext uri="{BB962C8B-B14F-4D97-AF65-F5344CB8AC3E}">
        <p14:creationId xmlns:p14="http://schemas.microsoft.com/office/powerpoint/2010/main" val="1312942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F50E56-8C26-AAFA-9F95-EED1E5DCF851}"/>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F4A69C3-0DE8-0990-8AF9-318FD3197A0E}"/>
              </a:ext>
            </a:extLst>
          </p:cNvPr>
          <p:cNvSpPr txBox="1"/>
          <p:nvPr/>
        </p:nvSpPr>
        <p:spPr>
          <a:xfrm>
            <a:off x="630936" y="640080"/>
            <a:ext cx="4818888" cy="148132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200" b="1" kern="1200">
                <a:solidFill>
                  <a:schemeClr val="tx1"/>
                </a:solidFill>
                <a:latin typeface="+mj-lt"/>
                <a:ea typeface="+mj-ea"/>
                <a:cs typeface="+mj-cs"/>
              </a:rPr>
              <a:t>Tiered Deployment Strategy</a:t>
            </a:r>
          </a:p>
        </p:txBody>
      </p:sp>
      <p:sp>
        <p:nvSpPr>
          <p:cNvPr id="19"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4DD40627-BBB2-EDEA-054F-FE6B608FB65D}"/>
              </a:ext>
            </a:extLst>
          </p:cNvPr>
          <p:cNvSpPr>
            <a:spLocks noGrp="1"/>
          </p:cNvSpPr>
          <p:nvPr>
            <p:ph idx="1"/>
          </p:nvPr>
        </p:nvSpPr>
        <p:spPr>
          <a:xfrm>
            <a:off x="630936" y="2660904"/>
            <a:ext cx="4818888" cy="3547872"/>
          </a:xfrm>
        </p:spPr>
        <p:txBody>
          <a:bodyPr vert="horz" lIns="91440" tIns="45720" rIns="91440" bIns="45720" rtlCol="0" anchor="t">
            <a:normAutofit fontScale="92500"/>
          </a:bodyPr>
          <a:lstStyle/>
          <a:p>
            <a:r>
              <a:rPr lang="en-US" sz="3200" dirty="0"/>
              <a:t>Foundational</a:t>
            </a:r>
            <a:r>
              <a:rPr lang="sk-SK" sz="3200" dirty="0"/>
              <a:t> lv</a:t>
            </a:r>
            <a:r>
              <a:rPr lang="en-US" sz="3200" dirty="0"/>
              <a:t>: Chatbots + sentiment analysis</a:t>
            </a:r>
          </a:p>
          <a:p>
            <a:r>
              <a:rPr lang="en-US" sz="3200" dirty="0"/>
              <a:t>Intermediate</a:t>
            </a:r>
            <a:r>
              <a:rPr lang="sk-SK" sz="3200" dirty="0"/>
              <a:t> lv</a:t>
            </a:r>
            <a:r>
              <a:rPr lang="en-US" sz="3200" dirty="0"/>
              <a:t>: RAG + fine-tuned GPTs + simulation agents</a:t>
            </a:r>
          </a:p>
          <a:p>
            <a:r>
              <a:rPr lang="en-US" sz="3200" dirty="0"/>
              <a:t>Advanced</a:t>
            </a:r>
            <a:r>
              <a:rPr lang="sk-SK" sz="3200" dirty="0"/>
              <a:t> lv</a:t>
            </a:r>
            <a:r>
              <a:rPr lang="en-US" sz="3200" dirty="0"/>
              <a:t>: Immersive VR + GenAI-driven avatars</a:t>
            </a:r>
          </a:p>
        </p:txBody>
      </p:sp>
      <p:pic>
        <p:nvPicPr>
          <p:cNvPr id="4" name="Picture 3">
            <a:extLst>
              <a:ext uri="{FF2B5EF4-FFF2-40B4-BE49-F238E27FC236}">
                <a16:creationId xmlns:a16="http://schemas.microsoft.com/office/drawing/2014/main" id="{66E9E376-4219-6BC7-4B2F-90F01172FCAE}"/>
              </a:ext>
            </a:extLst>
          </p:cNvPr>
          <p:cNvPicPr>
            <a:picLocks noChangeAspect="1"/>
          </p:cNvPicPr>
          <p:nvPr/>
        </p:nvPicPr>
        <p:blipFill>
          <a:blip r:embed="rId3"/>
          <a:stretch>
            <a:fillRect/>
          </a:stretch>
        </p:blipFill>
        <p:spPr>
          <a:xfrm>
            <a:off x="6260413" y="1219469"/>
            <a:ext cx="5458968" cy="5458968"/>
          </a:xfrm>
          <a:prstGeom prst="rect">
            <a:avLst/>
          </a:prstGeom>
        </p:spPr>
      </p:pic>
    </p:spTree>
    <p:extLst>
      <p:ext uri="{BB962C8B-B14F-4D97-AF65-F5344CB8AC3E}">
        <p14:creationId xmlns:p14="http://schemas.microsoft.com/office/powerpoint/2010/main" val="3022380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95DB43-856A-45CC-60D1-491C52049232}"/>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B02E134D-5086-A6A2-A1AE-493E938A560A}"/>
              </a:ext>
            </a:extLst>
          </p:cNvPr>
          <p:cNvSpPr>
            <a:spLocks noGrp="1"/>
          </p:cNvSpPr>
          <p:nvPr>
            <p:ph type="title"/>
          </p:nvPr>
        </p:nvSpPr>
        <p:spPr>
          <a:xfrm>
            <a:off x="630936" y="640080"/>
            <a:ext cx="4818888" cy="1481328"/>
          </a:xfrm>
        </p:spPr>
        <p:txBody>
          <a:bodyPr anchor="b">
            <a:normAutofit/>
          </a:bodyPr>
          <a:lstStyle/>
          <a:p>
            <a:r>
              <a:rPr sz="5000" b="1" dirty="0"/>
              <a:t>Foundational Tools in Practice</a:t>
            </a:r>
          </a:p>
        </p:txBody>
      </p:sp>
      <p:sp>
        <p:nvSpPr>
          <p:cNvPr id="2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C1A8A79E-B649-85AA-16D1-C481E2695C5C}"/>
              </a:ext>
            </a:extLst>
          </p:cNvPr>
          <p:cNvSpPr>
            <a:spLocks noGrp="1"/>
          </p:cNvSpPr>
          <p:nvPr>
            <p:ph idx="1"/>
          </p:nvPr>
        </p:nvSpPr>
        <p:spPr>
          <a:xfrm>
            <a:off x="671592" y="3310128"/>
            <a:ext cx="4818888" cy="3547872"/>
          </a:xfrm>
        </p:spPr>
        <p:txBody>
          <a:bodyPr anchor="t">
            <a:normAutofit/>
          </a:bodyPr>
          <a:lstStyle/>
          <a:p>
            <a:r>
              <a:rPr lang="en-GB" sz="3200" dirty="0"/>
              <a:t>Chatbots like </a:t>
            </a:r>
            <a:r>
              <a:rPr lang="en-GB" sz="3200" dirty="0" err="1"/>
              <a:t>Replika</a:t>
            </a:r>
            <a:r>
              <a:rPr lang="en-GB" sz="3200" dirty="0"/>
              <a:t> &amp; </a:t>
            </a:r>
            <a:r>
              <a:rPr lang="en-GB" sz="3200" dirty="0" err="1"/>
              <a:t>Woebot</a:t>
            </a:r>
            <a:r>
              <a:rPr lang="en-GB" sz="3200" dirty="0"/>
              <a:t> for reflection</a:t>
            </a:r>
          </a:p>
          <a:p>
            <a:r>
              <a:rPr lang="en-GB" sz="3200" dirty="0"/>
              <a:t>Sentiment analysis via Hugging Face</a:t>
            </a:r>
          </a:p>
          <a:p>
            <a:r>
              <a:rPr lang="en-GB" sz="3200" dirty="0"/>
              <a:t>Personalized EI profiles</a:t>
            </a:r>
          </a:p>
        </p:txBody>
      </p:sp>
      <p:pic>
        <p:nvPicPr>
          <p:cNvPr id="14" name="Picture 13">
            <a:extLst>
              <a:ext uri="{FF2B5EF4-FFF2-40B4-BE49-F238E27FC236}">
                <a16:creationId xmlns:a16="http://schemas.microsoft.com/office/drawing/2014/main" id="{6D005FB9-9E1F-7E2B-ADD2-B3748C52227D}"/>
              </a:ext>
            </a:extLst>
          </p:cNvPr>
          <p:cNvPicPr>
            <a:picLocks noChangeAspect="1"/>
          </p:cNvPicPr>
          <p:nvPr/>
        </p:nvPicPr>
        <p:blipFill>
          <a:blip r:embed="rId3"/>
          <a:stretch>
            <a:fillRect/>
          </a:stretch>
        </p:blipFill>
        <p:spPr>
          <a:xfrm>
            <a:off x="7259764" y="640080"/>
            <a:ext cx="3137535" cy="5577840"/>
          </a:xfrm>
          <a:prstGeom prst="rect">
            <a:avLst/>
          </a:prstGeom>
        </p:spPr>
      </p:pic>
    </p:spTree>
    <p:extLst>
      <p:ext uri="{BB962C8B-B14F-4D97-AF65-F5344CB8AC3E}">
        <p14:creationId xmlns:p14="http://schemas.microsoft.com/office/powerpoint/2010/main" val="316438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BAC151-4FCC-91FC-CD3C-213B2E0E8CA3}"/>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B56D13C-E4DC-9EA6-1601-B78BE9C15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ketch line">
            <a:extLst>
              <a:ext uri="{FF2B5EF4-FFF2-40B4-BE49-F238E27FC236}">
                <a16:creationId xmlns:a16="http://schemas.microsoft.com/office/drawing/2014/main" id="{2157195F-7DB6-3F72-F115-882B819E6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99A1477-A00D-E9F7-E773-3E636D7F5A80}"/>
              </a:ext>
            </a:extLst>
          </p:cNvPr>
          <p:cNvSpPr>
            <a:spLocks noGrp="1"/>
          </p:cNvSpPr>
          <p:nvPr>
            <p:ph type="title"/>
          </p:nvPr>
        </p:nvSpPr>
        <p:spPr>
          <a:xfrm>
            <a:off x="457200" y="274638"/>
            <a:ext cx="8229600" cy="1143000"/>
          </a:xfrm>
        </p:spPr>
        <p:txBody>
          <a:bodyPr>
            <a:normAutofit/>
          </a:bodyPr>
          <a:lstStyle/>
          <a:p>
            <a:r>
              <a:rPr sz="5000" b="1" dirty="0"/>
              <a:t>Intermediate Solutions</a:t>
            </a:r>
          </a:p>
        </p:txBody>
      </p:sp>
      <p:sp>
        <p:nvSpPr>
          <p:cNvPr id="7" name="Content Placeholder 2">
            <a:extLst>
              <a:ext uri="{FF2B5EF4-FFF2-40B4-BE49-F238E27FC236}">
                <a16:creationId xmlns:a16="http://schemas.microsoft.com/office/drawing/2014/main" id="{C8DC9EAA-E1E5-5AF5-438F-BE8C9C1E83EF}"/>
              </a:ext>
            </a:extLst>
          </p:cNvPr>
          <p:cNvSpPr>
            <a:spLocks noGrp="1"/>
          </p:cNvSpPr>
          <p:nvPr>
            <p:ph idx="1"/>
          </p:nvPr>
        </p:nvSpPr>
        <p:spPr>
          <a:xfrm>
            <a:off x="457200" y="2606675"/>
            <a:ext cx="8229600" cy="4525963"/>
          </a:xfrm>
        </p:spPr>
        <p:txBody>
          <a:bodyPr/>
          <a:lstStyle/>
          <a:p>
            <a:r>
              <a:rPr dirty="0"/>
              <a:t>RAG architecture for up-to-date content</a:t>
            </a:r>
          </a:p>
          <a:p>
            <a:r>
              <a:rPr dirty="0"/>
              <a:t>Custom GPTs for domain-specific learning</a:t>
            </a:r>
          </a:p>
          <a:p>
            <a:r>
              <a:rPr dirty="0"/>
              <a:t>Simulation agents in platforms like </a:t>
            </a:r>
            <a:r>
              <a:rPr dirty="0" err="1"/>
              <a:t>CrewAI</a:t>
            </a:r>
            <a:endParaRPr dirty="0"/>
          </a:p>
        </p:txBody>
      </p:sp>
      <p:sp>
        <p:nvSpPr>
          <p:cNvPr id="9" name="Rectangle: Rounded Corners 8">
            <a:extLst>
              <a:ext uri="{FF2B5EF4-FFF2-40B4-BE49-F238E27FC236}">
                <a16:creationId xmlns:a16="http://schemas.microsoft.com/office/drawing/2014/main" id="{89A11F43-29D9-C4E0-75D4-715CAE2C73C3}"/>
              </a:ext>
            </a:extLst>
          </p:cNvPr>
          <p:cNvSpPr/>
          <p:nvPr/>
        </p:nvSpPr>
        <p:spPr>
          <a:xfrm>
            <a:off x="643278" y="4268453"/>
            <a:ext cx="6833398" cy="2456872"/>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0" name="Speech Bubble: Rectangle with Corners Rounded 9">
            <a:extLst>
              <a:ext uri="{FF2B5EF4-FFF2-40B4-BE49-F238E27FC236}">
                <a16:creationId xmlns:a16="http://schemas.microsoft.com/office/drawing/2014/main" id="{76BA86EF-A27E-B6D8-D333-3DD1DCC586EE}"/>
              </a:ext>
            </a:extLst>
          </p:cNvPr>
          <p:cNvSpPr/>
          <p:nvPr/>
        </p:nvSpPr>
        <p:spPr>
          <a:xfrm>
            <a:off x="802775" y="4513431"/>
            <a:ext cx="733647" cy="659218"/>
          </a:xfrm>
          <a:prstGeom prst="wedgeRoundRectCallou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9BC6D011-EE74-9B8C-FA44-39CB82FF3307}"/>
              </a:ext>
            </a:extLst>
          </p:cNvPr>
          <p:cNvSpPr txBox="1"/>
          <p:nvPr/>
        </p:nvSpPr>
        <p:spPr>
          <a:xfrm>
            <a:off x="792308" y="4712235"/>
            <a:ext cx="744114" cy="261610"/>
          </a:xfrm>
          <a:prstGeom prst="rect">
            <a:avLst/>
          </a:prstGeom>
          <a:noFill/>
        </p:spPr>
        <p:txBody>
          <a:bodyPr wrap="none" rtlCol="0">
            <a:spAutoFit/>
          </a:bodyPr>
          <a:lstStyle/>
          <a:p>
            <a:r>
              <a:rPr lang="en-US" sz="1100" dirty="0"/>
              <a:t>Question</a:t>
            </a:r>
            <a:endParaRPr lang="en-GB" sz="1100" dirty="0"/>
          </a:p>
        </p:txBody>
      </p:sp>
      <p:cxnSp>
        <p:nvCxnSpPr>
          <p:cNvPr id="12" name="Straight Arrow Connector 11">
            <a:extLst>
              <a:ext uri="{FF2B5EF4-FFF2-40B4-BE49-F238E27FC236}">
                <a16:creationId xmlns:a16="http://schemas.microsoft.com/office/drawing/2014/main" id="{0639407E-AFC0-C062-F0E7-449F2C05C2B9}"/>
              </a:ext>
            </a:extLst>
          </p:cNvPr>
          <p:cNvCxnSpPr>
            <a:cxnSpLocks/>
          </p:cNvCxnSpPr>
          <p:nvPr/>
        </p:nvCxnSpPr>
        <p:spPr>
          <a:xfrm>
            <a:off x="1677205" y="4874938"/>
            <a:ext cx="57553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Rectangle: Rounded Corners 14">
            <a:extLst>
              <a:ext uri="{FF2B5EF4-FFF2-40B4-BE49-F238E27FC236}">
                <a16:creationId xmlns:a16="http://schemas.microsoft.com/office/drawing/2014/main" id="{28380925-E02D-2B24-104A-2710D27A225D}"/>
              </a:ext>
            </a:extLst>
          </p:cNvPr>
          <p:cNvSpPr/>
          <p:nvPr/>
        </p:nvSpPr>
        <p:spPr>
          <a:xfrm>
            <a:off x="2359269" y="4525632"/>
            <a:ext cx="1018959" cy="744273"/>
          </a:xfrm>
          <a:prstGeom prst="round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FA2E9BE5-2352-77FB-214A-E050FA5E75C9}"/>
              </a:ext>
            </a:extLst>
          </p:cNvPr>
          <p:cNvSpPr txBox="1"/>
          <p:nvPr/>
        </p:nvSpPr>
        <p:spPr>
          <a:xfrm>
            <a:off x="2505507" y="4813693"/>
            <a:ext cx="726481" cy="261610"/>
          </a:xfrm>
          <a:prstGeom prst="rect">
            <a:avLst/>
          </a:prstGeom>
          <a:noFill/>
        </p:spPr>
        <p:txBody>
          <a:bodyPr wrap="none" rtlCol="0">
            <a:spAutoFit/>
          </a:bodyPr>
          <a:lstStyle/>
          <a:p>
            <a:r>
              <a:rPr lang="en-US" sz="1100" dirty="0"/>
              <a:t>Retriever</a:t>
            </a:r>
            <a:endParaRPr lang="en-GB" sz="1100" dirty="0"/>
          </a:p>
        </p:txBody>
      </p:sp>
      <p:cxnSp>
        <p:nvCxnSpPr>
          <p:cNvPr id="17" name="Straight Arrow Connector 16">
            <a:extLst>
              <a:ext uri="{FF2B5EF4-FFF2-40B4-BE49-F238E27FC236}">
                <a16:creationId xmlns:a16="http://schemas.microsoft.com/office/drawing/2014/main" id="{18DECE89-C8CE-2EB9-0CD2-AE9E3F9BF33D}"/>
              </a:ext>
            </a:extLst>
          </p:cNvPr>
          <p:cNvCxnSpPr>
            <a:cxnSpLocks/>
          </p:cNvCxnSpPr>
          <p:nvPr/>
        </p:nvCxnSpPr>
        <p:spPr>
          <a:xfrm>
            <a:off x="2610316" y="5380173"/>
            <a:ext cx="0" cy="3134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Rectangle: Rounded Corners 17">
            <a:extLst>
              <a:ext uri="{FF2B5EF4-FFF2-40B4-BE49-F238E27FC236}">
                <a16:creationId xmlns:a16="http://schemas.microsoft.com/office/drawing/2014/main" id="{3ED1F7C6-058F-77EF-159B-682116803714}"/>
              </a:ext>
            </a:extLst>
          </p:cNvPr>
          <p:cNvSpPr/>
          <p:nvPr/>
        </p:nvSpPr>
        <p:spPr>
          <a:xfrm>
            <a:off x="2411828" y="5796817"/>
            <a:ext cx="1018959" cy="744273"/>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4B5A8EEA-A835-936C-46C2-47EF72A8D50B}"/>
              </a:ext>
            </a:extLst>
          </p:cNvPr>
          <p:cNvSpPr txBox="1"/>
          <p:nvPr/>
        </p:nvSpPr>
        <p:spPr>
          <a:xfrm>
            <a:off x="2485868" y="5831771"/>
            <a:ext cx="870877" cy="600164"/>
          </a:xfrm>
          <a:prstGeom prst="rect">
            <a:avLst/>
          </a:prstGeom>
          <a:noFill/>
        </p:spPr>
        <p:txBody>
          <a:bodyPr wrap="square" rtlCol="0">
            <a:spAutoFit/>
          </a:bodyPr>
          <a:lstStyle/>
          <a:p>
            <a:pPr algn="ctr"/>
            <a:r>
              <a:rPr lang="en-US" sz="1100" dirty="0">
                <a:solidFill>
                  <a:schemeClr val="bg1"/>
                </a:solidFill>
              </a:rPr>
              <a:t>Specific knowledge base</a:t>
            </a:r>
            <a:endParaRPr lang="en-GB" sz="1100" dirty="0">
              <a:solidFill>
                <a:schemeClr val="bg1"/>
              </a:solidFill>
            </a:endParaRPr>
          </a:p>
        </p:txBody>
      </p:sp>
      <p:sp>
        <p:nvSpPr>
          <p:cNvPr id="22" name="Rectangle: Rounded Corners 21">
            <a:extLst>
              <a:ext uri="{FF2B5EF4-FFF2-40B4-BE49-F238E27FC236}">
                <a16:creationId xmlns:a16="http://schemas.microsoft.com/office/drawing/2014/main" id="{F70FE327-C6EB-902B-642F-1393D2126F1D}"/>
              </a:ext>
            </a:extLst>
          </p:cNvPr>
          <p:cNvSpPr/>
          <p:nvPr/>
        </p:nvSpPr>
        <p:spPr>
          <a:xfrm>
            <a:off x="4245739" y="4502801"/>
            <a:ext cx="1018959" cy="744273"/>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38AF212D-94A4-6DEC-8AED-33D270BA0F36}"/>
              </a:ext>
            </a:extLst>
          </p:cNvPr>
          <p:cNvSpPr txBox="1"/>
          <p:nvPr/>
        </p:nvSpPr>
        <p:spPr>
          <a:xfrm>
            <a:off x="4513494" y="4786664"/>
            <a:ext cx="437940" cy="261610"/>
          </a:xfrm>
          <a:prstGeom prst="rect">
            <a:avLst/>
          </a:prstGeom>
          <a:noFill/>
        </p:spPr>
        <p:txBody>
          <a:bodyPr wrap="none" rtlCol="0">
            <a:spAutoFit/>
          </a:bodyPr>
          <a:lstStyle/>
          <a:p>
            <a:r>
              <a:rPr lang="en-US" sz="1100" dirty="0"/>
              <a:t>LLM</a:t>
            </a:r>
            <a:endParaRPr lang="en-GB" sz="1100" dirty="0"/>
          </a:p>
        </p:txBody>
      </p:sp>
      <p:cxnSp>
        <p:nvCxnSpPr>
          <p:cNvPr id="24" name="Straight Arrow Connector 23">
            <a:extLst>
              <a:ext uri="{FF2B5EF4-FFF2-40B4-BE49-F238E27FC236}">
                <a16:creationId xmlns:a16="http://schemas.microsoft.com/office/drawing/2014/main" id="{45D33A3C-6FB3-1019-4695-B5BC05B3E079}"/>
              </a:ext>
            </a:extLst>
          </p:cNvPr>
          <p:cNvCxnSpPr>
            <a:cxnSpLocks/>
          </p:cNvCxnSpPr>
          <p:nvPr/>
        </p:nvCxnSpPr>
        <p:spPr>
          <a:xfrm>
            <a:off x="3573739" y="4874938"/>
            <a:ext cx="57553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Rectangle: Rounded Corners 24">
            <a:extLst>
              <a:ext uri="{FF2B5EF4-FFF2-40B4-BE49-F238E27FC236}">
                <a16:creationId xmlns:a16="http://schemas.microsoft.com/office/drawing/2014/main" id="{6921F90E-62B5-C341-B7AF-9418F9851AA9}"/>
              </a:ext>
            </a:extLst>
          </p:cNvPr>
          <p:cNvSpPr/>
          <p:nvPr/>
        </p:nvSpPr>
        <p:spPr>
          <a:xfrm>
            <a:off x="6046410" y="4513431"/>
            <a:ext cx="1018959" cy="744273"/>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BD888FD4-021D-8C27-54F6-BDECC9378410}"/>
              </a:ext>
            </a:extLst>
          </p:cNvPr>
          <p:cNvSpPr txBox="1"/>
          <p:nvPr/>
        </p:nvSpPr>
        <p:spPr>
          <a:xfrm>
            <a:off x="6169663" y="4744132"/>
            <a:ext cx="790601" cy="261610"/>
          </a:xfrm>
          <a:prstGeom prst="rect">
            <a:avLst/>
          </a:prstGeom>
          <a:noFill/>
        </p:spPr>
        <p:txBody>
          <a:bodyPr wrap="none" rtlCol="0">
            <a:spAutoFit/>
          </a:bodyPr>
          <a:lstStyle/>
          <a:p>
            <a:r>
              <a:rPr lang="en-US" sz="1100"/>
              <a:t>Response</a:t>
            </a:r>
            <a:endParaRPr lang="en-GB" sz="1100" dirty="0"/>
          </a:p>
        </p:txBody>
      </p:sp>
      <p:cxnSp>
        <p:nvCxnSpPr>
          <p:cNvPr id="27" name="Straight Arrow Connector 26">
            <a:extLst>
              <a:ext uri="{FF2B5EF4-FFF2-40B4-BE49-F238E27FC236}">
                <a16:creationId xmlns:a16="http://schemas.microsoft.com/office/drawing/2014/main" id="{860B839C-EA14-7CEC-8F55-44B0CD82A80D}"/>
              </a:ext>
            </a:extLst>
          </p:cNvPr>
          <p:cNvCxnSpPr>
            <a:cxnSpLocks/>
          </p:cNvCxnSpPr>
          <p:nvPr/>
        </p:nvCxnSpPr>
        <p:spPr>
          <a:xfrm>
            <a:off x="5394072" y="4874938"/>
            <a:ext cx="57553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9F25D964-3224-5A8B-09D7-DF721362F36A}"/>
              </a:ext>
            </a:extLst>
          </p:cNvPr>
          <p:cNvCxnSpPr>
            <a:cxnSpLocks/>
          </p:cNvCxnSpPr>
          <p:nvPr/>
        </p:nvCxnSpPr>
        <p:spPr>
          <a:xfrm>
            <a:off x="3175502" y="5380173"/>
            <a:ext cx="0" cy="313472"/>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0598061B-39C4-07D0-1379-65A628E9B842}"/>
              </a:ext>
            </a:extLst>
          </p:cNvPr>
          <p:cNvSpPr txBox="1"/>
          <p:nvPr/>
        </p:nvSpPr>
        <p:spPr>
          <a:xfrm>
            <a:off x="4382955" y="6148114"/>
            <a:ext cx="2428037" cy="461665"/>
          </a:xfrm>
          <a:prstGeom prst="rect">
            <a:avLst/>
          </a:prstGeom>
          <a:noFill/>
        </p:spPr>
        <p:txBody>
          <a:bodyPr wrap="none" rtlCol="0">
            <a:spAutoFit/>
          </a:bodyPr>
          <a:lstStyle/>
          <a:p>
            <a:r>
              <a:rPr lang="en-GB" sz="2400" b="1" dirty="0"/>
              <a:t>The RAG system</a:t>
            </a:r>
          </a:p>
        </p:txBody>
      </p:sp>
    </p:spTree>
    <p:extLst>
      <p:ext uri="{BB962C8B-B14F-4D97-AF65-F5344CB8AC3E}">
        <p14:creationId xmlns:p14="http://schemas.microsoft.com/office/powerpoint/2010/main" val="1116551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11C7FA-D3E1-8DEF-CB10-EE2AFA7F21CF}"/>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2C7C0AAE-27C8-9859-DA2E-DE549232A7AD}"/>
              </a:ext>
            </a:extLst>
          </p:cNvPr>
          <p:cNvSpPr>
            <a:spLocks noGrp="1"/>
          </p:cNvSpPr>
          <p:nvPr>
            <p:ph type="title"/>
          </p:nvPr>
        </p:nvSpPr>
        <p:spPr>
          <a:xfrm>
            <a:off x="630936" y="640080"/>
            <a:ext cx="4818888" cy="1481328"/>
          </a:xfrm>
        </p:spPr>
        <p:txBody>
          <a:bodyPr anchor="b">
            <a:normAutofit/>
          </a:bodyPr>
          <a:lstStyle/>
          <a:p>
            <a:r>
              <a:rPr lang="en-GB" sz="4200" b="1"/>
              <a:t>Advanced Immersive Training</a:t>
            </a:r>
          </a:p>
        </p:txBody>
      </p:sp>
      <p:sp>
        <p:nvSpPr>
          <p:cNvPr id="30"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4E8CCF4C-8525-AC44-16AD-C49F8188E918}"/>
              </a:ext>
            </a:extLst>
          </p:cNvPr>
          <p:cNvSpPr>
            <a:spLocks noGrp="1"/>
          </p:cNvSpPr>
          <p:nvPr>
            <p:ph idx="1"/>
          </p:nvPr>
        </p:nvSpPr>
        <p:spPr>
          <a:xfrm>
            <a:off x="630936" y="2660904"/>
            <a:ext cx="4818888" cy="3547872"/>
          </a:xfrm>
        </p:spPr>
        <p:txBody>
          <a:bodyPr anchor="t">
            <a:normAutofit/>
          </a:bodyPr>
          <a:lstStyle/>
          <a:p>
            <a:r>
              <a:rPr lang="en-US" sz="2200"/>
              <a:t>GenAI + VR = dynamic, realistic EI training</a:t>
            </a:r>
          </a:p>
          <a:p>
            <a:r>
              <a:rPr lang="en-US" sz="2200"/>
              <a:t>Avatars react to tone, gestures, and context</a:t>
            </a:r>
          </a:p>
          <a:p>
            <a:r>
              <a:rPr lang="en-US" sz="2200"/>
              <a:t>Scenario-based learning for high-pressure EI situations</a:t>
            </a:r>
          </a:p>
        </p:txBody>
      </p:sp>
      <p:pic>
        <p:nvPicPr>
          <p:cNvPr id="31" name="Picture 30">
            <a:extLst>
              <a:ext uri="{FF2B5EF4-FFF2-40B4-BE49-F238E27FC236}">
                <a16:creationId xmlns:a16="http://schemas.microsoft.com/office/drawing/2014/main" id="{2839BF0C-4C3D-8E85-B864-8AFBD543253F}"/>
              </a:ext>
            </a:extLst>
          </p:cNvPr>
          <p:cNvPicPr>
            <a:picLocks noChangeAspect="1"/>
          </p:cNvPicPr>
          <p:nvPr/>
        </p:nvPicPr>
        <p:blipFill>
          <a:blip r:embed="rId3"/>
          <a:stretch>
            <a:fillRect/>
          </a:stretch>
        </p:blipFill>
        <p:spPr>
          <a:xfrm>
            <a:off x="6509288" y="990600"/>
            <a:ext cx="4876800" cy="4876800"/>
          </a:xfrm>
          <a:prstGeom prst="rect">
            <a:avLst/>
          </a:prstGeom>
        </p:spPr>
      </p:pic>
    </p:spTree>
    <p:extLst>
      <p:ext uri="{BB962C8B-B14F-4D97-AF65-F5344CB8AC3E}">
        <p14:creationId xmlns:p14="http://schemas.microsoft.com/office/powerpoint/2010/main" val="2088620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9A0DE0-0E84-4CC6-0E74-A211F977CB6C}"/>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C295BBF6-74F9-9B18-DB3C-2494CAD11B28}"/>
              </a:ext>
            </a:extLst>
          </p:cNvPr>
          <p:cNvSpPr>
            <a:spLocks noGrp="1"/>
          </p:cNvSpPr>
          <p:nvPr>
            <p:ph type="title"/>
          </p:nvPr>
        </p:nvSpPr>
        <p:spPr>
          <a:xfrm>
            <a:off x="630936" y="640080"/>
            <a:ext cx="4818888" cy="1481328"/>
          </a:xfrm>
        </p:spPr>
        <p:txBody>
          <a:bodyPr anchor="b">
            <a:normAutofit/>
          </a:bodyPr>
          <a:lstStyle/>
          <a:p>
            <a:r>
              <a:rPr sz="5000" b="1" dirty="0"/>
              <a:t>Practical Example</a:t>
            </a:r>
          </a:p>
        </p:txBody>
      </p:sp>
      <p:sp>
        <p:nvSpPr>
          <p:cNvPr id="3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666B29E0-7689-AF1F-1D9F-9C3B1E590448}"/>
              </a:ext>
            </a:extLst>
          </p:cNvPr>
          <p:cNvSpPr>
            <a:spLocks noGrp="1"/>
          </p:cNvSpPr>
          <p:nvPr>
            <p:ph idx="1"/>
          </p:nvPr>
        </p:nvSpPr>
        <p:spPr>
          <a:xfrm>
            <a:off x="630936" y="2660904"/>
            <a:ext cx="4818888" cy="3547872"/>
          </a:xfrm>
        </p:spPr>
        <p:txBody>
          <a:bodyPr anchor="t">
            <a:normAutofit/>
          </a:bodyPr>
          <a:lstStyle/>
          <a:p>
            <a:r>
              <a:rPr lang="en-GB" sz="2200"/>
              <a:t>Use ChatGPT to script emotionally intelligent dialogues</a:t>
            </a:r>
          </a:p>
          <a:p>
            <a:r>
              <a:rPr lang="en-GB" sz="2200"/>
              <a:t>Generate videos with Synthesia</a:t>
            </a:r>
          </a:p>
          <a:p>
            <a:r>
              <a:rPr lang="en-GB" sz="2200"/>
              <a:t>Embed into platforms like Engage VR</a:t>
            </a:r>
          </a:p>
        </p:txBody>
      </p:sp>
      <p:pic>
        <p:nvPicPr>
          <p:cNvPr id="9" name="Picture 8" descr="A diagram of a virtual reality&#10;&#10;AI-generated content may be incorrect.">
            <a:extLst>
              <a:ext uri="{FF2B5EF4-FFF2-40B4-BE49-F238E27FC236}">
                <a16:creationId xmlns:a16="http://schemas.microsoft.com/office/drawing/2014/main" id="{8B8E26BC-1E09-E83F-DDF0-1B2453B5695B}"/>
              </a:ext>
            </a:extLst>
          </p:cNvPr>
          <p:cNvPicPr>
            <a:picLocks noChangeAspect="1"/>
          </p:cNvPicPr>
          <p:nvPr/>
        </p:nvPicPr>
        <p:blipFill>
          <a:blip r:embed="rId3"/>
          <a:stretch>
            <a:fillRect/>
          </a:stretch>
        </p:blipFill>
        <p:spPr>
          <a:xfrm>
            <a:off x="6966928" y="640080"/>
            <a:ext cx="3723208" cy="5577840"/>
          </a:xfrm>
          <a:prstGeom prst="rect">
            <a:avLst/>
          </a:prstGeom>
        </p:spPr>
      </p:pic>
    </p:spTree>
    <p:extLst>
      <p:ext uri="{BB962C8B-B14F-4D97-AF65-F5344CB8AC3E}">
        <p14:creationId xmlns:p14="http://schemas.microsoft.com/office/powerpoint/2010/main" val="944408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599D3B-0423-9052-23A7-1325A5C51AE2}"/>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4828B7F-01CB-EA05-39A5-0255BB039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ketch line">
            <a:extLst>
              <a:ext uri="{FF2B5EF4-FFF2-40B4-BE49-F238E27FC236}">
                <a16:creationId xmlns:a16="http://schemas.microsoft.com/office/drawing/2014/main" id="{45016862-887E-C40A-0C12-A6953D0DE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37FD212C-4586-1C89-5F49-A7E01496A903}"/>
              </a:ext>
            </a:extLst>
          </p:cNvPr>
          <p:cNvSpPr>
            <a:spLocks noGrp="1"/>
          </p:cNvSpPr>
          <p:nvPr>
            <p:ph type="title"/>
          </p:nvPr>
        </p:nvSpPr>
        <p:spPr>
          <a:xfrm>
            <a:off x="240222" y="787019"/>
            <a:ext cx="10983589" cy="1143000"/>
          </a:xfrm>
        </p:spPr>
        <p:txBody>
          <a:bodyPr>
            <a:noAutofit/>
          </a:bodyPr>
          <a:lstStyle/>
          <a:p>
            <a:r>
              <a:rPr sz="5000" b="1" dirty="0"/>
              <a:t>Key Findings &amp; Recommendations</a:t>
            </a:r>
          </a:p>
        </p:txBody>
      </p:sp>
      <p:sp>
        <p:nvSpPr>
          <p:cNvPr id="9" name="Content Placeholder 2">
            <a:extLst>
              <a:ext uri="{FF2B5EF4-FFF2-40B4-BE49-F238E27FC236}">
                <a16:creationId xmlns:a16="http://schemas.microsoft.com/office/drawing/2014/main" id="{62B72266-4B3F-BCD5-53D7-163E0E22069C}"/>
              </a:ext>
            </a:extLst>
          </p:cNvPr>
          <p:cNvSpPr>
            <a:spLocks noGrp="1"/>
          </p:cNvSpPr>
          <p:nvPr>
            <p:ph idx="1"/>
          </p:nvPr>
        </p:nvSpPr>
        <p:spPr>
          <a:xfrm>
            <a:off x="240223" y="3184205"/>
            <a:ext cx="8229600" cy="4525963"/>
          </a:xfrm>
        </p:spPr>
        <p:txBody>
          <a:bodyPr>
            <a:normAutofit/>
          </a:bodyPr>
          <a:lstStyle/>
          <a:p>
            <a:r>
              <a:rPr sz="3200" dirty="0"/>
              <a:t>GenAI can accelerate EI development for entrepreneurs</a:t>
            </a:r>
          </a:p>
          <a:p>
            <a:r>
              <a:rPr sz="3200" dirty="0"/>
              <a:t>Tiered approach aligns tools with readiness levels</a:t>
            </a:r>
          </a:p>
          <a:p>
            <a:r>
              <a:rPr sz="3200" dirty="0"/>
              <a:t>Immersive experiences hold greatest promise</a:t>
            </a:r>
          </a:p>
        </p:txBody>
      </p:sp>
    </p:spTree>
    <p:extLst>
      <p:ext uri="{BB962C8B-B14F-4D97-AF65-F5344CB8AC3E}">
        <p14:creationId xmlns:p14="http://schemas.microsoft.com/office/powerpoint/2010/main" val="1580993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A81213-F9B2-D5B8-93F5-36DCB9B36C32}"/>
              </a:ext>
            </a:extLst>
          </p:cNvPr>
          <p:cNvSpPr txBox="1"/>
          <p:nvPr/>
        </p:nvSpPr>
        <p:spPr>
          <a:xfrm>
            <a:off x="3820886" y="468477"/>
            <a:ext cx="6096000" cy="461665"/>
          </a:xfrm>
          <a:prstGeom prst="rect">
            <a:avLst/>
          </a:prstGeom>
          <a:noFill/>
        </p:spPr>
        <p:txBody>
          <a:bodyPr wrap="square">
            <a:spAutoFit/>
          </a:bodyPr>
          <a:lstStyle/>
          <a:p>
            <a:r>
              <a:rPr lang="en-GB" sz="2400" b="1" dirty="0"/>
              <a:t>EI as a key Soft skill</a:t>
            </a:r>
          </a:p>
        </p:txBody>
      </p:sp>
      <p:sp>
        <p:nvSpPr>
          <p:cNvPr id="9" name="TextBox 8">
            <a:extLst>
              <a:ext uri="{FF2B5EF4-FFF2-40B4-BE49-F238E27FC236}">
                <a16:creationId xmlns:a16="http://schemas.microsoft.com/office/drawing/2014/main" id="{38BE0A9F-F8D7-8B98-E7EA-7F76711A4A31}"/>
              </a:ext>
            </a:extLst>
          </p:cNvPr>
          <p:cNvSpPr txBox="1"/>
          <p:nvPr/>
        </p:nvSpPr>
        <p:spPr>
          <a:xfrm>
            <a:off x="358588" y="1596189"/>
            <a:ext cx="6096000" cy="1200329"/>
          </a:xfrm>
          <a:prstGeom prst="rect">
            <a:avLst/>
          </a:prstGeom>
          <a:noFill/>
        </p:spPr>
        <p:txBody>
          <a:bodyPr wrap="square">
            <a:spAutoFit/>
          </a:bodyPr>
          <a:lstStyle/>
          <a:p>
            <a:pPr algn="ctr" rtl="0"/>
            <a:r>
              <a:rPr lang="en-GB" b="1" i="0" u="sng" dirty="0">
                <a:solidFill>
                  <a:srgbClr val="000000"/>
                </a:solidFill>
                <a:effectLst/>
              </a:rPr>
              <a:t>Sustainable Development Goals №3 </a:t>
            </a:r>
            <a:endParaRPr lang="en-GB" dirty="0">
              <a:effectLst/>
            </a:endParaRPr>
          </a:p>
          <a:p>
            <a:pPr algn="ctr" rtl="0"/>
            <a:r>
              <a:rPr lang="en-GB" b="1" i="0" u="sng" dirty="0">
                <a:solidFill>
                  <a:srgbClr val="000000"/>
                </a:solidFill>
                <a:effectLst/>
              </a:rPr>
              <a:t>good health and well-being; </a:t>
            </a:r>
            <a:endParaRPr lang="en-GB" dirty="0">
              <a:effectLst/>
            </a:endParaRPr>
          </a:p>
          <a:p>
            <a:pPr algn="ctr" rtl="0"/>
            <a:r>
              <a:rPr lang="en-GB" b="0" i="0" dirty="0">
                <a:solidFill>
                  <a:srgbClr val="000000"/>
                </a:solidFill>
                <a:effectLst/>
              </a:rPr>
              <a:t>EI helps to cope with stress and stay healthy in the workplace</a:t>
            </a:r>
            <a:endParaRPr lang="en-GB" dirty="0">
              <a:effectLst/>
            </a:endParaRPr>
          </a:p>
        </p:txBody>
      </p:sp>
      <p:sp>
        <p:nvSpPr>
          <p:cNvPr id="11" name="TextBox 10">
            <a:extLst>
              <a:ext uri="{FF2B5EF4-FFF2-40B4-BE49-F238E27FC236}">
                <a16:creationId xmlns:a16="http://schemas.microsoft.com/office/drawing/2014/main" id="{0FB882A4-8900-1F6A-A1FC-09B10555DC68}"/>
              </a:ext>
            </a:extLst>
          </p:cNvPr>
          <p:cNvSpPr txBox="1"/>
          <p:nvPr/>
        </p:nvSpPr>
        <p:spPr>
          <a:xfrm>
            <a:off x="1057835" y="3784483"/>
            <a:ext cx="6096000" cy="1477328"/>
          </a:xfrm>
          <a:prstGeom prst="rect">
            <a:avLst/>
          </a:prstGeom>
          <a:noFill/>
        </p:spPr>
        <p:txBody>
          <a:bodyPr wrap="square">
            <a:spAutoFit/>
          </a:bodyPr>
          <a:lstStyle/>
          <a:p>
            <a:pPr algn="ctr"/>
            <a:r>
              <a:rPr lang="en-GB" b="1" i="0" u="sng" dirty="0">
                <a:solidFill>
                  <a:srgbClr val="000000"/>
                </a:solidFill>
                <a:effectLst/>
                <a:latin typeface="YAEw1-jzpiM 0"/>
              </a:rPr>
              <a:t>Sustainable Development Goals №4 </a:t>
            </a:r>
            <a:endParaRPr lang="en-GB" u="sng" dirty="0">
              <a:solidFill>
                <a:srgbClr val="000000"/>
              </a:solidFill>
              <a:effectLst/>
              <a:latin typeface="YAEw1-jzpiM 0"/>
            </a:endParaRPr>
          </a:p>
          <a:p>
            <a:pPr algn="ctr"/>
            <a:r>
              <a:rPr lang="en-GB" b="1" i="0" u="sng" dirty="0">
                <a:solidFill>
                  <a:srgbClr val="000000"/>
                </a:solidFill>
                <a:effectLst/>
                <a:latin typeface="YAEw1-jzpiM 0"/>
              </a:rPr>
              <a:t>quality education </a:t>
            </a:r>
            <a:endParaRPr lang="en-GB" u="sng" dirty="0">
              <a:solidFill>
                <a:srgbClr val="000000"/>
              </a:solidFill>
              <a:effectLst/>
              <a:latin typeface="YAEw1-jzpiM 0"/>
            </a:endParaRPr>
          </a:p>
          <a:p>
            <a:pPr algn="ctr"/>
            <a:r>
              <a:rPr lang="en-GB" dirty="0">
                <a:solidFill>
                  <a:srgbClr val="000000"/>
                </a:solidFill>
              </a:rPr>
              <a:t>EI leads to active knowledge-sharing behaviour, cooperation and effective communication, which creates additional value for companies</a:t>
            </a:r>
          </a:p>
        </p:txBody>
      </p:sp>
      <p:sp>
        <p:nvSpPr>
          <p:cNvPr id="14" name="Rectangle 13">
            <a:extLst>
              <a:ext uri="{FF2B5EF4-FFF2-40B4-BE49-F238E27FC236}">
                <a16:creationId xmlns:a16="http://schemas.microsoft.com/office/drawing/2014/main" id="{709CDFD5-8576-1395-2322-EDCE1139479D}"/>
              </a:ext>
            </a:extLst>
          </p:cNvPr>
          <p:cNvSpPr/>
          <p:nvPr/>
        </p:nvSpPr>
        <p:spPr>
          <a:xfrm>
            <a:off x="7153835" y="2528047"/>
            <a:ext cx="1524000" cy="12564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EI</a:t>
            </a:r>
            <a:endParaRPr lang="sk-SK" sz="3200" dirty="0"/>
          </a:p>
        </p:txBody>
      </p:sp>
      <p:sp>
        <p:nvSpPr>
          <p:cNvPr id="16" name="TextBox 15">
            <a:extLst>
              <a:ext uri="{FF2B5EF4-FFF2-40B4-BE49-F238E27FC236}">
                <a16:creationId xmlns:a16="http://schemas.microsoft.com/office/drawing/2014/main" id="{C4F765BD-D1AC-DB4D-4931-8CAA0EB65183}"/>
              </a:ext>
            </a:extLst>
          </p:cNvPr>
          <p:cNvSpPr txBox="1"/>
          <p:nvPr/>
        </p:nvSpPr>
        <p:spPr>
          <a:xfrm>
            <a:off x="6868886" y="3941286"/>
            <a:ext cx="6096000" cy="369332"/>
          </a:xfrm>
          <a:prstGeom prst="rect">
            <a:avLst/>
          </a:prstGeom>
          <a:noFill/>
        </p:spPr>
        <p:txBody>
          <a:bodyPr wrap="square">
            <a:spAutoFit/>
          </a:bodyPr>
          <a:lstStyle/>
          <a:p>
            <a:pPr algn="ctr" rtl="0"/>
            <a:r>
              <a:rPr lang="sk-SK" b="0" i="0" dirty="0" err="1">
                <a:solidFill>
                  <a:srgbClr val="000000"/>
                </a:solidFill>
                <a:effectLst/>
              </a:rPr>
              <a:t>Sustainable</a:t>
            </a:r>
            <a:r>
              <a:rPr lang="sk-SK" b="0" i="0" dirty="0">
                <a:solidFill>
                  <a:srgbClr val="000000"/>
                </a:solidFill>
                <a:effectLst/>
              </a:rPr>
              <a:t> </a:t>
            </a:r>
            <a:r>
              <a:rPr lang="sk-SK" b="0" i="0" dirty="0" err="1">
                <a:solidFill>
                  <a:srgbClr val="000000"/>
                </a:solidFill>
                <a:effectLst/>
              </a:rPr>
              <a:t>Development</a:t>
            </a:r>
            <a:r>
              <a:rPr lang="sk-SK" b="0" i="0" dirty="0">
                <a:solidFill>
                  <a:srgbClr val="000000"/>
                </a:solidFill>
                <a:effectLst/>
              </a:rPr>
              <a:t> </a:t>
            </a:r>
            <a:r>
              <a:rPr lang="sk-SK" b="0" i="0" dirty="0" err="1">
                <a:solidFill>
                  <a:srgbClr val="000000"/>
                </a:solidFill>
                <a:effectLst/>
              </a:rPr>
              <a:t>Goals</a:t>
            </a:r>
            <a:r>
              <a:rPr lang="sk-SK" b="0" i="0" dirty="0">
                <a:solidFill>
                  <a:srgbClr val="000000"/>
                </a:solidFill>
                <a:effectLst/>
              </a:rPr>
              <a:t> </a:t>
            </a:r>
            <a:endParaRPr lang="sk-SK" dirty="0">
              <a:effectLst/>
            </a:endParaRPr>
          </a:p>
        </p:txBody>
      </p:sp>
      <p:pic>
        <p:nvPicPr>
          <p:cNvPr id="20" name="Picture 19">
            <a:extLst>
              <a:ext uri="{FF2B5EF4-FFF2-40B4-BE49-F238E27FC236}">
                <a16:creationId xmlns:a16="http://schemas.microsoft.com/office/drawing/2014/main" id="{D973F3E3-FC3F-FCC5-7ADD-1069ADB90FB5}"/>
              </a:ext>
            </a:extLst>
          </p:cNvPr>
          <p:cNvPicPr>
            <a:picLocks noChangeAspect="1"/>
          </p:cNvPicPr>
          <p:nvPr/>
        </p:nvPicPr>
        <p:blipFill>
          <a:blip r:embed="rId3"/>
          <a:stretch>
            <a:fillRect/>
          </a:stretch>
        </p:blipFill>
        <p:spPr>
          <a:xfrm>
            <a:off x="7925734" y="4467421"/>
            <a:ext cx="3982303" cy="2198817"/>
          </a:xfrm>
          <a:prstGeom prst="rect">
            <a:avLst/>
          </a:prstGeom>
        </p:spPr>
      </p:pic>
      <p:cxnSp>
        <p:nvCxnSpPr>
          <p:cNvPr id="22" name="Straight Arrow Connector 21">
            <a:extLst>
              <a:ext uri="{FF2B5EF4-FFF2-40B4-BE49-F238E27FC236}">
                <a16:creationId xmlns:a16="http://schemas.microsoft.com/office/drawing/2014/main" id="{24EC4544-F71D-34B7-ACC3-177C96E29896}"/>
              </a:ext>
            </a:extLst>
          </p:cNvPr>
          <p:cNvCxnSpPr/>
          <p:nvPr/>
        </p:nvCxnSpPr>
        <p:spPr>
          <a:xfrm flipH="1" flipV="1">
            <a:off x="5576047" y="2043953"/>
            <a:ext cx="1577788" cy="4840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817FFE58-096A-5817-A28B-620841BE4FB6}"/>
              </a:ext>
            </a:extLst>
          </p:cNvPr>
          <p:cNvCxnSpPr/>
          <p:nvPr/>
        </p:nvCxnSpPr>
        <p:spPr>
          <a:xfrm flipH="1">
            <a:off x="6096000" y="3784483"/>
            <a:ext cx="1057835" cy="3572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70D17166-4FFF-D672-D61C-A4BFABD202F5}"/>
              </a:ext>
            </a:extLst>
          </p:cNvPr>
          <p:cNvSpPr txBox="1"/>
          <p:nvPr/>
        </p:nvSpPr>
        <p:spPr>
          <a:xfrm>
            <a:off x="1057835" y="5808944"/>
            <a:ext cx="6463552" cy="923330"/>
          </a:xfrm>
          <a:prstGeom prst="rect">
            <a:avLst/>
          </a:prstGeom>
          <a:noFill/>
        </p:spPr>
        <p:txBody>
          <a:bodyPr wrap="square">
            <a:spAutoFit/>
          </a:bodyPr>
          <a:lstStyle/>
          <a:p>
            <a:r>
              <a:rPr lang="en-GB" dirty="0">
                <a:solidFill>
                  <a:srgbClr val="000000"/>
                </a:solidFill>
                <a:latin typeface="YAEw1-jzpiM 0"/>
              </a:rPr>
              <a:t>EI is the capacity for recognizing our own feelings and those of others, for motivating ourselves, and for managing emotions well in ourselves and in our relationships (Goleman, 1998) </a:t>
            </a:r>
            <a:endParaRPr lang="sk-SK" dirty="0">
              <a:solidFill>
                <a:srgbClr val="000000"/>
              </a:solidFill>
              <a:latin typeface="YAEw1-jzpiM 0"/>
            </a:endParaRPr>
          </a:p>
        </p:txBody>
      </p:sp>
    </p:spTree>
    <p:extLst>
      <p:ext uri="{BB962C8B-B14F-4D97-AF65-F5344CB8AC3E}">
        <p14:creationId xmlns:p14="http://schemas.microsoft.com/office/powerpoint/2010/main" val="2301273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A81213-F9B2-D5B8-93F5-36DCB9B36C32}"/>
              </a:ext>
            </a:extLst>
          </p:cNvPr>
          <p:cNvSpPr txBox="1"/>
          <p:nvPr/>
        </p:nvSpPr>
        <p:spPr>
          <a:xfrm>
            <a:off x="3442447" y="584274"/>
            <a:ext cx="6257905" cy="461665"/>
          </a:xfrm>
          <a:prstGeom prst="rect">
            <a:avLst/>
          </a:prstGeom>
          <a:noFill/>
        </p:spPr>
        <p:txBody>
          <a:bodyPr wrap="square">
            <a:spAutoFit/>
          </a:bodyPr>
          <a:lstStyle/>
          <a:p>
            <a:r>
              <a:rPr lang="en-GB" sz="2400" b="1" dirty="0"/>
              <a:t>The interest in EI has increased</a:t>
            </a:r>
          </a:p>
        </p:txBody>
      </p:sp>
      <p:pic>
        <p:nvPicPr>
          <p:cNvPr id="6" name="Picture 5">
            <a:extLst>
              <a:ext uri="{FF2B5EF4-FFF2-40B4-BE49-F238E27FC236}">
                <a16:creationId xmlns:a16="http://schemas.microsoft.com/office/drawing/2014/main" id="{8C198871-4EF5-A4DD-C38C-EDBC84D649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592037" y="1635058"/>
            <a:ext cx="6257905" cy="3761712"/>
          </a:xfrm>
          <a:prstGeom prst="rect">
            <a:avLst/>
          </a:prstGeom>
          <a:noFill/>
        </p:spPr>
      </p:pic>
      <p:sp>
        <p:nvSpPr>
          <p:cNvPr id="8" name="TextBox 7">
            <a:extLst>
              <a:ext uri="{FF2B5EF4-FFF2-40B4-BE49-F238E27FC236}">
                <a16:creationId xmlns:a16="http://schemas.microsoft.com/office/drawing/2014/main" id="{E2C2FACC-DEA9-20B6-8A43-B32BA2BBAD36}"/>
              </a:ext>
            </a:extLst>
          </p:cNvPr>
          <p:cNvSpPr txBox="1"/>
          <p:nvPr/>
        </p:nvSpPr>
        <p:spPr>
          <a:xfrm>
            <a:off x="5889382" y="5499771"/>
            <a:ext cx="6096000" cy="461665"/>
          </a:xfrm>
          <a:prstGeom prst="rect">
            <a:avLst/>
          </a:prstGeom>
          <a:noFill/>
        </p:spPr>
        <p:txBody>
          <a:bodyPr wrap="square">
            <a:spAutoFit/>
          </a:bodyPr>
          <a:lstStyle/>
          <a:p>
            <a:pPr algn="ctr"/>
            <a:r>
              <a:rPr lang="en-GB" sz="1200" dirty="0">
                <a:ea typeface="Calibri" panose="020F0502020204030204" pitchFamily="34" charset="0"/>
                <a:cs typeface="Times New Roman" panose="02020603050405020304" pitchFamily="18" charset="0"/>
              </a:rPr>
              <a:t>Figure </a:t>
            </a:r>
            <a:r>
              <a:rPr lang="ru-RU" sz="1200" dirty="0">
                <a:ea typeface="Calibri" panose="020F0502020204030204" pitchFamily="34" charset="0"/>
                <a:cs typeface="Times New Roman" panose="02020603050405020304" pitchFamily="18" charset="0"/>
              </a:rPr>
              <a:t>2</a:t>
            </a:r>
            <a:r>
              <a:rPr lang="en-GB" sz="1200" dirty="0">
                <a:ea typeface="Calibri" panose="020F0502020204030204" pitchFamily="34" charset="0"/>
                <a:cs typeface="Times New Roman" panose="02020603050405020304" pitchFamily="18" charset="0"/>
              </a:rPr>
              <a:t>. The scientific publications on the topic of EI in the last 30 years in </a:t>
            </a:r>
            <a:r>
              <a:rPr lang="en-GB" sz="1200" dirty="0" err="1">
                <a:ea typeface="Calibri" panose="020F0502020204030204" pitchFamily="34" charset="0"/>
                <a:cs typeface="Times New Roman" panose="02020603050405020304" pitchFamily="18" charset="0"/>
              </a:rPr>
              <a:t>WoS</a:t>
            </a:r>
            <a:r>
              <a:rPr lang="en-GB" sz="1200" dirty="0">
                <a:ea typeface="Calibri" panose="020F0502020204030204" pitchFamily="34" charset="0"/>
                <a:cs typeface="Times New Roman" panose="02020603050405020304" pitchFamily="18" charset="0"/>
              </a:rPr>
              <a:t> </a:t>
            </a:r>
            <a:r>
              <a:rPr lang="ru-RU" sz="1200" dirty="0">
                <a:ea typeface="Calibri" panose="020F0502020204030204" pitchFamily="34" charset="0"/>
                <a:cs typeface="Times New Roman" panose="02020603050405020304" pitchFamily="18" charset="0"/>
              </a:rPr>
              <a:t> </a:t>
            </a:r>
            <a:br>
              <a:rPr lang="sk-SK" sz="1200" dirty="0">
                <a:ea typeface="Calibri" panose="020F0502020204030204" pitchFamily="34" charset="0"/>
                <a:cs typeface="Times New Roman" panose="02020603050405020304" pitchFamily="18" charset="0"/>
              </a:rPr>
            </a:br>
            <a:r>
              <a:rPr lang="en-GB" sz="1200" dirty="0">
                <a:ea typeface="Calibri" panose="020F0502020204030204" pitchFamily="34" charset="0"/>
                <a:cs typeface="Times New Roman" panose="02020603050405020304" pitchFamily="18" charset="0"/>
              </a:rPr>
              <a:t>(source: </a:t>
            </a:r>
            <a:r>
              <a:rPr lang="en-GB" sz="1200" dirty="0" err="1">
                <a:ea typeface="Calibri" panose="020F0502020204030204" pitchFamily="34" charset="0"/>
                <a:cs typeface="Times New Roman" panose="02020603050405020304" pitchFamily="18" charset="0"/>
              </a:rPr>
              <a:t>WoS</a:t>
            </a:r>
            <a:r>
              <a:rPr lang="en-GB" sz="1200" dirty="0">
                <a:ea typeface="Calibri" panose="020F0502020204030204" pitchFamily="34" charset="0"/>
                <a:cs typeface="Times New Roman" panose="02020603050405020304" pitchFamily="18" charset="0"/>
              </a:rPr>
              <a:t>, own elaboration)</a:t>
            </a:r>
          </a:p>
        </p:txBody>
      </p:sp>
      <p:pic>
        <p:nvPicPr>
          <p:cNvPr id="9" name="Picture 8">
            <a:extLst>
              <a:ext uri="{FF2B5EF4-FFF2-40B4-BE49-F238E27FC236}">
                <a16:creationId xmlns:a16="http://schemas.microsoft.com/office/drawing/2014/main" id="{69A3E948-7DBE-A1E3-69A7-E0518533D094}"/>
              </a:ext>
            </a:extLst>
          </p:cNvPr>
          <p:cNvPicPr>
            <a:picLocks noChangeAspect="1"/>
          </p:cNvPicPr>
          <p:nvPr/>
        </p:nvPicPr>
        <p:blipFill>
          <a:blip r:embed="rId4"/>
          <a:stretch>
            <a:fillRect/>
          </a:stretch>
        </p:blipFill>
        <p:spPr>
          <a:xfrm>
            <a:off x="342058" y="2458167"/>
            <a:ext cx="5017443" cy="2115495"/>
          </a:xfrm>
          <a:prstGeom prst="rect">
            <a:avLst/>
          </a:prstGeom>
        </p:spPr>
      </p:pic>
      <p:sp>
        <p:nvSpPr>
          <p:cNvPr id="11" name="TextBox 10">
            <a:extLst>
              <a:ext uri="{FF2B5EF4-FFF2-40B4-BE49-F238E27FC236}">
                <a16:creationId xmlns:a16="http://schemas.microsoft.com/office/drawing/2014/main" id="{8D8B1FA5-506B-23D2-0618-530B0D76811E}"/>
              </a:ext>
            </a:extLst>
          </p:cNvPr>
          <p:cNvSpPr txBox="1"/>
          <p:nvPr/>
        </p:nvSpPr>
        <p:spPr>
          <a:xfrm>
            <a:off x="342058" y="4459514"/>
            <a:ext cx="5360035" cy="480773"/>
          </a:xfrm>
          <a:prstGeom prst="rect">
            <a:avLst/>
          </a:prstGeom>
          <a:noFill/>
        </p:spPr>
        <p:txBody>
          <a:bodyPr wrap="square">
            <a:spAutoFit/>
          </a:bodyPr>
          <a:lstStyle/>
          <a:p>
            <a:pPr algn="ctr">
              <a:lnSpc>
                <a:spcPct val="107000"/>
              </a:lnSpc>
              <a:spcAft>
                <a:spcPts val="800"/>
              </a:spcAft>
            </a:pPr>
            <a:r>
              <a:rPr lang="en-GB" sz="1200" dirty="0">
                <a:effectLst/>
                <a:ea typeface="Calibri" panose="020F0502020204030204" pitchFamily="34" charset="0"/>
                <a:cs typeface="Times New Roman" panose="02020603050405020304" pitchFamily="18" charset="0"/>
              </a:rPr>
              <a:t>Figure </a:t>
            </a:r>
            <a:r>
              <a:rPr lang="ru-RU" sz="1200" dirty="0">
                <a:effectLst/>
                <a:ea typeface="Calibri" panose="020F0502020204030204" pitchFamily="34" charset="0"/>
                <a:cs typeface="Times New Roman" panose="02020603050405020304" pitchFamily="18" charset="0"/>
              </a:rPr>
              <a:t>1</a:t>
            </a:r>
            <a:r>
              <a:rPr lang="en-GB" sz="1200" dirty="0">
                <a:effectLst/>
                <a:ea typeface="Calibri" panose="020F0502020204030204" pitchFamily="34" charset="0"/>
                <a:cs typeface="Times New Roman" panose="02020603050405020304" pitchFamily="18" charset="0"/>
              </a:rPr>
              <a:t>. The scientific publications on the topic of EI in the last 10 years in </a:t>
            </a:r>
            <a:r>
              <a:rPr lang="en-GB" sz="1200" dirty="0" err="1">
                <a:effectLst/>
                <a:ea typeface="Calibri" panose="020F0502020204030204" pitchFamily="34" charset="0"/>
                <a:cs typeface="Times New Roman" panose="02020603050405020304" pitchFamily="18" charset="0"/>
              </a:rPr>
              <a:t>WoS</a:t>
            </a:r>
            <a:r>
              <a:rPr lang="en-GB" sz="1200" dirty="0">
                <a:effectLst/>
                <a:ea typeface="Calibri" panose="020F0502020204030204" pitchFamily="34" charset="0"/>
                <a:cs typeface="Times New Roman" panose="02020603050405020304" pitchFamily="18" charset="0"/>
              </a:rPr>
              <a:t> (source: </a:t>
            </a:r>
            <a:r>
              <a:rPr lang="en-GB" sz="1200" dirty="0" err="1">
                <a:effectLst/>
                <a:ea typeface="Calibri" panose="020F0502020204030204" pitchFamily="34" charset="0"/>
                <a:cs typeface="Times New Roman" panose="02020603050405020304" pitchFamily="18" charset="0"/>
              </a:rPr>
              <a:t>WoS</a:t>
            </a:r>
            <a:r>
              <a:rPr lang="en-GB" sz="1200" dirty="0">
                <a:effectLst/>
                <a:ea typeface="Calibri" panose="020F0502020204030204" pitchFamily="34" charset="0"/>
                <a:cs typeface="Times New Roman" panose="02020603050405020304" pitchFamily="18" charset="0"/>
              </a:rPr>
              <a:t>)</a:t>
            </a:r>
            <a:endParaRPr lang="sk-SK"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6221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A81213-F9B2-D5B8-93F5-36DCB9B36C32}"/>
              </a:ext>
            </a:extLst>
          </p:cNvPr>
          <p:cNvSpPr txBox="1"/>
          <p:nvPr/>
        </p:nvSpPr>
        <p:spPr>
          <a:xfrm>
            <a:off x="3820886" y="468477"/>
            <a:ext cx="6096000" cy="461665"/>
          </a:xfrm>
          <a:prstGeom prst="rect">
            <a:avLst/>
          </a:prstGeom>
          <a:noFill/>
        </p:spPr>
        <p:txBody>
          <a:bodyPr wrap="square">
            <a:spAutoFit/>
          </a:bodyPr>
          <a:lstStyle/>
          <a:p>
            <a:r>
              <a:rPr lang="en-US" sz="2400" b="1" dirty="0"/>
              <a:t>The Role of EI in Entrepreneurship</a:t>
            </a:r>
            <a:endParaRPr lang="en-GB" sz="2400" b="1" dirty="0"/>
          </a:p>
        </p:txBody>
      </p:sp>
      <p:sp>
        <p:nvSpPr>
          <p:cNvPr id="9" name="TextBox 8">
            <a:extLst>
              <a:ext uri="{FF2B5EF4-FFF2-40B4-BE49-F238E27FC236}">
                <a16:creationId xmlns:a16="http://schemas.microsoft.com/office/drawing/2014/main" id="{38BE0A9F-F8D7-8B98-E7EA-7F76711A4A31}"/>
              </a:ext>
            </a:extLst>
          </p:cNvPr>
          <p:cNvSpPr txBox="1"/>
          <p:nvPr/>
        </p:nvSpPr>
        <p:spPr>
          <a:xfrm>
            <a:off x="218995" y="2325889"/>
            <a:ext cx="6845193" cy="1015663"/>
          </a:xfrm>
          <a:prstGeom prst="rect">
            <a:avLst/>
          </a:prstGeom>
          <a:noFill/>
        </p:spPr>
        <p:txBody>
          <a:bodyPr wrap="square">
            <a:spAutoFit/>
          </a:bodyPr>
          <a:lstStyle/>
          <a:p>
            <a:pPr algn="l">
              <a:buFont typeface="Arial" panose="020B0604020202020204" pitchFamily="34" charset="0"/>
              <a:buChar char="•"/>
            </a:pPr>
            <a:endParaRPr lang="ru-RU" dirty="0">
              <a:latin typeface="berkeleyMono"/>
            </a:endParaRPr>
          </a:p>
          <a:p>
            <a:pPr marL="285750" indent="-285750" algn="l">
              <a:buFont typeface="Wingdings" panose="05000000000000000000" pitchFamily="2" charset="2"/>
              <a:buChar char="Ø"/>
            </a:pPr>
            <a:r>
              <a:rPr lang="sk-SK" sz="2400" b="1" i="0" dirty="0">
                <a:effectLst/>
                <a:latin typeface="fkGroteskNeue"/>
              </a:rPr>
              <a:t>Relationship Management and </a:t>
            </a:r>
            <a:r>
              <a:rPr lang="sk-SK" sz="2400" b="1" i="0" dirty="0" err="1">
                <a:effectLst/>
                <a:latin typeface="fkGroteskNeue"/>
              </a:rPr>
              <a:t>Networking</a:t>
            </a:r>
            <a:br>
              <a:rPr lang="sk-SK" b="0" i="0" dirty="0">
                <a:effectLst/>
                <a:latin typeface="fkGroteskNeue"/>
              </a:rPr>
            </a:br>
            <a:r>
              <a:rPr lang="sk-SK" b="0" i="0" dirty="0">
                <a:effectLst/>
                <a:latin typeface="fkGroteskNeue"/>
              </a:rPr>
              <a:t>[</a:t>
            </a:r>
            <a:r>
              <a:rPr lang="sk-SK" b="0" i="0" dirty="0" err="1">
                <a:effectLst/>
                <a:latin typeface="fkGroteskNeue"/>
              </a:rPr>
              <a:t>Leutner</a:t>
            </a:r>
            <a:r>
              <a:rPr lang="sk-SK" b="0" i="0" dirty="0">
                <a:effectLst/>
                <a:latin typeface="fkGroteskNeue"/>
              </a:rPr>
              <a:t> et al., 2014]</a:t>
            </a:r>
            <a:endParaRPr lang="en-GB" dirty="0">
              <a:effectLst/>
            </a:endParaRPr>
          </a:p>
        </p:txBody>
      </p:sp>
      <p:sp>
        <p:nvSpPr>
          <p:cNvPr id="14" name="Rectangle 13">
            <a:extLst>
              <a:ext uri="{FF2B5EF4-FFF2-40B4-BE49-F238E27FC236}">
                <a16:creationId xmlns:a16="http://schemas.microsoft.com/office/drawing/2014/main" id="{709CDFD5-8576-1395-2322-EDCE1139479D}"/>
              </a:ext>
            </a:extLst>
          </p:cNvPr>
          <p:cNvSpPr/>
          <p:nvPr/>
        </p:nvSpPr>
        <p:spPr>
          <a:xfrm>
            <a:off x="8455639" y="3068535"/>
            <a:ext cx="1524000" cy="12564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EI</a:t>
            </a:r>
            <a:endParaRPr lang="sk-SK" sz="3200" dirty="0"/>
          </a:p>
        </p:txBody>
      </p:sp>
      <p:cxnSp>
        <p:nvCxnSpPr>
          <p:cNvPr id="22" name="Straight Arrow Connector 21">
            <a:extLst>
              <a:ext uri="{FF2B5EF4-FFF2-40B4-BE49-F238E27FC236}">
                <a16:creationId xmlns:a16="http://schemas.microsoft.com/office/drawing/2014/main" id="{24EC4544-F71D-34B7-ACC3-177C96E29896}"/>
              </a:ext>
            </a:extLst>
          </p:cNvPr>
          <p:cNvCxnSpPr>
            <a:cxnSpLocks/>
            <a:stCxn id="14" idx="0"/>
          </p:cNvCxnSpPr>
          <p:nvPr/>
        </p:nvCxnSpPr>
        <p:spPr>
          <a:xfrm flipH="1" flipV="1">
            <a:off x="6079992" y="1956557"/>
            <a:ext cx="3137647" cy="11119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817FFE58-096A-5817-A28B-620841BE4FB6}"/>
              </a:ext>
            </a:extLst>
          </p:cNvPr>
          <p:cNvCxnSpPr>
            <a:cxnSpLocks/>
            <a:stCxn id="14" idx="2"/>
          </p:cNvCxnSpPr>
          <p:nvPr/>
        </p:nvCxnSpPr>
        <p:spPr>
          <a:xfrm flipH="1">
            <a:off x="4572000" y="4324971"/>
            <a:ext cx="4645639" cy="18616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EA309CE8-612B-B1C0-5E3F-92193D175EDE}"/>
              </a:ext>
            </a:extLst>
          </p:cNvPr>
          <p:cNvSpPr txBox="1"/>
          <p:nvPr/>
        </p:nvSpPr>
        <p:spPr>
          <a:xfrm>
            <a:off x="218995" y="1458913"/>
            <a:ext cx="6271452" cy="1015663"/>
          </a:xfrm>
          <a:prstGeom prst="rect">
            <a:avLst/>
          </a:prstGeom>
          <a:noFill/>
        </p:spPr>
        <p:txBody>
          <a:bodyPr wrap="square">
            <a:spAutoFit/>
          </a:bodyPr>
          <a:lstStyle/>
          <a:p>
            <a:pPr marL="285750" indent="-285750">
              <a:buFont typeface="Wingdings" panose="05000000000000000000" pitchFamily="2" charset="2"/>
              <a:buChar char="Ø"/>
            </a:pPr>
            <a:r>
              <a:rPr lang="sk-SK" sz="2400" b="1" dirty="0" err="1"/>
              <a:t>Entrepreneurial</a:t>
            </a:r>
            <a:r>
              <a:rPr lang="sk-SK" sz="2400" b="1" dirty="0"/>
              <a:t> </a:t>
            </a:r>
            <a:r>
              <a:rPr lang="sk-SK" sz="2400" b="1" dirty="0" err="1"/>
              <a:t>Intention</a:t>
            </a:r>
            <a:endParaRPr lang="ru-RU" sz="2400" b="1" dirty="0"/>
          </a:p>
          <a:p>
            <a:r>
              <a:rPr lang="sk-SK" dirty="0"/>
              <a:t> </a:t>
            </a:r>
            <a:r>
              <a:rPr lang="ru-RU" dirty="0"/>
              <a:t>     </a:t>
            </a:r>
            <a:r>
              <a:rPr lang="sk-SK" dirty="0"/>
              <a:t>[</a:t>
            </a:r>
            <a:r>
              <a:rPr lang="sk-SK" dirty="0" err="1"/>
              <a:t>Bonesso</a:t>
            </a:r>
            <a:r>
              <a:rPr lang="sk-SK" dirty="0"/>
              <a:t> et al., 2018], [</a:t>
            </a:r>
            <a:r>
              <a:rPr lang="sk-SK" dirty="0" err="1"/>
              <a:t>Padilla-Melendez</a:t>
            </a:r>
            <a:r>
              <a:rPr lang="sk-SK" dirty="0"/>
              <a:t> et al., 2014], </a:t>
            </a:r>
            <a:r>
              <a:rPr lang="ru-RU" dirty="0"/>
              <a:t>  </a:t>
            </a:r>
          </a:p>
          <a:p>
            <a:r>
              <a:rPr lang="ru-RU" dirty="0"/>
              <a:t>      </a:t>
            </a:r>
            <a:r>
              <a:rPr lang="sk-SK" dirty="0"/>
              <a:t>[</a:t>
            </a:r>
            <a:r>
              <a:rPr lang="sk-SK" dirty="0" err="1"/>
              <a:t>Zampetakis</a:t>
            </a:r>
            <a:r>
              <a:rPr lang="sk-SK" dirty="0"/>
              <a:t> &amp; </a:t>
            </a:r>
            <a:r>
              <a:rPr lang="sk-SK" dirty="0" err="1"/>
              <a:t>Moustakis</a:t>
            </a:r>
            <a:r>
              <a:rPr lang="sk-SK" dirty="0"/>
              <a:t>, 2006]</a:t>
            </a:r>
          </a:p>
        </p:txBody>
      </p:sp>
      <p:sp>
        <p:nvSpPr>
          <p:cNvPr id="6" name="TextBox 5">
            <a:extLst>
              <a:ext uri="{FF2B5EF4-FFF2-40B4-BE49-F238E27FC236}">
                <a16:creationId xmlns:a16="http://schemas.microsoft.com/office/drawing/2014/main" id="{E6D4B2F1-303A-1DD3-40D9-CE789E721D16}"/>
              </a:ext>
            </a:extLst>
          </p:cNvPr>
          <p:cNvSpPr txBox="1"/>
          <p:nvPr/>
        </p:nvSpPr>
        <p:spPr>
          <a:xfrm>
            <a:off x="218995" y="3356864"/>
            <a:ext cx="6096000" cy="738664"/>
          </a:xfrm>
          <a:prstGeom prst="rect">
            <a:avLst/>
          </a:prstGeom>
          <a:noFill/>
        </p:spPr>
        <p:txBody>
          <a:bodyPr wrap="square">
            <a:spAutoFit/>
          </a:bodyPr>
          <a:lstStyle/>
          <a:p>
            <a:pPr marL="285750" indent="-285750">
              <a:buFont typeface="Wingdings" panose="05000000000000000000" pitchFamily="2" charset="2"/>
              <a:buChar char="Ø"/>
            </a:pPr>
            <a:r>
              <a:rPr lang="sk-SK" sz="2400" b="1" dirty="0" err="1"/>
              <a:t>Entrepreneurial</a:t>
            </a:r>
            <a:r>
              <a:rPr lang="sk-SK" sz="2400" b="1" dirty="0"/>
              <a:t> Self-</a:t>
            </a:r>
            <a:r>
              <a:rPr lang="sk-SK" sz="2400" b="1" dirty="0" err="1"/>
              <a:t>Efficacy</a:t>
            </a:r>
            <a:br>
              <a:rPr lang="sk-SK" dirty="0"/>
            </a:br>
            <a:r>
              <a:rPr lang="sk-SK" dirty="0"/>
              <a:t>[Salvador, 2008], [</a:t>
            </a:r>
            <a:r>
              <a:rPr lang="sk-SK" dirty="0" err="1"/>
              <a:t>Zhao</a:t>
            </a:r>
            <a:r>
              <a:rPr lang="sk-SK" dirty="0"/>
              <a:t> et al., 2005]</a:t>
            </a:r>
          </a:p>
        </p:txBody>
      </p:sp>
      <p:sp>
        <p:nvSpPr>
          <p:cNvPr id="8" name="TextBox 7">
            <a:extLst>
              <a:ext uri="{FF2B5EF4-FFF2-40B4-BE49-F238E27FC236}">
                <a16:creationId xmlns:a16="http://schemas.microsoft.com/office/drawing/2014/main" id="{5641FB66-CF19-9043-4327-3EAF9FC52210}"/>
              </a:ext>
            </a:extLst>
          </p:cNvPr>
          <p:cNvSpPr txBox="1"/>
          <p:nvPr/>
        </p:nvSpPr>
        <p:spPr>
          <a:xfrm>
            <a:off x="210031" y="5817316"/>
            <a:ext cx="6104964" cy="738664"/>
          </a:xfrm>
          <a:prstGeom prst="rect">
            <a:avLst/>
          </a:prstGeom>
          <a:noFill/>
        </p:spPr>
        <p:txBody>
          <a:bodyPr wrap="square">
            <a:spAutoFit/>
          </a:bodyPr>
          <a:lstStyle/>
          <a:p>
            <a:pPr marL="285750" indent="-285750" algn="l">
              <a:buFont typeface="Wingdings" panose="05000000000000000000" pitchFamily="2" charset="2"/>
              <a:buChar char="Ø"/>
            </a:pPr>
            <a:r>
              <a:rPr lang="sk-SK" sz="2400" b="1" i="0" dirty="0" err="1">
                <a:effectLst/>
                <a:latin typeface="fkGroteskNeue"/>
              </a:rPr>
              <a:t>Creativity</a:t>
            </a:r>
            <a:r>
              <a:rPr lang="sk-SK" sz="2400" b="1" i="0" dirty="0">
                <a:effectLst/>
                <a:latin typeface="fkGroteskNeue"/>
              </a:rPr>
              <a:t> and </a:t>
            </a:r>
            <a:r>
              <a:rPr lang="sk-SK" sz="2400" b="1" i="0" dirty="0" err="1">
                <a:effectLst/>
                <a:latin typeface="fkGroteskNeue"/>
              </a:rPr>
              <a:t>Innovation</a:t>
            </a:r>
            <a:br>
              <a:rPr lang="sk-SK" b="0" i="0" dirty="0">
                <a:effectLst/>
                <a:latin typeface="fkGroteskNeue"/>
              </a:rPr>
            </a:br>
            <a:r>
              <a:rPr lang="sk-SK" b="0" i="0" dirty="0">
                <a:effectLst/>
                <a:latin typeface="fkGroteskNeue"/>
              </a:rPr>
              <a:t>[</a:t>
            </a:r>
            <a:r>
              <a:rPr lang="sk-SK" b="0" i="0" dirty="0" err="1">
                <a:effectLst/>
                <a:latin typeface="fkGroteskNeue"/>
              </a:rPr>
              <a:t>Leutner</a:t>
            </a:r>
            <a:r>
              <a:rPr lang="sk-SK" b="0" i="0" dirty="0">
                <a:effectLst/>
                <a:latin typeface="fkGroteskNeue"/>
              </a:rPr>
              <a:t> et al., 2014]</a:t>
            </a:r>
            <a:r>
              <a:rPr lang="ru-RU" b="0" i="0" dirty="0">
                <a:effectLst/>
                <a:latin typeface="berkeleyMono"/>
              </a:rPr>
              <a:t>, </a:t>
            </a:r>
            <a:r>
              <a:rPr lang="sk-SK" b="0" i="0" dirty="0">
                <a:effectLst/>
                <a:latin typeface="fkGroteskNeue"/>
              </a:rPr>
              <a:t>[</a:t>
            </a:r>
            <a:r>
              <a:rPr lang="sk-SK" b="0" i="0" dirty="0" err="1">
                <a:effectLst/>
                <a:latin typeface="fkGroteskNeue"/>
              </a:rPr>
              <a:t>ScienceDirect</a:t>
            </a:r>
            <a:r>
              <a:rPr lang="sk-SK" b="0" i="0" dirty="0">
                <a:effectLst/>
                <a:latin typeface="fkGroteskNeue"/>
              </a:rPr>
              <a:t>, 2022]</a:t>
            </a:r>
          </a:p>
        </p:txBody>
      </p:sp>
      <p:sp>
        <p:nvSpPr>
          <p:cNvPr id="12" name="TextBox 11">
            <a:extLst>
              <a:ext uri="{FF2B5EF4-FFF2-40B4-BE49-F238E27FC236}">
                <a16:creationId xmlns:a16="http://schemas.microsoft.com/office/drawing/2014/main" id="{27BF772D-5988-A816-5E53-32C427503138}"/>
              </a:ext>
            </a:extLst>
          </p:cNvPr>
          <p:cNvSpPr txBox="1"/>
          <p:nvPr/>
        </p:nvSpPr>
        <p:spPr>
          <a:xfrm>
            <a:off x="192101" y="4191615"/>
            <a:ext cx="6104964" cy="738664"/>
          </a:xfrm>
          <a:prstGeom prst="rect">
            <a:avLst/>
          </a:prstGeom>
          <a:noFill/>
        </p:spPr>
        <p:txBody>
          <a:bodyPr wrap="square">
            <a:spAutoFit/>
          </a:bodyPr>
          <a:lstStyle/>
          <a:p>
            <a:pPr marL="285750" indent="-285750" algn="l">
              <a:buFont typeface="Wingdings" panose="05000000000000000000" pitchFamily="2" charset="2"/>
              <a:buChar char="Ø"/>
            </a:pPr>
            <a:r>
              <a:rPr lang="sk-SK" sz="2400" b="1" i="0" dirty="0">
                <a:effectLst/>
                <a:latin typeface="fkGroteskNeue"/>
              </a:rPr>
              <a:t>Risk </a:t>
            </a:r>
            <a:r>
              <a:rPr lang="sk-SK" sz="2400" b="1" i="0" dirty="0" err="1">
                <a:effectLst/>
                <a:latin typeface="fkGroteskNeue"/>
              </a:rPr>
              <a:t>Tolerance</a:t>
            </a:r>
            <a:br>
              <a:rPr lang="sk-SK" b="0" i="0" dirty="0">
                <a:effectLst/>
                <a:latin typeface="fkGroteskNeue"/>
              </a:rPr>
            </a:br>
            <a:r>
              <a:rPr lang="sk-SK" b="0" i="0" dirty="0">
                <a:effectLst/>
                <a:latin typeface="fkGroteskNeue"/>
              </a:rPr>
              <a:t>[</a:t>
            </a:r>
            <a:r>
              <a:rPr lang="sk-SK" b="0" i="0" dirty="0" err="1">
                <a:effectLst/>
                <a:latin typeface="fkGroteskNeue"/>
              </a:rPr>
              <a:t>Panagiotis</a:t>
            </a:r>
            <a:r>
              <a:rPr lang="sk-SK" b="0" i="0" dirty="0">
                <a:effectLst/>
                <a:latin typeface="fkGroteskNeue"/>
              </a:rPr>
              <a:t> &amp; </a:t>
            </a:r>
            <a:r>
              <a:rPr lang="sk-SK" b="0" i="0" dirty="0" err="1">
                <a:effectLst/>
                <a:latin typeface="fkGroteskNeue"/>
              </a:rPr>
              <a:t>Dimo</a:t>
            </a:r>
            <a:r>
              <a:rPr lang="sk-SK" b="0" i="0" dirty="0">
                <a:effectLst/>
                <a:latin typeface="fkGroteskNeue"/>
              </a:rPr>
              <a:t>, 2015]</a:t>
            </a:r>
            <a:endParaRPr lang="ru-RU" b="0" i="0" dirty="0">
              <a:effectLst/>
              <a:latin typeface="berkeleyMono"/>
            </a:endParaRPr>
          </a:p>
        </p:txBody>
      </p:sp>
      <p:sp>
        <p:nvSpPr>
          <p:cNvPr id="15" name="TextBox 14">
            <a:extLst>
              <a:ext uri="{FF2B5EF4-FFF2-40B4-BE49-F238E27FC236}">
                <a16:creationId xmlns:a16="http://schemas.microsoft.com/office/drawing/2014/main" id="{3BDA971F-0C99-B79D-5A80-B240D610FD86}"/>
              </a:ext>
            </a:extLst>
          </p:cNvPr>
          <p:cNvSpPr txBox="1"/>
          <p:nvPr/>
        </p:nvSpPr>
        <p:spPr>
          <a:xfrm>
            <a:off x="192101" y="5029755"/>
            <a:ext cx="6253522" cy="738664"/>
          </a:xfrm>
          <a:prstGeom prst="rect">
            <a:avLst/>
          </a:prstGeom>
          <a:noFill/>
        </p:spPr>
        <p:txBody>
          <a:bodyPr wrap="square">
            <a:spAutoFit/>
          </a:bodyPr>
          <a:lstStyle/>
          <a:p>
            <a:pPr marL="285750" indent="-285750" algn="l">
              <a:buFont typeface="Wingdings" panose="05000000000000000000" pitchFamily="2" charset="2"/>
              <a:buChar char="Ø"/>
            </a:pPr>
            <a:r>
              <a:rPr lang="sk-SK" sz="2400" b="1" i="0" dirty="0" err="1">
                <a:effectLst/>
                <a:latin typeface="fkGroteskNeue"/>
              </a:rPr>
              <a:t>Stress</a:t>
            </a:r>
            <a:r>
              <a:rPr lang="sk-SK" sz="2400" b="1" i="0" dirty="0">
                <a:effectLst/>
                <a:latin typeface="fkGroteskNeue"/>
              </a:rPr>
              <a:t> </a:t>
            </a:r>
            <a:r>
              <a:rPr lang="sk-SK" sz="2400" b="1" i="0" dirty="0" err="1">
                <a:effectLst/>
                <a:latin typeface="fkGroteskNeue"/>
              </a:rPr>
              <a:t>Tolerance</a:t>
            </a:r>
            <a:r>
              <a:rPr lang="sk-SK" sz="2400" b="1" i="0" dirty="0">
                <a:effectLst/>
                <a:latin typeface="fkGroteskNeue"/>
              </a:rPr>
              <a:t> and </a:t>
            </a:r>
            <a:r>
              <a:rPr lang="sk-SK" sz="2400" b="1" i="0" dirty="0" err="1">
                <a:effectLst/>
                <a:latin typeface="fkGroteskNeue"/>
              </a:rPr>
              <a:t>Perseverance</a:t>
            </a:r>
            <a:br>
              <a:rPr lang="sk-SK" b="0" i="0" dirty="0">
                <a:effectLst/>
                <a:latin typeface="fkGroteskNeue"/>
              </a:rPr>
            </a:br>
            <a:r>
              <a:rPr lang="sk-SK" b="0" i="0" dirty="0">
                <a:effectLst/>
                <a:latin typeface="fkGroteskNeue"/>
              </a:rPr>
              <a:t>[</a:t>
            </a:r>
            <a:r>
              <a:rPr lang="sk-SK" b="0" i="0" dirty="0" err="1">
                <a:effectLst/>
                <a:latin typeface="fkGroteskNeue"/>
              </a:rPr>
              <a:t>O’Boyle</a:t>
            </a:r>
            <a:r>
              <a:rPr lang="sk-SK" b="0" i="0" dirty="0">
                <a:effectLst/>
                <a:latin typeface="fkGroteskNeue"/>
              </a:rPr>
              <a:t> et al., 2011]</a:t>
            </a:r>
          </a:p>
        </p:txBody>
      </p:sp>
      <p:cxnSp>
        <p:nvCxnSpPr>
          <p:cNvPr id="23" name="Straight Arrow Connector 22">
            <a:extLst>
              <a:ext uri="{FF2B5EF4-FFF2-40B4-BE49-F238E27FC236}">
                <a16:creationId xmlns:a16="http://schemas.microsoft.com/office/drawing/2014/main" id="{BD7FEC39-3B80-5E26-83EC-C61499BBD3D6}"/>
              </a:ext>
            </a:extLst>
          </p:cNvPr>
          <p:cNvCxnSpPr>
            <a:stCxn id="14" idx="1"/>
          </p:cNvCxnSpPr>
          <p:nvPr/>
        </p:nvCxnSpPr>
        <p:spPr>
          <a:xfrm flipH="1" flipV="1">
            <a:off x="6096000" y="2840844"/>
            <a:ext cx="2359639" cy="8559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C99A196E-2953-45FD-C021-E637D53A6E4B}"/>
              </a:ext>
            </a:extLst>
          </p:cNvPr>
          <p:cNvCxnSpPr>
            <a:stCxn id="14" idx="1"/>
          </p:cNvCxnSpPr>
          <p:nvPr/>
        </p:nvCxnSpPr>
        <p:spPr>
          <a:xfrm flipH="1">
            <a:off x="4912659" y="3696753"/>
            <a:ext cx="3542980" cy="294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A6C870BD-C689-B792-F30C-E035D030AB75}"/>
              </a:ext>
            </a:extLst>
          </p:cNvPr>
          <p:cNvCxnSpPr>
            <a:stCxn id="14" idx="1"/>
            <a:endCxn id="12" idx="0"/>
          </p:cNvCxnSpPr>
          <p:nvPr/>
        </p:nvCxnSpPr>
        <p:spPr>
          <a:xfrm flipH="1">
            <a:off x="3244583" y="3696753"/>
            <a:ext cx="5211056" cy="4948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16DE9FC5-56B7-DFCB-20FB-92F643F48302}"/>
              </a:ext>
            </a:extLst>
          </p:cNvPr>
          <p:cNvCxnSpPr>
            <a:stCxn id="14" idx="1"/>
          </p:cNvCxnSpPr>
          <p:nvPr/>
        </p:nvCxnSpPr>
        <p:spPr>
          <a:xfrm flipH="1">
            <a:off x="5056094" y="3696753"/>
            <a:ext cx="3399545" cy="15590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0812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a:extLst>
              <a:ext uri="{FF2B5EF4-FFF2-40B4-BE49-F238E27FC236}">
                <a16:creationId xmlns:a16="http://schemas.microsoft.com/office/drawing/2014/main" id="{5F3A9D5B-1256-F432-5771-0F5350D82A45}"/>
              </a:ext>
            </a:extLst>
          </p:cNvPr>
          <p:cNvSpPr txBox="1"/>
          <p:nvPr/>
        </p:nvSpPr>
        <p:spPr>
          <a:xfrm>
            <a:off x="7741578" y="6239444"/>
            <a:ext cx="4735430" cy="523220"/>
          </a:xfrm>
          <a:prstGeom prst="rect">
            <a:avLst/>
          </a:prstGeom>
          <a:noFill/>
        </p:spPr>
        <p:txBody>
          <a:bodyPr wrap="square">
            <a:spAutoFit/>
          </a:bodyPr>
          <a:lstStyle/>
          <a:p>
            <a:r>
              <a:rPr lang="fr-FR" sz="1400" dirty="0"/>
              <a:t>EI profile </a:t>
            </a:r>
            <a:r>
              <a:rPr lang="fr-FR" sz="1400" dirty="0" err="1"/>
              <a:t>based</a:t>
            </a:r>
            <a:r>
              <a:rPr lang="fr-FR" sz="1400" dirty="0"/>
              <a:t> on the questionnaire </a:t>
            </a:r>
            <a:r>
              <a:rPr lang="en-GB" sz="1400" dirty="0"/>
              <a:t>“Emotional Intelligence in Business” </a:t>
            </a:r>
            <a:r>
              <a:rPr lang="ru-RU" sz="1400" dirty="0"/>
              <a:t> (</a:t>
            </a:r>
            <a:r>
              <a:rPr lang="en-GB" sz="1400" dirty="0"/>
              <a:t>Example)</a:t>
            </a:r>
            <a:endParaRPr lang="sk-SK" sz="1400" dirty="0"/>
          </a:p>
        </p:txBody>
      </p:sp>
      <p:pic>
        <p:nvPicPr>
          <p:cNvPr id="75" name="Picture 74">
            <a:extLst>
              <a:ext uri="{FF2B5EF4-FFF2-40B4-BE49-F238E27FC236}">
                <a16:creationId xmlns:a16="http://schemas.microsoft.com/office/drawing/2014/main" id="{73A01659-5DDE-59A5-7ED0-821FA4923DC8}"/>
              </a:ext>
            </a:extLst>
          </p:cNvPr>
          <p:cNvPicPr>
            <a:picLocks noChangeAspect="1"/>
          </p:cNvPicPr>
          <p:nvPr/>
        </p:nvPicPr>
        <p:blipFill>
          <a:blip r:embed="rId3"/>
          <a:stretch>
            <a:fillRect/>
          </a:stretch>
        </p:blipFill>
        <p:spPr>
          <a:xfrm>
            <a:off x="8775139" y="4484096"/>
            <a:ext cx="1990758" cy="1655061"/>
          </a:xfrm>
          <a:prstGeom prst="rect">
            <a:avLst/>
          </a:prstGeom>
        </p:spPr>
      </p:pic>
      <p:sp>
        <p:nvSpPr>
          <p:cNvPr id="77" name="TextBox 76">
            <a:extLst>
              <a:ext uri="{FF2B5EF4-FFF2-40B4-BE49-F238E27FC236}">
                <a16:creationId xmlns:a16="http://schemas.microsoft.com/office/drawing/2014/main" id="{E57460C5-5601-8186-AAEA-5F596182388D}"/>
              </a:ext>
            </a:extLst>
          </p:cNvPr>
          <p:cNvSpPr txBox="1"/>
          <p:nvPr/>
        </p:nvSpPr>
        <p:spPr>
          <a:xfrm>
            <a:off x="9282238" y="4151424"/>
            <a:ext cx="1483659" cy="369332"/>
          </a:xfrm>
          <a:prstGeom prst="rect">
            <a:avLst/>
          </a:prstGeom>
          <a:noFill/>
        </p:spPr>
        <p:txBody>
          <a:bodyPr wrap="square">
            <a:spAutoFit/>
          </a:bodyPr>
          <a:lstStyle/>
          <a:p>
            <a:r>
              <a:rPr lang="en-US" sz="1800" b="1" dirty="0" err="1"/>
              <a:t>4EI</a:t>
            </a:r>
            <a:r>
              <a:rPr lang="en-US" sz="1800" b="1" dirty="0"/>
              <a:t> Model</a:t>
            </a:r>
            <a:endParaRPr lang="sk-SK" dirty="0"/>
          </a:p>
        </p:txBody>
      </p:sp>
      <p:sp>
        <p:nvSpPr>
          <p:cNvPr id="85" name="TextBox 84">
            <a:extLst>
              <a:ext uri="{FF2B5EF4-FFF2-40B4-BE49-F238E27FC236}">
                <a16:creationId xmlns:a16="http://schemas.microsoft.com/office/drawing/2014/main" id="{D7553123-BBE9-3907-D956-E549929C2B6F}"/>
              </a:ext>
            </a:extLst>
          </p:cNvPr>
          <p:cNvSpPr txBox="1"/>
          <p:nvPr/>
        </p:nvSpPr>
        <p:spPr>
          <a:xfrm>
            <a:off x="8715561" y="6023741"/>
            <a:ext cx="4526606" cy="230832"/>
          </a:xfrm>
          <a:prstGeom prst="rect">
            <a:avLst/>
          </a:prstGeom>
          <a:noFill/>
        </p:spPr>
        <p:txBody>
          <a:bodyPr wrap="square">
            <a:spAutoFit/>
          </a:bodyPr>
          <a:lstStyle/>
          <a:p>
            <a:r>
              <a:rPr lang="en-GB" sz="900" dirty="0"/>
              <a:t>EI profile  {</a:t>
            </a:r>
            <a:r>
              <a:rPr lang="en-GB" sz="900" dirty="0" err="1"/>
              <a:t>HLSAE</a:t>
            </a:r>
            <a:r>
              <a:rPr lang="en-GB" sz="900" dirty="0"/>
              <a:t>; </a:t>
            </a:r>
            <a:r>
              <a:rPr lang="en-GB" sz="900" dirty="0" err="1"/>
              <a:t>HLSME</a:t>
            </a:r>
            <a:r>
              <a:rPr lang="en-GB" sz="900" dirty="0"/>
              <a:t>; </a:t>
            </a:r>
            <a:r>
              <a:rPr lang="en-GB" sz="900" dirty="0" err="1"/>
              <a:t>HLSocAE</a:t>
            </a:r>
            <a:r>
              <a:rPr lang="en-GB" sz="900" dirty="0"/>
              <a:t>; </a:t>
            </a:r>
            <a:r>
              <a:rPr lang="en-GB" sz="900" dirty="0" err="1"/>
              <a:t>ALRME</a:t>
            </a:r>
            <a:r>
              <a:rPr lang="en-GB" sz="900" dirty="0"/>
              <a:t>}</a:t>
            </a:r>
            <a:endParaRPr lang="sk-SK" sz="900" dirty="0"/>
          </a:p>
        </p:txBody>
      </p:sp>
      <p:graphicFrame>
        <p:nvGraphicFramePr>
          <p:cNvPr id="2" name="Table 1">
            <a:extLst>
              <a:ext uri="{FF2B5EF4-FFF2-40B4-BE49-F238E27FC236}">
                <a16:creationId xmlns:a16="http://schemas.microsoft.com/office/drawing/2014/main" id="{4F24159A-B165-8CF7-187E-5FDEC7C227B4}"/>
              </a:ext>
            </a:extLst>
          </p:cNvPr>
          <p:cNvGraphicFramePr>
            <a:graphicFrameLocks noGrp="1"/>
          </p:cNvGraphicFramePr>
          <p:nvPr>
            <p:extLst>
              <p:ext uri="{D42A27DB-BD31-4B8C-83A1-F6EECF244321}">
                <p14:modId xmlns:p14="http://schemas.microsoft.com/office/powerpoint/2010/main" val="501235"/>
              </p:ext>
            </p:extLst>
          </p:nvPr>
        </p:nvGraphicFramePr>
        <p:xfrm>
          <a:off x="125505" y="1073536"/>
          <a:ext cx="7571349" cy="5611917"/>
        </p:xfrm>
        <a:graphic>
          <a:graphicData uri="http://schemas.openxmlformats.org/drawingml/2006/table">
            <a:tbl>
              <a:tblPr firstRow="1" firstCol="1" bandRow="1">
                <a:tableStyleId>{5C22544A-7EE6-4342-B048-85BDC9FD1C3A}</a:tableStyleId>
              </a:tblPr>
              <a:tblGrid>
                <a:gridCol w="1543046">
                  <a:extLst>
                    <a:ext uri="{9D8B030D-6E8A-4147-A177-3AD203B41FA5}">
                      <a16:colId xmlns:a16="http://schemas.microsoft.com/office/drawing/2014/main" val="1326417911"/>
                    </a:ext>
                  </a:extLst>
                </a:gridCol>
                <a:gridCol w="6028303">
                  <a:extLst>
                    <a:ext uri="{9D8B030D-6E8A-4147-A177-3AD203B41FA5}">
                      <a16:colId xmlns:a16="http://schemas.microsoft.com/office/drawing/2014/main" val="3450847027"/>
                    </a:ext>
                  </a:extLst>
                </a:gridCol>
              </a:tblGrid>
              <a:tr h="513285">
                <a:tc>
                  <a:txBody>
                    <a:bodyPr/>
                    <a:lstStyle/>
                    <a:p>
                      <a:pPr algn="just">
                        <a:spcAft>
                          <a:spcPts val="600"/>
                        </a:spcAft>
                      </a:pPr>
                      <a:r>
                        <a:rPr lang="ru-RU" sz="1800" dirty="0">
                          <a:effectLst/>
                        </a:rPr>
                        <a:t>EI component</a:t>
                      </a:r>
                      <a:endParaRPr lang="sk-SK" sz="1800" dirty="0">
                        <a:effectLst/>
                        <a:latin typeface="Tahoma" panose="020B0604030504040204" pitchFamily="34" charset="0"/>
                        <a:ea typeface="Calibri" panose="020F0502020204030204" pitchFamily="34" charset="0"/>
                        <a:cs typeface="Times New Roman" panose="02020603050405020304" pitchFamily="18" charset="0"/>
                      </a:endParaRPr>
                    </a:p>
                  </a:txBody>
                  <a:tcPr marL="22902" marR="22902" marT="0" marB="0"/>
                </a:tc>
                <a:tc>
                  <a:txBody>
                    <a:bodyPr/>
                    <a:lstStyle/>
                    <a:p>
                      <a:pPr algn="just">
                        <a:spcAft>
                          <a:spcPts val="600"/>
                        </a:spcAft>
                      </a:pPr>
                      <a:r>
                        <a:rPr lang="en-GB" sz="1800" dirty="0">
                          <a:effectLst/>
                        </a:rPr>
                        <a:t>Characteristics of the entrepreneurial EI component</a:t>
                      </a:r>
                      <a:endParaRPr lang="sk-SK" sz="1800" dirty="0">
                        <a:effectLst/>
                        <a:latin typeface="Tahoma" panose="020B0604030504040204" pitchFamily="34" charset="0"/>
                        <a:ea typeface="Calibri" panose="020F0502020204030204" pitchFamily="34" charset="0"/>
                        <a:cs typeface="Times New Roman" panose="02020603050405020304" pitchFamily="18" charset="0"/>
                      </a:endParaRPr>
                    </a:p>
                  </a:txBody>
                  <a:tcPr marL="22902" marR="22902" marT="0" marB="0"/>
                </a:tc>
                <a:extLst>
                  <a:ext uri="{0D108BD9-81ED-4DB2-BD59-A6C34878D82A}">
                    <a16:rowId xmlns:a16="http://schemas.microsoft.com/office/drawing/2014/main" val="1842342376"/>
                  </a:ext>
                </a:extLst>
              </a:tr>
              <a:tr h="1232579">
                <a:tc>
                  <a:txBody>
                    <a:bodyPr/>
                    <a:lstStyle/>
                    <a:p>
                      <a:pPr algn="just">
                        <a:spcAft>
                          <a:spcPts val="600"/>
                        </a:spcAft>
                      </a:pPr>
                      <a:r>
                        <a:rPr lang="sk-SK" sz="1800" dirty="0" err="1">
                          <a:effectLst/>
                        </a:rPr>
                        <a:t>Self-Awareness</a:t>
                      </a:r>
                      <a:r>
                        <a:rPr lang="en-GB" sz="1800" dirty="0">
                          <a:effectLst/>
                        </a:rPr>
                        <a:t> </a:t>
                      </a:r>
                      <a:endParaRPr lang="sk-SK" sz="1800" dirty="0">
                        <a:effectLst/>
                        <a:latin typeface="Tahoma" panose="020B0604030504040204" pitchFamily="34" charset="0"/>
                        <a:ea typeface="Calibri" panose="020F0502020204030204" pitchFamily="34" charset="0"/>
                        <a:cs typeface="Times New Roman" panose="02020603050405020304" pitchFamily="18" charset="0"/>
                      </a:endParaRPr>
                    </a:p>
                  </a:txBody>
                  <a:tcPr marL="22902" marR="22902" marT="0" marB="0"/>
                </a:tc>
                <a:tc>
                  <a:txBody>
                    <a:bodyPr/>
                    <a:lstStyle/>
                    <a:p>
                      <a:pPr algn="just">
                        <a:spcAft>
                          <a:spcPts val="600"/>
                        </a:spcAft>
                      </a:pPr>
                      <a:r>
                        <a:rPr lang="en-US" sz="1800" dirty="0">
                          <a:effectLst/>
                        </a:rPr>
                        <a:t>SA is the ability </a:t>
                      </a:r>
                      <a:r>
                        <a:rPr lang="en-GB" sz="1800" dirty="0">
                          <a:effectLst/>
                        </a:rPr>
                        <a:t>to identify opportunities for creating value, generate new ideas,</a:t>
                      </a:r>
                      <a:r>
                        <a:rPr lang="ru-RU" sz="1800" dirty="0">
                          <a:effectLst/>
                        </a:rPr>
                        <a:t> </a:t>
                      </a:r>
                      <a:r>
                        <a:rPr lang="en-GB" sz="1800" dirty="0">
                          <a:effectLst/>
                        </a:rPr>
                        <a:t>think strategically, analyse, plan and forecast based on understanding one's motives, behaviours, weaknesses and strengths.</a:t>
                      </a:r>
                      <a:endParaRPr lang="sk-SK" sz="1800" dirty="0">
                        <a:effectLst/>
                        <a:latin typeface="Tahoma" panose="020B0604030504040204" pitchFamily="34" charset="0"/>
                        <a:ea typeface="Calibri" panose="020F0502020204030204" pitchFamily="34" charset="0"/>
                        <a:cs typeface="Times New Roman" panose="02020603050405020304" pitchFamily="18" charset="0"/>
                      </a:endParaRPr>
                    </a:p>
                  </a:txBody>
                  <a:tcPr marL="22902" marR="22902" marT="0" marB="0"/>
                </a:tc>
                <a:extLst>
                  <a:ext uri="{0D108BD9-81ED-4DB2-BD59-A6C34878D82A}">
                    <a16:rowId xmlns:a16="http://schemas.microsoft.com/office/drawing/2014/main" val="2850227053"/>
                  </a:ext>
                </a:extLst>
              </a:tr>
              <a:tr h="1181100">
                <a:tc>
                  <a:txBody>
                    <a:bodyPr/>
                    <a:lstStyle/>
                    <a:p>
                      <a:pPr algn="just">
                        <a:spcAft>
                          <a:spcPts val="600"/>
                        </a:spcAft>
                      </a:pPr>
                      <a:r>
                        <a:rPr lang="sk-SK" sz="1800" dirty="0" err="1">
                          <a:effectLst/>
                        </a:rPr>
                        <a:t>Self</a:t>
                      </a:r>
                      <a:r>
                        <a:rPr lang="sk-SK" sz="1800" dirty="0">
                          <a:effectLst/>
                        </a:rPr>
                        <a:t>-Management</a:t>
                      </a:r>
                      <a:r>
                        <a:rPr lang="en-GB" sz="1800" dirty="0">
                          <a:effectLst/>
                        </a:rPr>
                        <a:t> </a:t>
                      </a:r>
                      <a:endParaRPr lang="sk-SK" sz="1800" dirty="0">
                        <a:effectLst/>
                        <a:latin typeface="Tahoma" panose="020B0604030504040204" pitchFamily="34" charset="0"/>
                        <a:ea typeface="Calibri" panose="020F0502020204030204" pitchFamily="34" charset="0"/>
                        <a:cs typeface="Times New Roman" panose="02020603050405020304" pitchFamily="18" charset="0"/>
                      </a:endParaRPr>
                    </a:p>
                  </a:txBody>
                  <a:tcPr marL="22902" marR="22902" marT="0" marB="0"/>
                </a:tc>
                <a:tc>
                  <a:txBody>
                    <a:bodyPr/>
                    <a:lstStyle/>
                    <a:p>
                      <a:pPr algn="just">
                        <a:spcAft>
                          <a:spcPts val="600"/>
                        </a:spcAft>
                      </a:pPr>
                      <a:r>
                        <a:rPr lang="en-US" sz="1800" dirty="0">
                          <a:effectLst/>
                        </a:rPr>
                        <a:t>S</a:t>
                      </a:r>
                      <a:r>
                        <a:rPr lang="en-GB" sz="1800" dirty="0">
                          <a:effectLst/>
                        </a:rPr>
                        <a:t>M </a:t>
                      </a:r>
                      <a:r>
                        <a:rPr lang="en-US" sz="1800" dirty="0">
                          <a:effectLst/>
                        </a:rPr>
                        <a:t>is the ability to control one</a:t>
                      </a:r>
                      <a:r>
                        <a:rPr lang="en-GB" sz="1800" dirty="0">
                          <a:effectLst/>
                        </a:rPr>
                        <a:t>'</a:t>
                      </a:r>
                      <a:r>
                        <a:rPr lang="en-US" sz="1800" dirty="0">
                          <a:effectLst/>
                        </a:rPr>
                        <a:t>s behavior to achieve one</a:t>
                      </a:r>
                      <a:r>
                        <a:rPr lang="en-GB" sz="1800" dirty="0">
                          <a:effectLst/>
                        </a:rPr>
                        <a:t>'</a:t>
                      </a:r>
                      <a:r>
                        <a:rPr lang="en-US" sz="1800" dirty="0">
                          <a:effectLst/>
                        </a:rPr>
                        <a:t>s goals</a:t>
                      </a:r>
                      <a:r>
                        <a:rPr lang="en-GB" sz="1800" dirty="0">
                          <a:effectLst/>
                        </a:rPr>
                        <a:t>, to adapt, to take responsibility, be motivated, use time and resources effectively under conditions of risk and uncertainty. </a:t>
                      </a:r>
                      <a:endParaRPr lang="sk-SK" sz="1800" dirty="0">
                        <a:effectLst/>
                        <a:latin typeface="Tahoma" panose="020B0604030504040204" pitchFamily="34" charset="0"/>
                        <a:ea typeface="Calibri" panose="020F0502020204030204" pitchFamily="34" charset="0"/>
                        <a:cs typeface="Times New Roman" panose="02020603050405020304" pitchFamily="18" charset="0"/>
                      </a:endParaRPr>
                    </a:p>
                  </a:txBody>
                  <a:tcPr marL="22902" marR="22902" marT="0" marB="0"/>
                </a:tc>
                <a:extLst>
                  <a:ext uri="{0D108BD9-81ED-4DB2-BD59-A6C34878D82A}">
                    <a16:rowId xmlns:a16="http://schemas.microsoft.com/office/drawing/2014/main" val="757776359"/>
                  </a:ext>
                </a:extLst>
              </a:tr>
              <a:tr h="1401739">
                <a:tc>
                  <a:txBody>
                    <a:bodyPr/>
                    <a:lstStyle/>
                    <a:p>
                      <a:pPr algn="just">
                        <a:spcAft>
                          <a:spcPts val="600"/>
                        </a:spcAft>
                      </a:pPr>
                      <a:r>
                        <a:rPr lang="sk-SK" sz="1800" dirty="0" err="1">
                          <a:effectLst/>
                        </a:rPr>
                        <a:t>Social</a:t>
                      </a:r>
                      <a:r>
                        <a:rPr lang="sk-SK" sz="1800" dirty="0">
                          <a:effectLst/>
                        </a:rPr>
                        <a:t> </a:t>
                      </a:r>
                      <a:r>
                        <a:rPr lang="sk-SK" sz="1800" dirty="0" err="1">
                          <a:effectLst/>
                        </a:rPr>
                        <a:t>Awareness</a:t>
                      </a:r>
                      <a:r>
                        <a:rPr lang="en-GB" sz="1800" dirty="0">
                          <a:effectLst/>
                        </a:rPr>
                        <a:t> </a:t>
                      </a:r>
                      <a:endParaRPr lang="sk-SK" sz="1800" dirty="0">
                        <a:effectLst/>
                        <a:latin typeface="Tahoma" panose="020B0604030504040204" pitchFamily="34" charset="0"/>
                        <a:ea typeface="Calibri" panose="020F0502020204030204" pitchFamily="34" charset="0"/>
                        <a:cs typeface="Times New Roman" panose="02020603050405020304" pitchFamily="18" charset="0"/>
                      </a:endParaRPr>
                    </a:p>
                  </a:txBody>
                  <a:tcPr marL="22902" marR="22902" marT="0" marB="0"/>
                </a:tc>
                <a:tc>
                  <a:txBody>
                    <a:bodyPr/>
                    <a:lstStyle/>
                    <a:p>
                      <a:pPr algn="just">
                        <a:spcAft>
                          <a:spcPts val="600"/>
                        </a:spcAft>
                      </a:pPr>
                      <a:r>
                        <a:rPr lang="en-GB" sz="1800" dirty="0" err="1">
                          <a:effectLst/>
                        </a:rPr>
                        <a:t>SocA</a:t>
                      </a:r>
                      <a:r>
                        <a:rPr lang="en-GB" sz="1800" dirty="0">
                          <a:effectLst/>
                        </a:rPr>
                        <a:t> is the ability to understand and empathise with the emotions of colleagues, team members, investors, consumers, and stakeholders, accept differences of other cultures and generations, uphold corporate culture, and foster teamwork.</a:t>
                      </a:r>
                      <a:r>
                        <a:rPr lang="sk-SK" sz="1800" dirty="0">
                          <a:effectLst/>
                        </a:rPr>
                        <a:t> </a:t>
                      </a:r>
                      <a:endParaRPr lang="sk-SK" sz="1800" dirty="0">
                        <a:effectLst/>
                        <a:latin typeface="Tahoma" panose="020B0604030504040204" pitchFamily="34" charset="0"/>
                        <a:ea typeface="Calibri" panose="020F0502020204030204" pitchFamily="34" charset="0"/>
                        <a:cs typeface="Times New Roman" panose="02020603050405020304" pitchFamily="18" charset="0"/>
                      </a:endParaRPr>
                    </a:p>
                  </a:txBody>
                  <a:tcPr marL="22902" marR="22902" marT="0" marB="0"/>
                </a:tc>
                <a:extLst>
                  <a:ext uri="{0D108BD9-81ED-4DB2-BD59-A6C34878D82A}">
                    <a16:rowId xmlns:a16="http://schemas.microsoft.com/office/drawing/2014/main" val="679889649"/>
                  </a:ext>
                </a:extLst>
              </a:tr>
              <a:tr h="1283214">
                <a:tc>
                  <a:txBody>
                    <a:bodyPr/>
                    <a:lstStyle/>
                    <a:p>
                      <a:pPr algn="just">
                        <a:spcAft>
                          <a:spcPts val="600"/>
                        </a:spcAft>
                      </a:pPr>
                      <a:r>
                        <a:rPr lang="sk-SK" sz="1800" dirty="0">
                          <a:effectLst/>
                        </a:rPr>
                        <a:t>Relationship Management</a:t>
                      </a:r>
                      <a:r>
                        <a:rPr lang="en-GB" sz="1800" dirty="0">
                          <a:effectLst/>
                        </a:rPr>
                        <a:t> </a:t>
                      </a:r>
                      <a:endParaRPr lang="sk-SK" sz="1800" dirty="0">
                        <a:effectLst/>
                        <a:latin typeface="Tahoma" panose="020B0604030504040204" pitchFamily="34" charset="0"/>
                        <a:ea typeface="Calibri" panose="020F0502020204030204" pitchFamily="34" charset="0"/>
                        <a:cs typeface="Times New Roman" panose="02020603050405020304" pitchFamily="18" charset="0"/>
                      </a:endParaRPr>
                    </a:p>
                  </a:txBody>
                  <a:tcPr marL="22902" marR="22902" marT="0" marB="0"/>
                </a:tc>
                <a:tc>
                  <a:txBody>
                    <a:bodyPr/>
                    <a:lstStyle/>
                    <a:p>
                      <a:pPr algn="just"/>
                      <a:r>
                        <a:rPr lang="sk-SK" sz="1800" dirty="0" err="1">
                          <a:effectLst/>
                        </a:rPr>
                        <a:t>RM</a:t>
                      </a:r>
                      <a:r>
                        <a:rPr lang="en-GB" sz="1800" dirty="0">
                          <a:effectLst/>
                        </a:rPr>
                        <a:t> </a:t>
                      </a:r>
                      <a:r>
                        <a:rPr lang="sk-SK" sz="1800" dirty="0">
                          <a:effectLst/>
                        </a:rPr>
                        <a:t>means building effective communications and cooperation, healthily resolving conflicts, leadership, and the ability to inspire and manage a team and realise the potential of team members.</a:t>
                      </a:r>
                      <a:endParaRPr lang="sk-SK" sz="1800" dirty="0">
                        <a:effectLst/>
                        <a:latin typeface="Tahoma" panose="020B0604030504040204" pitchFamily="34" charset="0"/>
                        <a:ea typeface="Calibri" panose="020F0502020204030204" pitchFamily="34" charset="0"/>
                        <a:cs typeface="Times New Roman" panose="02020603050405020304" pitchFamily="18" charset="0"/>
                      </a:endParaRPr>
                    </a:p>
                  </a:txBody>
                  <a:tcPr marL="22902" marR="22902" marT="0" marB="0"/>
                </a:tc>
                <a:extLst>
                  <a:ext uri="{0D108BD9-81ED-4DB2-BD59-A6C34878D82A}">
                    <a16:rowId xmlns:a16="http://schemas.microsoft.com/office/drawing/2014/main" val="3765551675"/>
                  </a:ext>
                </a:extLst>
              </a:tr>
            </a:tbl>
          </a:graphicData>
        </a:graphic>
      </p:graphicFrame>
      <p:pic>
        <p:nvPicPr>
          <p:cNvPr id="4" name="Picture 3">
            <a:extLst>
              <a:ext uri="{FF2B5EF4-FFF2-40B4-BE49-F238E27FC236}">
                <a16:creationId xmlns:a16="http://schemas.microsoft.com/office/drawing/2014/main" id="{78C4B006-C027-85F1-2344-D9E45C5F08A9}"/>
              </a:ext>
            </a:extLst>
          </p:cNvPr>
          <p:cNvPicPr>
            <a:picLocks noChangeAspect="1"/>
          </p:cNvPicPr>
          <p:nvPr/>
        </p:nvPicPr>
        <p:blipFill>
          <a:blip r:embed="rId4"/>
          <a:srcRect l="6073"/>
          <a:stretch/>
        </p:blipFill>
        <p:spPr>
          <a:xfrm>
            <a:off x="8003198" y="1052570"/>
            <a:ext cx="3534639" cy="3077888"/>
          </a:xfrm>
          <a:prstGeom prst="rect">
            <a:avLst/>
          </a:prstGeom>
        </p:spPr>
      </p:pic>
      <p:sp>
        <p:nvSpPr>
          <p:cNvPr id="7" name="TextBox 6">
            <a:extLst>
              <a:ext uri="{FF2B5EF4-FFF2-40B4-BE49-F238E27FC236}">
                <a16:creationId xmlns:a16="http://schemas.microsoft.com/office/drawing/2014/main" id="{FD31AC3E-24E1-94B5-16F6-2B2024951997}"/>
              </a:ext>
            </a:extLst>
          </p:cNvPr>
          <p:cNvSpPr txBox="1"/>
          <p:nvPr/>
        </p:nvSpPr>
        <p:spPr>
          <a:xfrm>
            <a:off x="125505" y="187928"/>
            <a:ext cx="12192000" cy="830997"/>
          </a:xfrm>
          <a:prstGeom prst="rect">
            <a:avLst/>
          </a:prstGeom>
          <a:noFill/>
        </p:spPr>
        <p:txBody>
          <a:bodyPr wrap="square">
            <a:spAutoFit/>
          </a:bodyPr>
          <a:lstStyle/>
          <a:p>
            <a:r>
              <a:rPr lang="en-US" sz="2400" b="1" dirty="0"/>
              <a:t>The 4-component instrumental model of </a:t>
            </a:r>
            <a:r>
              <a:rPr lang="en-GB" sz="2400" b="1" dirty="0"/>
              <a:t>Emotional Intelligence (in the business environment) </a:t>
            </a:r>
            <a:r>
              <a:rPr lang="en-US" sz="2400" b="1" dirty="0"/>
              <a:t>(</a:t>
            </a:r>
            <a:r>
              <a:rPr lang="en-US" sz="2400" b="1" dirty="0" err="1"/>
              <a:t>4EI</a:t>
            </a:r>
            <a:r>
              <a:rPr lang="en-US" sz="2400" b="1" dirty="0"/>
              <a:t> Model)</a:t>
            </a:r>
            <a:endParaRPr lang="en-GB" sz="2400" b="1" dirty="0"/>
          </a:p>
        </p:txBody>
      </p:sp>
    </p:spTree>
    <p:extLst>
      <p:ext uri="{BB962C8B-B14F-4D97-AF65-F5344CB8AC3E}">
        <p14:creationId xmlns:p14="http://schemas.microsoft.com/office/powerpoint/2010/main" val="3140538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D4A007-5176-EB2E-C8F3-2CAA656EADA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2DD5275-416E-286C-925D-02292984F344}"/>
              </a:ext>
            </a:extLst>
          </p:cNvPr>
          <p:cNvSpPr txBox="1"/>
          <p:nvPr/>
        </p:nvSpPr>
        <p:spPr>
          <a:xfrm>
            <a:off x="630936" y="640080"/>
            <a:ext cx="4818888" cy="148132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000" b="1" kern="1200">
                <a:solidFill>
                  <a:schemeClr val="tx1"/>
                </a:solidFill>
                <a:latin typeface="+mj-lt"/>
                <a:ea typeface="+mj-ea"/>
                <a:cs typeface="+mj-cs"/>
              </a:rPr>
              <a:t>Emerging Role of Gen AI</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3277B241-EB26-A36F-D365-585AB25CD1D3}"/>
              </a:ext>
            </a:extLst>
          </p:cNvPr>
          <p:cNvSpPr>
            <a:spLocks noGrp="1"/>
          </p:cNvSpPr>
          <p:nvPr>
            <p:ph idx="1"/>
          </p:nvPr>
        </p:nvSpPr>
        <p:spPr>
          <a:xfrm>
            <a:off x="630936" y="2660904"/>
            <a:ext cx="4818888" cy="3547872"/>
          </a:xfrm>
        </p:spPr>
        <p:txBody>
          <a:bodyPr vert="horz" lIns="91440" tIns="45720" rIns="91440" bIns="45720" rtlCol="0" anchor="t">
            <a:normAutofit/>
          </a:bodyPr>
          <a:lstStyle/>
          <a:p>
            <a:r>
              <a:rPr lang="en-US" sz="2200"/>
              <a:t>GenAI introduces new methods for EI training</a:t>
            </a:r>
          </a:p>
          <a:p>
            <a:endParaRPr lang="en-US" sz="2200"/>
          </a:p>
          <a:p>
            <a:r>
              <a:rPr lang="en-US" sz="2200"/>
              <a:t>Customizable, scalable, and immersive</a:t>
            </a:r>
          </a:p>
          <a:p>
            <a:endParaRPr lang="en-US" sz="2200"/>
          </a:p>
          <a:p>
            <a:r>
              <a:rPr lang="en-US" sz="2200"/>
              <a:t>Expands beyond cognitive skills to emotional development</a:t>
            </a:r>
          </a:p>
        </p:txBody>
      </p:sp>
      <p:sp>
        <p:nvSpPr>
          <p:cNvPr id="4" name="TextBox 3">
            <a:extLst>
              <a:ext uri="{FF2B5EF4-FFF2-40B4-BE49-F238E27FC236}">
                <a16:creationId xmlns:a16="http://schemas.microsoft.com/office/drawing/2014/main" id="{B3E3F4A0-71AA-45DD-AD90-35C8D293D4E2}"/>
              </a:ext>
            </a:extLst>
          </p:cNvPr>
          <p:cNvSpPr txBox="1"/>
          <p:nvPr/>
        </p:nvSpPr>
        <p:spPr>
          <a:xfrm>
            <a:off x="6311935" y="6208776"/>
            <a:ext cx="5249129" cy="369332"/>
          </a:xfrm>
          <a:prstGeom prst="rect">
            <a:avLst/>
          </a:prstGeom>
          <a:noFill/>
        </p:spPr>
        <p:txBody>
          <a:bodyPr wrap="none" rtlCol="0">
            <a:spAutoFit/>
          </a:bodyPr>
          <a:lstStyle/>
          <a:p>
            <a:r>
              <a:rPr lang="en-GB" dirty="0"/>
              <a:t>* All images have been generated using GenAI tools</a:t>
            </a:r>
          </a:p>
        </p:txBody>
      </p:sp>
      <p:pic>
        <p:nvPicPr>
          <p:cNvPr id="2050" name="Picture 2" descr="Generated image">
            <a:extLst>
              <a:ext uri="{FF2B5EF4-FFF2-40B4-BE49-F238E27FC236}">
                <a16:creationId xmlns:a16="http://schemas.microsoft.com/office/drawing/2014/main" id="{FC77F580-5876-B7DB-688A-6511414790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35" y="1454150"/>
            <a:ext cx="4474734" cy="4474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148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2BF68F-E4C2-CC6C-2D5A-A0D814BA38A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84709F-1093-134B-8FE7-9DDB5C521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265835E-42C7-DAB8-D0D1-C98FEB0FC66D}"/>
              </a:ext>
            </a:extLst>
          </p:cNvPr>
          <p:cNvSpPr txBox="1"/>
          <p:nvPr/>
        </p:nvSpPr>
        <p:spPr>
          <a:xfrm>
            <a:off x="630936" y="640080"/>
            <a:ext cx="4818888" cy="148132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000" b="1" kern="1200" dirty="0">
                <a:solidFill>
                  <a:schemeClr val="tx1"/>
                </a:solidFill>
                <a:latin typeface="+mj-lt"/>
                <a:ea typeface="+mj-ea"/>
                <a:cs typeface="+mj-cs"/>
              </a:rPr>
              <a:t>Research Goal and Framework</a:t>
            </a:r>
          </a:p>
        </p:txBody>
      </p:sp>
      <p:sp>
        <p:nvSpPr>
          <p:cNvPr id="12" name="sketch line">
            <a:extLst>
              <a:ext uri="{FF2B5EF4-FFF2-40B4-BE49-F238E27FC236}">
                <a16:creationId xmlns:a16="http://schemas.microsoft.com/office/drawing/2014/main" id="{0E3AFD17-48D2-91AB-F6DA-DFAFF163E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766D45E0-C001-813C-27C7-24ABBE7DDBB8}"/>
              </a:ext>
            </a:extLst>
          </p:cNvPr>
          <p:cNvSpPr>
            <a:spLocks noGrp="1"/>
          </p:cNvSpPr>
          <p:nvPr>
            <p:ph idx="1"/>
          </p:nvPr>
        </p:nvSpPr>
        <p:spPr>
          <a:xfrm>
            <a:off x="630936" y="2660904"/>
            <a:ext cx="4818888" cy="3547872"/>
          </a:xfrm>
        </p:spPr>
        <p:txBody>
          <a:bodyPr vert="horz" lIns="91440" tIns="45720" rIns="91440" bIns="45720" rtlCol="0" anchor="t">
            <a:normAutofit/>
          </a:bodyPr>
          <a:lstStyle/>
          <a:p>
            <a:r>
              <a:rPr lang="en-US" sz="2200" dirty="0"/>
              <a:t>Goal: Enhance EI using GenAI in entrepreneurial education</a:t>
            </a:r>
          </a:p>
          <a:p>
            <a:r>
              <a:rPr lang="en-US" sz="2200" dirty="0"/>
              <a:t>Based on the 4EI Model: Self-Awareness, Self-Management, Social Awareness, Relationship Management</a:t>
            </a:r>
          </a:p>
          <a:p>
            <a:r>
              <a:rPr lang="en-US" sz="2200" dirty="0"/>
              <a:t>Tools evaluated through literature review and model application</a:t>
            </a:r>
          </a:p>
        </p:txBody>
      </p:sp>
      <p:pic>
        <p:nvPicPr>
          <p:cNvPr id="3" name="Picture 2">
            <a:extLst>
              <a:ext uri="{FF2B5EF4-FFF2-40B4-BE49-F238E27FC236}">
                <a16:creationId xmlns:a16="http://schemas.microsoft.com/office/drawing/2014/main" id="{958637D2-0412-5B73-FFAC-EDEB686B55F0}"/>
              </a:ext>
            </a:extLst>
          </p:cNvPr>
          <p:cNvPicPr>
            <a:picLocks noChangeAspect="1"/>
          </p:cNvPicPr>
          <p:nvPr/>
        </p:nvPicPr>
        <p:blipFill>
          <a:blip r:embed="rId3"/>
          <a:srcRect l="6073"/>
          <a:stretch/>
        </p:blipFill>
        <p:spPr>
          <a:xfrm>
            <a:off x="6080760" y="716280"/>
            <a:ext cx="5253864" cy="4574953"/>
          </a:xfrm>
          <a:prstGeom prst="rect">
            <a:avLst/>
          </a:prstGeom>
        </p:spPr>
      </p:pic>
      <p:sp>
        <p:nvSpPr>
          <p:cNvPr id="6" name="TextBox 5">
            <a:extLst>
              <a:ext uri="{FF2B5EF4-FFF2-40B4-BE49-F238E27FC236}">
                <a16:creationId xmlns:a16="http://schemas.microsoft.com/office/drawing/2014/main" id="{F86414B1-1A2B-53E6-17A3-BF1A87EA206A}"/>
              </a:ext>
            </a:extLst>
          </p:cNvPr>
          <p:cNvSpPr txBox="1"/>
          <p:nvPr/>
        </p:nvSpPr>
        <p:spPr>
          <a:xfrm>
            <a:off x="6963191" y="5545848"/>
            <a:ext cx="3715441" cy="923330"/>
          </a:xfrm>
          <a:prstGeom prst="rect">
            <a:avLst/>
          </a:prstGeom>
          <a:noFill/>
        </p:spPr>
        <p:txBody>
          <a:bodyPr wrap="none" rtlCol="0">
            <a:spAutoFit/>
          </a:bodyPr>
          <a:lstStyle/>
          <a:p>
            <a:pPr algn="ctr" rtl="0">
              <a:buNone/>
            </a:pPr>
            <a:r>
              <a:rPr lang="en-GB" b="1" i="0" dirty="0">
                <a:solidFill>
                  <a:srgbClr val="000000"/>
                </a:solidFill>
                <a:effectLst/>
              </a:rPr>
              <a:t>4-component instrumental model</a:t>
            </a:r>
            <a:endParaRPr lang="en-GB" dirty="0">
              <a:effectLst/>
            </a:endParaRPr>
          </a:p>
          <a:p>
            <a:pPr algn="ctr" rtl="0">
              <a:buNone/>
            </a:pPr>
            <a:r>
              <a:rPr lang="en-GB" b="1" i="0" dirty="0">
                <a:solidFill>
                  <a:srgbClr val="000000"/>
                </a:solidFill>
                <a:effectLst/>
              </a:rPr>
              <a:t>of Emotional Intelligence </a:t>
            </a:r>
            <a:endParaRPr lang="en-GB" dirty="0">
              <a:effectLst/>
            </a:endParaRPr>
          </a:p>
          <a:p>
            <a:pPr algn="ctr" rtl="0"/>
            <a:r>
              <a:rPr lang="en-GB" b="1" i="0" dirty="0">
                <a:solidFill>
                  <a:srgbClr val="000000"/>
                </a:solidFill>
                <a:effectLst/>
              </a:rPr>
              <a:t>(in the business environment)</a:t>
            </a:r>
            <a:endParaRPr lang="en-GB" dirty="0">
              <a:effectLst/>
            </a:endParaRPr>
          </a:p>
        </p:txBody>
      </p:sp>
    </p:spTree>
    <p:extLst>
      <p:ext uri="{BB962C8B-B14F-4D97-AF65-F5344CB8AC3E}">
        <p14:creationId xmlns:p14="http://schemas.microsoft.com/office/powerpoint/2010/main" val="1016014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E36CD4-836A-03E1-0B42-4AE52C522F9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18A490F-AFDE-5591-96C7-5B19DDA33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C198B22-6DE9-9624-DA26-CA5DDC5DEFB5}"/>
              </a:ext>
            </a:extLst>
          </p:cNvPr>
          <p:cNvSpPr txBox="1"/>
          <p:nvPr/>
        </p:nvSpPr>
        <p:spPr>
          <a:xfrm>
            <a:off x="643277" y="682158"/>
            <a:ext cx="8671203" cy="148132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GB" sz="5000" b="1" dirty="0"/>
              <a:t>GenAI Tools overview</a:t>
            </a:r>
            <a:endParaRPr lang="en-US" sz="5000" b="1"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FA21F865-C4D4-C2C4-0EEA-7CE2D71D20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F0C5B0CE-00A0-4207-D5F0-6964C528E6DF}"/>
              </a:ext>
            </a:extLst>
          </p:cNvPr>
          <p:cNvSpPr>
            <a:spLocks noGrp="1"/>
          </p:cNvSpPr>
          <p:nvPr>
            <p:ph idx="1"/>
          </p:nvPr>
        </p:nvSpPr>
        <p:spPr>
          <a:xfrm>
            <a:off x="643278" y="2627970"/>
            <a:ext cx="4818888" cy="3547872"/>
          </a:xfrm>
        </p:spPr>
        <p:txBody>
          <a:bodyPr vert="horz" lIns="91440" tIns="45720" rIns="91440" bIns="45720" rtlCol="0" anchor="t">
            <a:normAutofit fontScale="92500" lnSpcReduction="10000"/>
          </a:bodyPr>
          <a:lstStyle/>
          <a:p>
            <a:r>
              <a:rPr lang="en-GB" sz="2800" dirty="0"/>
              <a:t>Chatbots (</a:t>
            </a:r>
            <a:r>
              <a:rPr lang="en-GB" sz="2800" dirty="0" err="1"/>
              <a:t>Replika</a:t>
            </a:r>
            <a:r>
              <a:rPr lang="en-GB" sz="2800" dirty="0"/>
              <a:t>, </a:t>
            </a:r>
            <a:r>
              <a:rPr lang="en-GB" sz="2800" dirty="0" err="1"/>
              <a:t>Woebot</a:t>
            </a:r>
            <a:r>
              <a:rPr lang="en-GB" sz="2800" dirty="0"/>
              <a:t>) </a:t>
            </a:r>
          </a:p>
          <a:p>
            <a:r>
              <a:rPr lang="en-GB" sz="2800" dirty="0"/>
              <a:t>Custom GPTs </a:t>
            </a:r>
            <a:r>
              <a:rPr lang="sk-SK" dirty="0"/>
              <a:t>&amp; </a:t>
            </a:r>
            <a:r>
              <a:rPr lang="en-GB" sz="2800" dirty="0"/>
              <a:t>RAG-based systems for domain-specific support</a:t>
            </a:r>
          </a:p>
          <a:p>
            <a:r>
              <a:rPr lang="en-GB" sz="2800" dirty="0"/>
              <a:t>Multimodal tools (e.g., </a:t>
            </a:r>
            <a:r>
              <a:rPr lang="en-GB" sz="2800" dirty="0" err="1"/>
              <a:t>Synthesia</a:t>
            </a:r>
            <a:r>
              <a:rPr lang="en-GB" sz="2800" dirty="0"/>
              <a:t>, </a:t>
            </a:r>
            <a:r>
              <a:rPr lang="en-GB" sz="2800" dirty="0" err="1"/>
              <a:t>CrewAI</a:t>
            </a:r>
            <a:r>
              <a:rPr lang="en-GB" sz="2800" dirty="0"/>
              <a:t>)</a:t>
            </a:r>
            <a:endParaRPr lang="sk-SK" sz="2800" dirty="0"/>
          </a:p>
          <a:p>
            <a:endParaRPr lang="sk-SK" dirty="0"/>
          </a:p>
          <a:p>
            <a:pPr marL="0" indent="0">
              <a:buNone/>
            </a:pPr>
            <a:r>
              <a:rPr lang="sk-SK" sz="2800" dirty="0"/>
              <a:t>=</a:t>
            </a:r>
            <a:r>
              <a:rPr lang="en-US" sz="2800" dirty="0"/>
              <a:t>&gt; </a:t>
            </a:r>
            <a:r>
              <a:rPr lang="sk-SK" sz="2800" dirty="0" err="1"/>
              <a:t>Theoretical</a:t>
            </a:r>
            <a:r>
              <a:rPr lang="sk-SK" sz="2800" dirty="0"/>
              <a:t> </a:t>
            </a:r>
            <a:r>
              <a:rPr lang="sk-SK" sz="2800" dirty="0" err="1"/>
              <a:t>framework</a:t>
            </a:r>
            <a:r>
              <a:rPr lang="sk-SK" sz="2800" dirty="0"/>
              <a:t> and a </a:t>
            </a:r>
            <a:r>
              <a:rPr lang="sk-SK" sz="2800" dirty="0" err="1"/>
              <a:t>practical</a:t>
            </a:r>
            <a:r>
              <a:rPr lang="sk-SK" sz="2800" dirty="0"/>
              <a:t> </a:t>
            </a:r>
            <a:r>
              <a:rPr lang="sk-SK" sz="2800" dirty="0" err="1"/>
              <a:t>roadmap</a:t>
            </a:r>
            <a:r>
              <a:rPr lang="en-US" sz="2800" dirty="0"/>
              <a:t> for educators</a:t>
            </a:r>
            <a:endParaRPr lang="en-GB" sz="2800" dirty="0"/>
          </a:p>
        </p:txBody>
      </p:sp>
      <p:pic>
        <p:nvPicPr>
          <p:cNvPr id="3" name="Picture 2">
            <a:extLst>
              <a:ext uri="{FF2B5EF4-FFF2-40B4-BE49-F238E27FC236}">
                <a16:creationId xmlns:a16="http://schemas.microsoft.com/office/drawing/2014/main" id="{2B9A1522-F314-5E41-5827-ED2A40E6D4D1}"/>
              </a:ext>
            </a:extLst>
          </p:cNvPr>
          <p:cNvPicPr>
            <a:picLocks noChangeAspect="1"/>
          </p:cNvPicPr>
          <p:nvPr/>
        </p:nvPicPr>
        <p:blipFill>
          <a:blip r:embed="rId3"/>
          <a:srcRect/>
          <a:stretch/>
        </p:blipFill>
        <p:spPr>
          <a:xfrm>
            <a:off x="6613250" y="2230599"/>
            <a:ext cx="1315658" cy="2338948"/>
          </a:xfrm>
          <a:prstGeom prst="rect">
            <a:avLst/>
          </a:prstGeom>
        </p:spPr>
      </p:pic>
      <p:pic>
        <p:nvPicPr>
          <p:cNvPr id="6" name="Picture 5">
            <a:extLst>
              <a:ext uri="{FF2B5EF4-FFF2-40B4-BE49-F238E27FC236}">
                <a16:creationId xmlns:a16="http://schemas.microsoft.com/office/drawing/2014/main" id="{46E09FAE-1A31-7610-069E-7785E1E74C0D}"/>
              </a:ext>
            </a:extLst>
          </p:cNvPr>
          <p:cNvPicPr>
            <a:picLocks noChangeAspect="1"/>
          </p:cNvPicPr>
          <p:nvPr/>
        </p:nvPicPr>
        <p:blipFill>
          <a:blip r:embed="rId4"/>
          <a:stretch>
            <a:fillRect/>
          </a:stretch>
        </p:blipFill>
        <p:spPr>
          <a:xfrm>
            <a:off x="8211706" y="2391156"/>
            <a:ext cx="2058943" cy="2058943"/>
          </a:xfrm>
          <a:prstGeom prst="rect">
            <a:avLst/>
          </a:prstGeom>
        </p:spPr>
      </p:pic>
      <p:pic>
        <p:nvPicPr>
          <p:cNvPr id="7" name="Picture 6">
            <a:extLst>
              <a:ext uri="{FF2B5EF4-FFF2-40B4-BE49-F238E27FC236}">
                <a16:creationId xmlns:a16="http://schemas.microsoft.com/office/drawing/2014/main" id="{960361A1-60D8-4907-A825-F2FDFA084331}"/>
              </a:ext>
            </a:extLst>
          </p:cNvPr>
          <p:cNvPicPr>
            <a:picLocks noChangeAspect="1"/>
          </p:cNvPicPr>
          <p:nvPr/>
        </p:nvPicPr>
        <p:blipFill>
          <a:blip r:embed="rId5"/>
          <a:stretch>
            <a:fillRect/>
          </a:stretch>
        </p:blipFill>
        <p:spPr>
          <a:xfrm>
            <a:off x="6613250" y="4655400"/>
            <a:ext cx="3660343" cy="2058943"/>
          </a:xfrm>
          <a:prstGeom prst="rect">
            <a:avLst/>
          </a:prstGeom>
        </p:spPr>
      </p:pic>
    </p:spTree>
    <p:extLst>
      <p:ext uri="{BB962C8B-B14F-4D97-AF65-F5344CB8AC3E}">
        <p14:creationId xmlns:p14="http://schemas.microsoft.com/office/powerpoint/2010/main" val="3257098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C015D4-3103-9894-CEB4-58B673BB696F}"/>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BA37570-85E6-A0AA-D2D3-6D8311207FDD}"/>
              </a:ext>
            </a:extLst>
          </p:cNvPr>
          <p:cNvSpPr txBox="1"/>
          <p:nvPr/>
        </p:nvSpPr>
        <p:spPr>
          <a:xfrm>
            <a:off x="841248" y="548640"/>
            <a:ext cx="3600860" cy="543153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b="1" kern="1200">
                <a:solidFill>
                  <a:schemeClr val="tx1"/>
                </a:solidFill>
                <a:latin typeface="+mj-lt"/>
                <a:ea typeface="+mj-ea"/>
                <a:cs typeface="+mj-cs"/>
              </a:rPr>
              <a:t>GenAI Application in 4EI Model</a:t>
            </a:r>
          </a:p>
        </p:txBody>
      </p:sp>
      <p:sp>
        <p:nvSpPr>
          <p:cNvPr id="1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70B3BD4B-599B-EC73-F7CD-313618361A4A}"/>
              </a:ext>
            </a:extLst>
          </p:cNvPr>
          <p:cNvSpPr txBox="1">
            <a:spLocks/>
          </p:cNvSpPr>
          <p:nvPr/>
        </p:nvSpPr>
        <p:spPr>
          <a:xfrm>
            <a:off x="5126418" y="552091"/>
            <a:ext cx="6224335" cy="5431536"/>
          </a:xfrm>
          <a:prstGeom prst="rect">
            <a:avLst/>
          </a:prstGeom>
        </p:spPr>
        <p:txBody>
          <a:bodyPr vert="horz" lIns="91440" tIns="45720" rIns="91440" bIns="45720" rtlCol="0" anchor="ct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228600" defTabSz="914400" fontAlgn="auto">
              <a:lnSpc>
                <a:spcPct val="90000"/>
              </a:lnSpc>
              <a:spcBef>
                <a:spcPct val="20000"/>
              </a:spcBef>
              <a:spcAft>
                <a:spcPts val="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Self-Awareness: Sentiment analysis, reflective chatbots</a:t>
            </a:r>
          </a:p>
          <a:p>
            <a:pPr lvl="1" indent="-228600" defTabSz="914400">
              <a:lnSpc>
                <a:spcPct val="90000"/>
              </a:lnSpc>
              <a:buFont typeface="Arial" panose="020B0604020202020204" pitchFamily="34" charset="0"/>
              <a:buChar char="•"/>
              <a:defRPr/>
            </a:pPr>
            <a:r>
              <a:rPr lang="en-US" i="1" dirty="0" err="1"/>
              <a:t>Replika</a:t>
            </a:r>
            <a:r>
              <a:rPr lang="en-US" dirty="0"/>
              <a:t> and </a:t>
            </a:r>
            <a:r>
              <a:rPr lang="en-US" i="1" dirty="0" err="1"/>
              <a:t>Woebot</a:t>
            </a:r>
            <a:endParaRPr kumimoji="0" lang="en-US" b="0" i="0" u="none" strike="noStrike" cap="none" spc="0" normalizeH="0" baseline="0" noProof="0" dirty="0">
              <a:ln>
                <a:noFill/>
              </a:ln>
              <a:effectLst/>
              <a:uLnTx/>
              <a:uFillTx/>
            </a:endParaRPr>
          </a:p>
          <a:p>
            <a:pPr marL="342900" marR="0" lvl="0" indent="-228600" defTabSz="914400" fontAlgn="auto">
              <a:lnSpc>
                <a:spcPct val="90000"/>
              </a:lnSpc>
              <a:spcBef>
                <a:spcPct val="20000"/>
              </a:spcBef>
              <a:spcAft>
                <a:spcPts val="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Self-Management: Risk analysis, behavior tracking</a:t>
            </a:r>
          </a:p>
          <a:p>
            <a:pPr lvl="1" indent="-228600" defTabSz="914400">
              <a:lnSpc>
                <a:spcPct val="90000"/>
              </a:lnSpc>
              <a:buFont typeface="Arial" panose="020B0604020202020204" pitchFamily="34" charset="0"/>
              <a:buChar char="•"/>
              <a:defRPr/>
            </a:pPr>
            <a:r>
              <a:rPr lang="en-US" i="1" dirty="0"/>
              <a:t>RAG-enhanced or fine-tuned </a:t>
            </a:r>
            <a:r>
              <a:rPr lang="en-US" i="1" dirty="0" err="1"/>
              <a:t>chatbo</a:t>
            </a:r>
            <a:r>
              <a:rPr lang="sk-SK" i="1" dirty="0"/>
              <a:t>t</a:t>
            </a:r>
            <a:r>
              <a:rPr lang="en-US" i="1" dirty="0"/>
              <a:t>s</a:t>
            </a:r>
            <a:endParaRPr kumimoji="0" lang="en-US" b="0" i="1" u="none" strike="noStrike" cap="none" spc="0" normalizeH="0" baseline="0" noProof="0" dirty="0">
              <a:ln>
                <a:noFill/>
              </a:ln>
              <a:effectLst/>
              <a:uLnTx/>
              <a:uFillTx/>
            </a:endParaRPr>
          </a:p>
          <a:p>
            <a:pPr marL="342900" marR="0" lvl="0" indent="-228600" defTabSz="914400" fontAlgn="auto">
              <a:lnSpc>
                <a:spcPct val="90000"/>
              </a:lnSpc>
              <a:spcBef>
                <a:spcPct val="20000"/>
              </a:spcBef>
              <a:spcAft>
                <a:spcPts val="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Social Awareness: Empathy training, video simulations</a:t>
            </a:r>
          </a:p>
          <a:p>
            <a:pPr lvl="1" indent="-228600" defTabSz="914400">
              <a:lnSpc>
                <a:spcPct val="90000"/>
              </a:lnSpc>
              <a:buFont typeface="Arial" panose="020B0604020202020204" pitchFamily="34" charset="0"/>
              <a:buChar char="•"/>
              <a:defRPr/>
            </a:pPr>
            <a:r>
              <a:rPr lang="en-US" i="1" dirty="0"/>
              <a:t>Chatbots and </a:t>
            </a:r>
            <a:r>
              <a:rPr lang="en-US" i="1" dirty="0" err="1"/>
              <a:t>Synthesia</a:t>
            </a:r>
            <a:endParaRPr kumimoji="0" lang="en-US" b="0" i="1" u="none" strike="noStrike" cap="none" spc="0" normalizeH="0" baseline="0" noProof="0" dirty="0">
              <a:ln>
                <a:noFill/>
              </a:ln>
              <a:effectLst/>
              <a:uLnTx/>
              <a:uFillTx/>
            </a:endParaRPr>
          </a:p>
          <a:p>
            <a:pPr marL="342900" marR="0" lvl="0" indent="-228600" defTabSz="914400" fontAlgn="auto">
              <a:lnSpc>
                <a:spcPct val="90000"/>
              </a:lnSpc>
              <a:spcBef>
                <a:spcPct val="20000"/>
              </a:spcBef>
              <a:spcAft>
                <a:spcPts val="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Relationship Management: Communication simulation, HR scenarios</a:t>
            </a:r>
          </a:p>
          <a:p>
            <a:pPr lvl="1" indent="-228600" defTabSz="914400">
              <a:lnSpc>
                <a:spcPct val="90000"/>
              </a:lnSpc>
              <a:buFont typeface="Arial" panose="020B0604020202020204" pitchFamily="34" charset="0"/>
              <a:buChar char="•"/>
              <a:defRPr/>
            </a:pPr>
            <a:r>
              <a:rPr lang="en-US" i="1" dirty="0"/>
              <a:t>Simulation agents </a:t>
            </a:r>
            <a:r>
              <a:rPr lang="sk-SK" i="1" dirty="0"/>
              <a:t>- </a:t>
            </a:r>
            <a:r>
              <a:rPr lang="sk-SK" i="1" dirty="0" err="1"/>
              <a:t>CrewAI</a:t>
            </a:r>
            <a:endParaRPr kumimoji="0" lang="en-US" b="0" i="1" u="none" strike="noStrike" cap="none" spc="0" normalizeH="0" baseline="0" noProof="0" dirty="0">
              <a:ln>
                <a:noFill/>
              </a:ln>
              <a:effectLst/>
              <a:uLnTx/>
              <a:uFillTx/>
            </a:endParaRPr>
          </a:p>
        </p:txBody>
      </p:sp>
      <p:pic>
        <p:nvPicPr>
          <p:cNvPr id="2" name="Picture 1">
            <a:extLst>
              <a:ext uri="{FF2B5EF4-FFF2-40B4-BE49-F238E27FC236}">
                <a16:creationId xmlns:a16="http://schemas.microsoft.com/office/drawing/2014/main" id="{9819B995-18BA-A3E3-B76D-0F213C709DA8}"/>
              </a:ext>
            </a:extLst>
          </p:cNvPr>
          <p:cNvPicPr>
            <a:picLocks noChangeAspect="1"/>
          </p:cNvPicPr>
          <p:nvPr/>
        </p:nvPicPr>
        <p:blipFill>
          <a:blip r:embed="rId3"/>
          <a:stretch>
            <a:fillRect/>
          </a:stretch>
        </p:blipFill>
        <p:spPr>
          <a:xfrm>
            <a:off x="10306778" y="0"/>
            <a:ext cx="1943212" cy="1691935"/>
          </a:xfrm>
          <a:prstGeom prst="rect">
            <a:avLst/>
          </a:prstGeom>
        </p:spPr>
      </p:pic>
    </p:spTree>
    <p:extLst>
      <p:ext uri="{BB962C8B-B14F-4D97-AF65-F5344CB8AC3E}">
        <p14:creationId xmlns:p14="http://schemas.microsoft.com/office/powerpoint/2010/main" val="355330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A7A208CCBB80D4AAE103B8EE5AAC851" ma:contentTypeVersion="13" ma:contentTypeDescription="Umožňuje vytvoriť nový dokument." ma:contentTypeScope="" ma:versionID="d21b808d7b198f23fd26f4325bc12cfc">
  <xsd:schema xmlns:xsd="http://www.w3.org/2001/XMLSchema" xmlns:xs="http://www.w3.org/2001/XMLSchema" xmlns:p="http://schemas.microsoft.com/office/2006/metadata/properties" xmlns:ns3="fe51ae95-78d2-420b-ab10-8621ca24c71e" xmlns:ns4="9e5e9948-0a72-43ba-8b57-8bf13eb9d95c" targetNamespace="http://schemas.microsoft.com/office/2006/metadata/properties" ma:root="true" ma:fieldsID="45158092954c8dbd9cf6c80a3c0934fc" ns3:_="" ns4:_="">
    <xsd:import namespace="fe51ae95-78d2-420b-ab10-8621ca24c71e"/>
    <xsd:import namespace="9e5e9948-0a72-43ba-8b57-8bf13eb9d95c"/>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_activity" minOccurs="0"/>
                <xsd:element ref="ns3:MediaServiceObjectDetectorVersions" minOccurs="0"/>
                <xsd:element ref="ns4:SharedWithUsers" minOccurs="0"/>
                <xsd:element ref="ns4:SharedWithDetails" minOccurs="0"/>
                <xsd:element ref="ns4:SharingHintHash" minOccurs="0"/>
                <xsd:element ref="ns3:MediaServiceDateTaken"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51ae95-78d2-420b-ab10-8621ca24c7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_activity" ma:index="11" nillable="true" ma:displayName="_activity" ma:hidden="true" ma:internalName="_activity">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e5e9948-0a72-43ba-8b57-8bf13eb9d95c" elementFormDefault="qualified">
    <xsd:import namespace="http://schemas.microsoft.com/office/2006/documentManagement/types"/>
    <xsd:import namespace="http://schemas.microsoft.com/office/infopath/2007/PartnerControls"/>
    <xsd:element name="SharedWithUsers" ma:index="13" nillable="true" ma:displayName="Zdieľa sa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Zdieľané s podrobnosťami" ma:internalName="SharedWithDetails" ma:readOnly="true">
      <xsd:simpleType>
        <xsd:restriction base="dms:Note">
          <xsd:maxLength value="255"/>
        </xsd:restriction>
      </xsd:simpleType>
    </xsd:element>
    <xsd:element name="SharingHintHash" ma:index="15" nillable="true" ma:displayName="Príkaz hash indikátora zdieľani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e51ae95-78d2-420b-ab10-8621ca24c71e" xsi:nil="true"/>
  </documentManagement>
</p:properties>
</file>

<file path=customXml/itemProps1.xml><?xml version="1.0" encoding="utf-8"?>
<ds:datastoreItem xmlns:ds="http://schemas.openxmlformats.org/officeDocument/2006/customXml" ds:itemID="{FE9D9386-A303-4D4A-BBA5-DA2AD43B10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51ae95-78d2-420b-ab10-8621ca24c71e"/>
    <ds:schemaRef ds:uri="9e5e9948-0a72-43ba-8b57-8bf13eb9d9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9C08D1-87E2-4D79-81C0-32F1B9E1B05A}">
  <ds:schemaRefs>
    <ds:schemaRef ds:uri="http://schemas.microsoft.com/sharepoint/v3/contenttype/forms"/>
  </ds:schemaRefs>
</ds:datastoreItem>
</file>

<file path=customXml/itemProps3.xml><?xml version="1.0" encoding="utf-8"?>
<ds:datastoreItem xmlns:ds="http://schemas.openxmlformats.org/officeDocument/2006/customXml" ds:itemID="{338168E9-8B49-49B6-9A92-362235511C99}">
  <ds:schemaRefs>
    <ds:schemaRef ds:uri="http://schemas.microsoft.com/office/2006/documentManagement/types"/>
    <ds:schemaRef ds:uri="http://schemas.microsoft.com/office/2006/metadata/properties"/>
    <ds:schemaRef ds:uri="fe51ae95-78d2-420b-ab10-8621ca24c71e"/>
    <ds:schemaRef ds:uri="http://www.w3.org/XML/1998/namespace"/>
    <ds:schemaRef ds:uri="http://purl.org/dc/elements/1.1/"/>
    <ds:schemaRef ds:uri="http://schemas.microsoft.com/office/infopath/2007/PartnerControls"/>
    <ds:schemaRef ds:uri="http://schemas.openxmlformats.org/package/2006/metadata/core-properties"/>
    <ds:schemaRef ds:uri="9e5e9948-0a72-43ba-8b57-8bf13eb9d95c"/>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873</TotalTime>
  <Words>4118</Words>
  <Application>Microsoft Office PowerPoint</Application>
  <PresentationFormat>Widescreen</PresentationFormat>
  <Paragraphs>222</Paragraphs>
  <Slides>15</Slides>
  <Notes>15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-apple-system</vt:lpstr>
      <vt:lpstr>Aptos</vt:lpstr>
      <vt:lpstr>Aptos Display</vt:lpstr>
      <vt:lpstr>Arial</vt:lpstr>
      <vt:lpstr>berkeleyMono</vt:lpstr>
      <vt:lpstr>Calibri</vt:lpstr>
      <vt:lpstr>fkGroteskNeue</vt:lpstr>
      <vt:lpstr>itc-avant-garde-gothic-pro</vt:lpstr>
      <vt:lpstr>Tahoma</vt:lpstr>
      <vt:lpstr>Times New Roman</vt:lpstr>
      <vt:lpstr>Wingdings</vt:lpstr>
      <vt:lpstr>YAEw1-jzpiM 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Foundational Tools in Practice</vt:lpstr>
      <vt:lpstr>Intermediate Solutions</vt:lpstr>
      <vt:lpstr>Advanced Immersive Training</vt:lpstr>
      <vt:lpstr>Practical Example</vt:lpstr>
      <vt:lpstr>Key Findings &amp; Recommendations</vt:lpstr>
    </vt:vector>
  </TitlesOfParts>
  <Company>Keele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Nazim Ali</dc:creator>
  <cp:lastModifiedBy>Mikuš Juraj</cp:lastModifiedBy>
  <cp:revision>25</cp:revision>
  <dcterms:created xsi:type="dcterms:W3CDTF">2025-05-03T06:57:34Z</dcterms:created>
  <dcterms:modified xsi:type="dcterms:W3CDTF">2025-05-28T12:46:31Z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0x0101002A7A208CCBB80D4AAE103B8EE5AAC851</vt:lpwstr>
  </property>
</Properties>
</file>