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388" r:id="rId5"/>
    <p:sldId id="386" r:id="rId6"/>
    <p:sldId id="411" r:id="rId7"/>
    <p:sldId id="412" r:id="rId8"/>
    <p:sldId id="402" r:id="rId9"/>
    <p:sldId id="416" r:id="rId10"/>
    <p:sldId id="387" r:id="rId11"/>
    <p:sldId id="389" r:id="rId12"/>
    <p:sldId id="417" r:id="rId13"/>
    <p:sldId id="391" r:id="rId14"/>
    <p:sldId id="422" r:id="rId15"/>
    <p:sldId id="421" r:id="rId16"/>
    <p:sldId id="423" r:id="rId17"/>
    <p:sldId id="392" r:id="rId18"/>
    <p:sldId id="424" r:id="rId19"/>
    <p:sldId id="3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9"/>
    <a:srgbClr val="FCC100"/>
    <a:srgbClr val="595959"/>
    <a:srgbClr val="00509A"/>
    <a:srgbClr val="262626"/>
    <a:srgbClr val="ECECEC"/>
    <a:srgbClr val="04B2EC"/>
    <a:srgbClr val="00529C"/>
    <a:srgbClr val="00ABE7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0"/>
    <p:restoredTop sz="87534"/>
  </p:normalViewPr>
  <p:slideViewPr>
    <p:cSldViewPr snapToGrid="0" snapToObjects="1" showGuides="1">
      <p:cViewPr varScale="1">
        <p:scale>
          <a:sx n="92" d="100"/>
          <a:sy n="92" d="100"/>
        </p:scale>
        <p:origin x="2200" y="480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382E-39D2-214A-BD32-6A88F16428CB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B40E1-6B58-6542-B459-683BEC69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5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3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 you and contact information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1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">
    <p:bg>
      <p:bgPr>
        <a:solidFill>
          <a:srgbClr val="005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667602-36C6-AD4B-A000-91432EB808E0}"/>
              </a:ext>
            </a:extLst>
          </p:cNvPr>
          <p:cNvSpPr/>
          <p:nvPr userDrawn="1"/>
        </p:nvSpPr>
        <p:spPr>
          <a:xfrm rot="5400000">
            <a:off x="2667001" y="-2666997"/>
            <a:ext cx="6858000" cy="12191998"/>
          </a:xfrm>
          <a:prstGeom prst="rect">
            <a:avLst/>
          </a:prstGeom>
          <a:solidFill>
            <a:srgbClr val="0050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Blu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30631"/>
            <a:ext cx="12191999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9BA26-EDCB-AC4B-9868-01158775465D}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EFEF6E-DFBA-9E4C-94AE-F73781D3D919}"/>
              </a:ext>
            </a:extLst>
          </p:cNvPr>
          <p:cNvSpPr/>
          <p:nvPr userDrawn="1"/>
        </p:nvSpPr>
        <p:spPr>
          <a:xfrm>
            <a:off x="1" y="130632"/>
            <a:ext cx="12191999" cy="6727368"/>
          </a:xfrm>
          <a:prstGeom prst="rect">
            <a:avLst/>
          </a:prstGeom>
          <a:solidFill>
            <a:srgbClr val="00509A">
              <a:alpha val="8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0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79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667602-36C6-AD4B-A000-91432EB808E0}"/>
              </a:ext>
            </a:extLst>
          </p:cNvPr>
          <p:cNvSpPr/>
          <p:nvPr userDrawn="1"/>
        </p:nvSpPr>
        <p:spPr>
          <a:xfrm rot="5400000">
            <a:off x="2667001" y="-2666997"/>
            <a:ext cx="6858000" cy="121919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3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30631"/>
            <a:ext cx="12191999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9BA26-EDCB-AC4B-9868-01158775465D}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and Eag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720433-1BF1-DD46-86BC-2B9E6B0DF805}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D5C2ECB1-A06C-5C4F-BDAC-D3DA513A0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0" y="130632"/>
            <a:ext cx="6096000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DD172-42CC-124A-9EAD-DBF3A73E0068}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1E80EC0A-110A-E24C-8252-9E6BDE8B2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763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07C24F-5714-9146-B66B-2C051B258AAD}"/>
              </a:ext>
            </a:extLst>
          </p:cNvPr>
          <p:cNvSpPr/>
          <p:nvPr userDrawn="1"/>
        </p:nvSpPr>
        <p:spPr>
          <a:xfrm>
            <a:off x="4155" y="2416629"/>
            <a:ext cx="12187845" cy="4441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3695F-4D59-104F-9559-894258EB7985}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59E19346-CE04-0C4F-9903-979A2D6E7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211979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FE76E5C-EF04-924F-B550-7B13EDC8D90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2454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8FF38597-57EC-F849-BDEE-27EE30A0B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4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D8B2EE7-F678-644E-9B74-ED8D8C4BC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454" y="3848825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6119E26-FE16-CF4A-AF8C-EB4189FF67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7924" y="3848825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0FD87CB3-7E5E-DF4B-BF7D-C87531280D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1979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F0FC16EF-E998-554F-A565-990A0930E1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2454" y="1096831"/>
            <a:ext cx="526774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DC902EFC-D42D-5D4C-8A23-40A659BF4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6119E26-FE16-CF4A-AF8C-EB4189FF67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7924" y="3848826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6F01912-8A2F-3D4C-B185-CB877EFEA2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2454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572892F-1839-064E-A139-0CEA16D8D6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11979" y="3848826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DEB0ADEB-C167-3146-9A39-32EA9FBC322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1979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9D8CFFDA-3410-724F-904A-AE70C9D0DAC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47449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90F46A-CA4A-9645-92EF-4A3C9518FFBB}"/>
              </a:ext>
            </a:extLst>
          </p:cNvPr>
          <p:cNvSpPr/>
          <p:nvPr userDrawn="1"/>
        </p:nvSpPr>
        <p:spPr>
          <a:xfrm>
            <a:off x="8947450" y="3847867"/>
            <a:ext cx="2553612" cy="2535238"/>
          </a:xfrm>
          <a:prstGeom prst="rect">
            <a:avLst/>
          </a:prstGeom>
          <a:solidFill>
            <a:srgbClr val="00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9DF6E0-B234-7F41-BF47-8693198B5928}"/>
              </a:ext>
            </a:extLst>
          </p:cNvPr>
          <p:cNvSpPr/>
          <p:nvPr userDrawn="1"/>
        </p:nvSpPr>
        <p:spPr>
          <a:xfrm>
            <a:off x="3467924" y="1096831"/>
            <a:ext cx="2532270" cy="2534279"/>
          </a:xfrm>
          <a:prstGeom prst="rect">
            <a:avLst/>
          </a:prstGeom>
          <a:solidFill>
            <a:srgbClr val="FC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highlight>
                <a:srgbClr val="FCC100"/>
              </a:highligh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6D4BC0-1008-3D42-8901-29757DC16773}"/>
              </a:ext>
            </a:extLst>
          </p:cNvPr>
          <p:cNvSpPr/>
          <p:nvPr userDrawn="1"/>
        </p:nvSpPr>
        <p:spPr>
          <a:xfrm>
            <a:off x="732454" y="3847867"/>
            <a:ext cx="2532270" cy="25342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highlight>
                <a:srgbClr val="FCC100"/>
              </a:highlight>
            </a:endParaRPr>
          </a:p>
        </p:txBody>
      </p:sp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093343DA-253A-5240-AC7D-1B8C7493C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3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FD283-F7F1-EA40-B1FF-779E5473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8E710-1888-764D-8865-43CB26551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68175-0C34-424F-AC9D-533EC2981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A0A19-D344-0341-ADFD-57A3E377ED21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0FBAB-E6EE-3847-8E5C-70BB30378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CAD7B-BBB4-074D-8042-366791D9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4FE07-E262-8340-BC14-9BBFD105B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0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49" r:id="rId4"/>
    <p:sldLayoutId id="2147483662" r:id="rId5"/>
    <p:sldLayoutId id="2147483667" r:id="rId6"/>
    <p:sldLayoutId id="2147483671" r:id="rId7"/>
    <p:sldLayoutId id="2147483669" r:id="rId8"/>
    <p:sldLayoutId id="2147483672" r:id="rId9"/>
    <p:sldLayoutId id="2147483665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6CAE21-CE16-396D-2889-CACEA0A92B40}"/>
              </a:ext>
            </a:extLst>
          </p:cNvPr>
          <p:cNvSpPr txBox="1">
            <a:spLocks/>
          </p:cNvSpPr>
          <p:nvPr/>
        </p:nvSpPr>
        <p:spPr>
          <a:xfrm>
            <a:off x="729497" y="1669231"/>
            <a:ext cx="10757038" cy="13234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000" b="1" dirty="0">
                <a:solidFill>
                  <a:srgbClr val="FFCA0A"/>
                </a:solidFill>
                <a:latin typeface="Arial"/>
                <a:ea typeface="+mn-ea"/>
                <a:cs typeface="Arial"/>
              </a:rPr>
              <a:t>How Many Steps Does It Take to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000" b="1" dirty="0">
                <a:solidFill>
                  <a:srgbClr val="FFCA0A"/>
                </a:solidFill>
                <a:latin typeface="Arial"/>
                <a:ea typeface="+mn-ea"/>
                <a:cs typeface="Arial"/>
              </a:rPr>
              <a:t>Build a Learning Tool?</a:t>
            </a:r>
            <a:endParaRPr lang="en-US" b="1" spc="-150" dirty="0">
              <a:solidFill>
                <a:srgbClr val="FFCA0A"/>
              </a:solidFill>
              <a:latin typeface="Arial"/>
              <a:ea typeface="Roboto" panose="02000000000000000000" pitchFamily="2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6BA7FE-20BE-5934-9BB1-9F32A56A607A}"/>
              </a:ext>
            </a:extLst>
          </p:cNvPr>
          <p:cNvSpPr txBox="1"/>
          <p:nvPr/>
        </p:nvSpPr>
        <p:spPr>
          <a:xfrm>
            <a:off x="1673432" y="3001142"/>
            <a:ext cx="8856022" cy="584751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3200" b="1" i="0" dirty="0">
                <a:solidFill>
                  <a:schemeClr val="bg1"/>
                </a:solidFill>
                <a:effectLst/>
                <a:latin typeface="Helvetica Neue"/>
              </a:rPr>
              <a:t>An Overview of Our Learning Design Lab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C98C5-416C-2E2B-E380-6DD45A7399B9}"/>
              </a:ext>
            </a:extLst>
          </p:cNvPr>
          <p:cNvSpPr txBox="1"/>
          <p:nvPr/>
        </p:nvSpPr>
        <p:spPr>
          <a:xfrm>
            <a:off x="594629" y="4394722"/>
            <a:ext cx="11016601" cy="830972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>
              <a:tabLst>
                <a:tab pos="3590925" algn="l"/>
              </a:tabLst>
            </a:pPr>
            <a:r>
              <a:rPr lang="en-US" sz="2400" b="1" i="0" dirty="0">
                <a:solidFill>
                  <a:schemeClr val="bg1"/>
                </a:solidFill>
                <a:effectLst/>
                <a:latin typeface="Helvetica Neue"/>
              </a:rPr>
              <a:t>Felix Brito, Ph.D</a:t>
            </a:r>
            <a:r>
              <a:rPr lang="en-US" sz="2400" b="1" dirty="0">
                <a:solidFill>
                  <a:schemeClr val="bg1"/>
                </a:solidFill>
                <a:latin typeface="Helvetica Neue"/>
              </a:rPr>
              <a:t>.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Helvetica Neue"/>
              </a:rPr>
              <a:t> | </a:t>
            </a:r>
            <a:r>
              <a:rPr lang="en-US" sz="2400" b="1" dirty="0">
                <a:solidFill>
                  <a:schemeClr val="bg1"/>
                </a:solidFill>
                <a:latin typeface="Helvetica Neue"/>
                <a:ea typeface="Roboto"/>
                <a:cs typeface="Arial"/>
              </a:rPr>
              <a:t>Sara Ombres</a:t>
            </a:r>
          </a:p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400" b="1" dirty="0">
                <a:solidFill>
                  <a:srgbClr val="FCC100"/>
                </a:solidFill>
                <a:latin typeface="Helvetica Neue"/>
                <a:ea typeface="Roboto"/>
                <a:cs typeface="Arial"/>
              </a:rPr>
              <a:t>Embry-Riddle Aeronautical University – Worldwide Campus</a:t>
            </a:r>
          </a:p>
        </p:txBody>
      </p:sp>
      <p:pic>
        <p:nvPicPr>
          <p:cNvPr id="7" name="Picture 6" descr="A white eagle with wings spread&#10;&#10;AI-generated content may be incorrect.">
            <a:extLst>
              <a:ext uri="{FF2B5EF4-FFF2-40B4-BE49-F238E27FC236}">
                <a16:creationId xmlns:a16="http://schemas.microsoft.com/office/drawing/2014/main" id="{AF121797-3EB1-D5EF-ABE6-2C64F148C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13" y="5488644"/>
            <a:ext cx="757711" cy="8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1915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B129EE-1305-C66E-F445-E4AD5005BE43}"/>
              </a:ext>
            </a:extLst>
          </p:cNvPr>
          <p:cNvSpPr txBox="1"/>
          <p:nvPr/>
        </p:nvSpPr>
        <p:spPr>
          <a:xfrm>
            <a:off x="888917" y="630789"/>
            <a:ext cx="10442694" cy="1107971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6600" b="1" spc="-150" dirty="0">
                <a:solidFill>
                  <a:srgbClr val="00529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Design Thinking Steps</a:t>
            </a:r>
            <a:endParaRPr lang="en-US" sz="7200" b="1" spc="-150" dirty="0">
              <a:solidFill>
                <a:srgbClr val="00529C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inking Process Icon. Head with Gears L Graphic by microvectorone ·  Creative Fabrica">
            <a:extLst>
              <a:ext uri="{FF2B5EF4-FFF2-40B4-BE49-F238E27FC236}">
                <a16:creationId xmlns:a16="http://schemas.microsoft.com/office/drawing/2014/main" id="{1223EBE3-0FD2-0BAB-EEF3-CB06A0071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1" y="2380447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1F9991D1-5078-3A15-CA32-CCA1A72B995B}"/>
              </a:ext>
            </a:extLst>
          </p:cNvPr>
          <p:cNvCxnSpPr>
            <a:cxnSpLocks/>
          </p:cNvCxnSpPr>
          <p:nvPr/>
        </p:nvCxnSpPr>
        <p:spPr>
          <a:xfrm rot="10800000">
            <a:off x="3255816" y="2549237"/>
            <a:ext cx="1455719" cy="748149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AC779AA7-4222-FF27-0E54-C59FF4F69B9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63189" y="4779818"/>
            <a:ext cx="1859974" cy="498764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22918347-C427-2671-5A75-E6B58C4A5867}"/>
              </a:ext>
            </a:extLst>
          </p:cNvPr>
          <p:cNvCxnSpPr>
            <a:cxnSpLocks/>
          </p:cNvCxnSpPr>
          <p:nvPr/>
        </p:nvCxnSpPr>
        <p:spPr>
          <a:xfrm flipV="1">
            <a:off x="7204361" y="2549237"/>
            <a:ext cx="979711" cy="49117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7708268E-8CAE-F03C-AE16-C749EAE6AF36}"/>
              </a:ext>
            </a:extLst>
          </p:cNvPr>
          <p:cNvCxnSpPr>
            <a:cxnSpLocks/>
          </p:cNvCxnSpPr>
          <p:nvPr/>
        </p:nvCxnSpPr>
        <p:spPr>
          <a:xfrm>
            <a:off x="7093531" y="4786737"/>
            <a:ext cx="1602180" cy="796636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3A381EA-AACB-F998-CAC6-5B5229877264}"/>
              </a:ext>
            </a:extLst>
          </p:cNvPr>
          <p:cNvSpPr txBox="1"/>
          <p:nvPr/>
        </p:nvSpPr>
        <p:spPr>
          <a:xfrm>
            <a:off x="488196" y="2080134"/>
            <a:ext cx="2956138" cy="769417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lvl="1">
              <a:tabLst>
                <a:tab pos="3590925" algn="l"/>
              </a:tabLst>
            </a:pPr>
            <a:r>
              <a:rPr lang="en-US" sz="4400" b="1" dirty="0">
                <a:solidFill>
                  <a:srgbClr val="26262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1.Define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BFF7D8-B53F-EF21-9429-C46BEE761A00}"/>
              </a:ext>
            </a:extLst>
          </p:cNvPr>
          <p:cNvSpPr txBox="1"/>
          <p:nvPr/>
        </p:nvSpPr>
        <p:spPr>
          <a:xfrm>
            <a:off x="559947" y="4866848"/>
            <a:ext cx="2956138" cy="769417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lvl="1">
              <a:tabLst>
                <a:tab pos="3590925" algn="l"/>
              </a:tabLst>
            </a:pPr>
            <a:r>
              <a:rPr lang="en-US" sz="4400" b="1" dirty="0">
                <a:solidFill>
                  <a:srgbClr val="26262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2.Ideate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FDC2CD-63DB-C5B3-DBC1-CB393E00D300}"/>
              </a:ext>
            </a:extLst>
          </p:cNvPr>
          <p:cNvSpPr txBox="1"/>
          <p:nvPr/>
        </p:nvSpPr>
        <p:spPr>
          <a:xfrm>
            <a:off x="7717975" y="2193321"/>
            <a:ext cx="3826325" cy="769417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lvl="1">
              <a:tabLst>
                <a:tab pos="3590925" algn="l"/>
              </a:tabLst>
            </a:pPr>
            <a:r>
              <a:rPr lang="en-US" sz="4400" b="1" dirty="0">
                <a:solidFill>
                  <a:srgbClr val="26262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3.Prototype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EDDBF6-0E9B-94C4-0FDA-930E4E2C42FC}"/>
              </a:ext>
            </a:extLst>
          </p:cNvPr>
          <p:cNvSpPr txBox="1"/>
          <p:nvPr/>
        </p:nvSpPr>
        <p:spPr>
          <a:xfrm>
            <a:off x="8184072" y="5185055"/>
            <a:ext cx="2723728" cy="769417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lvl="1">
              <a:tabLst>
                <a:tab pos="3590925" algn="l"/>
              </a:tabLst>
            </a:pPr>
            <a:r>
              <a:rPr lang="en-US" sz="4400" b="1" dirty="0">
                <a:solidFill>
                  <a:srgbClr val="26262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4.Test</a:t>
            </a:r>
          </a:p>
        </p:txBody>
      </p:sp>
    </p:spTree>
    <p:extLst>
      <p:ext uri="{BB962C8B-B14F-4D97-AF65-F5344CB8AC3E}">
        <p14:creationId xmlns:p14="http://schemas.microsoft.com/office/powerpoint/2010/main" val="372659457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B0DA2-C678-6446-7CB4-A6B661C39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720B0CC-B561-B93D-CA30-66D47A7123F4}"/>
              </a:ext>
            </a:extLst>
          </p:cNvPr>
          <p:cNvSpPr>
            <a:spLocks/>
          </p:cNvSpPr>
          <p:nvPr/>
        </p:nvSpPr>
        <p:spPr>
          <a:xfrm>
            <a:off x="3619188" y="5600390"/>
            <a:ext cx="914400" cy="914400"/>
          </a:xfrm>
          <a:prstGeom prst="rect">
            <a:avLst/>
          </a:prstGeom>
          <a:solidFill>
            <a:srgbClr val="59595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54F9E6-265B-3D9F-2A36-1C2C00340AFE}"/>
              </a:ext>
            </a:extLst>
          </p:cNvPr>
          <p:cNvSpPr/>
          <p:nvPr/>
        </p:nvSpPr>
        <p:spPr>
          <a:xfrm>
            <a:off x="11004530" y="1708053"/>
            <a:ext cx="914400" cy="914400"/>
          </a:xfrm>
          <a:prstGeom prst="rect">
            <a:avLst/>
          </a:prstGeom>
          <a:solidFill>
            <a:srgbClr val="59595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26E08-8BB8-57A9-9491-872B88E09A6A}"/>
              </a:ext>
            </a:extLst>
          </p:cNvPr>
          <p:cNvSpPr txBox="1"/>
          <p:nvPr/>
        </p:nvSpPr>
        <p:spPr>
          <a:xfrm>
            <a:off x="489787" y="295918"/>
            <a:ext cx="7213340" cy="923305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5400" b="1" dirty="0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Developed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AF369-5A7F-1200-23FE-0720972823D9}"/>
              </a:ext>
            </a:extLst>
          </p:cNvPr>
          <p:cNvSpPr txBox="1"/>
          <p:nvPr/>
        </p:nvSpPr>
        <p:spPr>
          <a:xfrm>
            <a:off x="489787" y="1560657"/>
            <a:ext cx="4220758" cy="1384970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Discussion</a:t>
            </a:r>
          </a:p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Question/Prompt</a:t>
            </a:r>
          </a:p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Randomizer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3CEDD-5C1D-7A23-3715-3E12D25811EF}"/>
              </a:ext>
            </a:extLst>
          </p:cNvPr>
          <p:cNvSpPr txBox="1"/>
          <p:nvPr/>
        </p:nvSpPr>
        <p:spPr>
          <a:xfrm>
            <a:off x="489787" y="879835"/>
            <a:ext cx="7213340" cy="923305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5400" b="1" dirty="0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Idea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CEF973-519E-37E5-F95B-72AE4D8F6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09"/>
          <a:stretch>
            <a:fillRect/>
          </a:stretch>
        </p:blipFill>
        <p:spPr>
          <a:xfrm>
            <a:off x="3718453" y="1803141"/>
            <a:ext cx="8094281" cy="46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759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C9F71D0-D3BF-30D0-2C6D-DABD58EF5615}"/>
              </a:ext>
            </a:extLst>
          </p:cNvPr>
          <p:cNvSpPr>
            <a:spLocks/>
          </p:cNvSpPr>
          <p:nvPr/>
        </p:nvSpPr>
        <p:spPr>
          <a:xfrm>
            <a:off x="4019390" y="5609514"/>
            <a:ext cx="914400" cy="914400"/>
          </a:xfrm>
          <a:prstGeom prst="rect">
            <a:avLst/>
          </a:prstGeom>
          <a:solidFill>
            <a:srgbClr val="59595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09BB5E-47BD-CA6C-A41D-92898D8E894C}"/>
              </a:ext>
            </a:extLst>
          </p:cNvPr>
          <p:cNvSpPr/>
          <p:nvPr/>
        </p:nvSpPr>
        <p:spPr>
          <a:xfrm>
            <a:off x="10464019" y="1173869"/>
            <a:ext cx="914400" cy="914400"/>
          </a:xfrm>
          <a:prstGeom prst="rect">
            <a:avLst/>
          </a:prstGeom>
          <a:solidFill>
            <a:srgbClr val="59595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414D80-FF42-BD6E-CEA0-DBEA3BC8C44B}"/>
              </a:ext>
            </a:extLst>
          </p:cNvPr>
          <p:cNvSpPr txBox="1"/>
          <p:nvPr/>
        </p:nvSpPr>
        <p:spPr>
          <a:xfrm>
            <a:off x="489787" y="295915"/>
            <a:ext cx="7213340" cy="923305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5400" b="1" dirty="0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Developed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B629E-53AA-8079-AF3F-C2611FCBC641}"/>
              </a:ext>
            </a:extLst>
          </p:cNvPr>
          <p:cNvSpPr txBox="1"/>
          <p:nvPr/>
        </p:nvSpPr>
        <p:spPr>
          <a:xfrm>
            <a:off x="489787" y="1572229"/>
            <a:ext cx="4220758" cy="1384970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Polling in </a:t>
            </a:r>
          </a:p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Canvas </a:t>
            </a:r>
          </a:p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pages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EF5A478-8EDD-3AE7-9AED-B753D0E92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216" r="10233" b="2163"/>
          <a:stretch>
            <a:fillRect/>
          </a:stretch>
        </p:blipFill>
        <p:spPr>
          <a:xfrm>
            <a:off x="4042603" y="1273128"/>
            <a:ext cx="7213340" cy="5135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50B7E6-BA1C-3220-2F67-8CDD7AF143FD}"/>
              </a:ext>
            </a:extLst>
          </p:cNvPr>
          <p:cNvSpPr txBox="1"/>
          <p:nvPr/>
        </p:nvSpPr>
        <p:spPr>
          <a:xfrm>
            <a:off x="489787" y="879832"/>
            <a:ext cx="7213340" cy="923305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5400" b="1" dirty="0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Idea</a:t>
            </a:r>
          </a:p>
        </p:txBody>
      </p:sp>
    </p:spTree>
    <p:extLst>
      <p:ext uri="{BB962C8B-B14F-4D97-AF65-F5344CB8AC3E}">
        <p14:creationId xmlns:p14="http://schemas.microsoft.com/office/powerpoint/2010/main" val="217530079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2A3E0-554A-9CB0-829B-D4FFFF249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B2222FD-330A-9E3D-66E0-08C393D5A44C}"/>
              </a:ext>
            </a:extLst>
          </p:cNvPr>
          <p:cNvSpPr>
            <a:spLocks/>
          </p:cNvSpPr>
          <p:nvPr/>
        </p:nvSpPr>
        <p:spPr>
          <a:xfrm>
            <a:off x="3596038" y="5600390"/>
            <a:ext cx="914400" cy="914400"/>
          </a:xfrm>
          <a:prstGeom prst="rect">
            <a:avLst/>
          </a:prstGeom>
          <a:solidFill>
            <a:srgbClr val="59595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B8C727-43AC-158B-3BE4-242EED86C9FF}"/>
              </a:ext>
            </a:extLst>
          </p:cNvPr>
          <p:cNvSpPr/>
          <p:nvPr/>
        </p:nvSpPr>
        <p:spPr>
          <a:xfrm>
            <a:off x="10657287" y="1464982"/>
            <a:ext cx="914400" cy="914400"/>
          </a:xfrm>
          <a:prstGeom prst="rect">
            <a:avLst/>
          </a:prstGeom>
          <a:solidFill>
            <a:srgbClr val="59595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A8A0CA-EDBF-4477-B5DE-1F38A6CDC530}"/>
              </a:ext>
            </a:extLst>
          </p:cNvPr>
          <p:cNvSpPr txBox="1"/>
          <p:nvPr/>
        </p:nvSpPr>
        <p:spPr>
          <a:xfrm>
            <a:off x="489787" y="295918"/>
            <a:ext cx="7213340" cy="923305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5400" b="1" dirty="0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Developed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703D1C-F906-6531-FDE0-B662564580C1}"/>
              </a:ext>
            </a:extLst>
          </p:cNvPr>
          <p:cNvSpPr txBox="1"/>
          <p:nvPr/>
        </p:nvSpPr>
        <p:spPr>
          <a:xfrm>
            <a:off x="489787" y="1560657"/>
            <a:ext cx="4220758" cy="954083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Course</a:t>
            </a:r>
          </a:p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Personalization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5A30E-706C-F266-861C-BEED2F87A9CE}"/>
              </a:ext>
            </a:extLst>
          </p:cNvPr>
          <p:cNvSpPr txBox="1"/>
          <p:nvPr/>
        </p:nvSpPr>
        <p:spPr>
          <a:xfrm>
            <a:off x="489787" y="879835"/>
            <a:ext cx="7213340" cy="923305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5400" b="1" dirty="0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Idea</a:t>
            </a:r>
          </a:p>
        </p:txBody>
      </p:sp>
      <p:pic>
        <p:nvPicPr>
          <p:cNvPr id="9" name="Picture 8" descr="A screen shot of a video&#10;&#10;AI-generated content may be incorrect.">
            <a:extLst>
              <a:ext uri="{FF2B5EF4-FFF2-40B4-BE49-F238E27FC236}">
                <a16:creationId xmlns:a16="http://schemas.microsoft.com/office/drawing/2014/main" id="{3EA9F60A-0EFF-220F-D677-35564404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330" y="1560657"/>
            <a:ext cx="7772400" cy="48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0208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AE405B-66FA-1443-A136-4EA2D4244177}"/>
              </a:ext>
            </a:extLst>
          </p:cNvPr>
          <p:cNvSpPr txBox="1"/>
          <p:nvPr/>
        </p:nvSpPr>
        <p:spPr>
          <a:xfrm>
            <a:off x="1231068" y="572591"/>
            <a:ext cx="9749643" cy="1107971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6600" b="1" dirty="0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DesignER Recognition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D8D82-DCDE-EE19-6B22-43930EF14563}"/>
              </a:ext>
            </a:extLst>
          </p:cNvPr>
          <p:cNvSpPr txBox="1"/>
          <p:nvPr/>
        </p:nvSpPr>
        <p:spPr>
          <a:xfrm>
            <a:off x="1066799" y="2248401"/>
            <a:ext cx="6462157" cy="769417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4400" b="1" dirty="0">
                <a:solidFill>
                  <a:srgbClr val="ECECE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DesignER Hall of Fame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C3098-0D38-45A3-32AD-5EBA7CA8BD88}"/>
              </a:ext>
            </a:extLst>
          </p:cNvPr>
          <p:cNvSpPr txBox="1"/>
          <p:nvPr/>
        </p:nvSpPr>
        <p:spPr>
          <a:xfrm>
            <a:off x="4437412" y="3102432"/>
            <a:ext cx="6462157" cy="769417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4400" b="1" dirty="0">
                <a:solidFill>
                  <a:srgbClr val="ECECE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Small Wins, Big Impact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098423-5CEA-81B3-B468-EBDD42D14FD4}"/>
              </a:ext>
            </a:extLst>
          </p:cNvPr>
          <p:cNvCxnSpPr/>
          <p:nvPr/>
        </p:nvCxnSpPr>
        <p:spPr>
          <a:xfrm flipH="1">
            <a:off x="7528956" y="2677890"/>
            <a:ext cx="3075709" cy="0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C6973B-3D29-ED12-7689-9DACC4CE9CD3}"/>
              </a:ext>
            </a:extLst>
          </p:cNvPr>
          <p:cNvCxnSpPr>
            <a:cxnSpLocks/>
          </p:cNvCxnSpPr>
          <p:nvPr/>
        </p:nvCxnSpPr>
        <p:spPr>
          <a:xfrm>
            <a:off x="1207323" y="3485162"/>
            <a:ext cx="3090554" cy="1978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round blue and red logo with a light bulb&#10;&#10;AI-generated content may be incorrect.">
            <a:extLst>
              <a:ext uri="{FF2B5EF4-FFF2-40B4-BE49-F238E27FC236}">
                <a16:creationId xmlns:a16="http://schemas.microsoft.com/office/drawing/2014/main" id="{F0F7B024-B710-9F02-9B46-867BF56EC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545" y="3982687"/>
            <a:ext cx="2262909" cy="226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7499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16A2E-200B-1178-97EF-E45EB1CFE6DA}"/>
              </a:ext>
            </a:extLst>
          </p:cNvPr>
          <p:cNvSpPr txBox="1"/>
          <p:nvPr/>
        </p:nvSpPr>
        <p:spPr>
          <a:xfrm>
            <a:off x="891250" y="2616914"/>
            <a:ext cx="10463514" cy="1569636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9600" b="1" dirty="0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bigger outcomes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41CFD1-293F-C7AF-6674-905B576AC85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10A638E0-30E8-9187-C6FF-28DE7D46B299}"/>
                </a:ext>
              </a:extLst>
            </p:cNvPr>
            <p:cNvSpPr/>
            <p:nvPr/>
          </p:nvSpPr>
          <p:spPr>
            <a:xfrm rot="10800000">
              <a:off x="0" y="0"/>
              <a:ext cx="12192000" cy="6858000"/>
            </a:xfrm>
            <a:prstGeom prst="rtTriangle">
              <a:avLst/>
            </a:prstGeom>
            <a:solidFill>
              <a:srgbClr val="00509A">
                <a:alpha val="9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5A28E0-9C95-AD4C-0C12-B12F2606CA91}"/>
                </a:ext>
              </a:extLst>
            </p:cNvPr>
            <p:cNvSpPr txBox="1"/>
            <p:nvPr/>
          </p:nvSpPr>
          <p:spPr>
            <a:xfrm>
              <a:off x="4444678" y="1305366"/>
              <a:ext cx="6238754" cy="2123634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6600" b="1" dirty="0">
                  <a:solidFill>
                    <a:srgbClr val="FCC100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Collaboration </a:t>
              </a:r>
            </a:p>
            <a:p>
              <a:pPr algn="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6600" b="1" dirty="0">
                  <a:solidFill>
                    <a:srgbClr val="FCC100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outlet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9360F06-F280-3129-002E-7D48D7E1872C}"/>
              </a:ext>
            </a:extLst>
          </p:cNvPr>
          <p:cNvGrpSpPr/>
          <p:nvPr/>
        </p:nvGrpSpPr>
        <p:grpSpPr>
          <a:xfrm>
            <a:off x="-1" y="11575"/>
            <a:ext cx="12191999" cy="6858000"/>
            <a:chOff x="-1" y="11575"/>
            <a:chExt cx="12191999" cy="6858000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0AC14ADF-959C-E4E3-11F0-D720A6125D6F}"/>
                </a:ext>
              </a:extLst>
            </p:cNvPr>
            <p:cNvSpPr/>
            <p:nvPr/>
          </p:nvSpPr>
          <p:spPr>
            <a:xfrm>
              <a:off x="-1" y="11575"/>
              <a:ext cx="12191999" cy="6858000"/>
            </a:xfrm>
            <a:prstGeom prst="rtTriangle">
              <a:avLst/>
            </a:prstGeom>
            <a:solidFill>
              <a:srgbClr val="FCC1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F9002A-2838-FFB7-12A5-12CE1D858CB9}"/>
                </a:ext>
              </a:extLst>
            </p:cNvPr>
            <p:cNvSpPr txBox="1"/>
            <p:nvPr/>
          </p:nvSpPr>
          <p:spPr>
            <a:xfrm>
              <a:off x="1412112" y="3678731"/>
              <a:ext cx="4799635" cy="2123634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l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6600" b="1" dirty="0">
                  <a:solidFill>
                    <a:srgbClr val="005099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Creative </a:t>
              </a:r>
            </a:p>
            <a:p>
              <a:pPr algn="l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6600" b="1" dirty="0">
                  <a:solidFill>
                    <a:srgbClr val="005099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outlet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587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18A3B0-A344-7943-BB4B-C208287D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1543868"/>
            <a:ext cx="353060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en-US" sz="23900" b="1" dirty="0">
                <a:solidFill>
                  <a:srgbClr val="FCC10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C0EB81-6DB4-0541-960C-B6F3874B5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6097536"/>
            <a:ext cx="2032000" cy="3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6107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796ACE-B168-3B6D-09F2-32C15EF92B1A}"/>
              </a:ext>
            </a:extLst>
          </p:cNvPr>
          <p:cNvGrpSpPr/>
          <p:nvPr/>
        </p:nvGrpSpPr>
        <p:grpSpPr>
          <a:xfrm>
            <a:off x="3743900" y="701775"/>
            <a:ext cx="8448100" cy="1107971"/>
            <a:chOff x="3743900" y="701775"/>
            <a:chExt cx="8448100" cy="11079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851347-6040-49D2-0B90-DA979A890F3C}"/>
                </a:ext>
              </a:extLst>
            </p:cNvPr>
            <p:cNvSpPr/>
            <p:nvPr/>
          </p:nvSpPr>
          <p:spPr>
            <a:xfrm>
              <a:off x="3743900" y="701775"/>
              <a:ext cx="8448100" cy="1107971"/>
            </a:xfrm>
            <a:prstGeom prst="rect">
              <a:avLst/>
            </a:prstGeom>
            <a:solidFill>
              <a:srgbClr val="FCC100">
                <a:alpha val="90000"/>
              </a:srgbClr>
            </a:solidFill>
            <a:ln>
              <a:solidFill>
                <a:srgbClr val="FCC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C34ACDE-C9FA-4B58-C67B-217A9C73C57A}"/>
                </a:ext>
              </a:extLst>
            </p:cNvPr>
            <p:cNvSpPr txBox="1"/>
            <p:nvPr/>
          </p:nvSpPr>
          <p:spPr>
            <a:xfrm>
              <a:off x="3743900" y="701775"/>
              <a:ext cx="7469579" cy="1107971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6600" b="1" dirty="0">
                  <a:solidFill>
                    <a:srgbClr val="005099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Session Overview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21944F4-9F9B-015F-D8CB-3D808C064F9A}"/>
              </a:ext>
            </a:extLst>
          </p:cNvPr>
          <p:cNvSpPr txBox="1"/>
          <p:nvPr/>
        </p:nvSpPr>
        <p:spPr>
          <a:xfrm>
            <a:off x="1304975" y="2158225"/>
            <a:ext cx="9127504" cy="3970293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marL="571500" indent="-571500" fontAlgn="auto">
              <a:spcAft>
                <a:spcPts val="0"/>
              </a:spcAft>
              <a:buFont typeface="Menlo Regular" panose="020B0609030804020204" pitchFamily="49" charset="0"/>
              <a:buChar char="⇲"/>
              <a:tabLst>
                <a:tab pos="3590925" algn="l"/>
              </a:tabLst>
            </a:pPr>
            <a:r>
              <a:rPr lang="en-US" sz="2800" b="1" dirty="0">
                <a:solidFill>
                  <a:srgbClr val="00509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Learning Design &amp; Technology team</a:t>
            </a:r>
          </a:p>
          <a:p>
            <a:pPr marL="571500" indent="-571500" fontAlgn="auto">
              <a:spcAft>
                <a:spcPts val="0"/>
              </a:spcAft>
              <a:buFont typeface="Menlo Regular" panose="020B0609030804020204" pitchFamily="49" charset="0"/>
              <a:buChar char="⇲"/>
              <a:tabLst>
                <a:tab pos="3590925" algn="l"/>
              </a:tabLst>
            </a:pPr>
            <a:r>
              <a:rPr lang="en-US" sz="2800" b="1" dirty="0">
                <a:solidFill>
                  <a:srgbClr val="00509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Online course development process</a:t>
            </a:r>
          </a:p>
          <a:p>
            <a:pPr marL="571500" indent="-571500" fontAlgn="auto">
              <a:spcAft>
                <a:spcPts val="0"/>
              </a:spcAft>
              <a:buFont typeface="Menlo Regular" panose="020B0609030804020204" pitchFamily="49" charset="0"/>
              <a:buChar char="⇲"/>
              <a:tabLst>
                <a:tab pos="3590925" algn="l"/>
              </a:tabLst>
            </a:pPr>
            <a:r>
              <a:rPr lang="en-US" sz="2800" b="1" dirty="0">
                <a:solidFill>
                  <a:srgbClr val="00509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Challenges</a:t>
            </a:r>
          </a:p>
          <a:p>
            <a:pPr marL="571500" indent="-571500" fontAlgn="auto">
              <a:spcAft>
                <a:spcPts val="0"/>
              </a:spcAft>
              <a:buFont typeface="Menlo Regular" panose="020B0609030804020204" pitchFamily="49" charset="0"/>
              <a:buChar char="⇲"/>
              <a:tabLst>
                <a:tab pos="3590925" algn="l"/>
              </a:tabLst>
            </a:pPr>
            <a:r>
              <a:rPr lang="en-US" sz="2800" b="1" dirty="0">
                <a:solidFill>
                  <a:srgbClr val="00509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DesignER Learning Design Lab</a:t>
            </a:r>
          </a:p>
          <a:p>
            <a:pPr marL="571500" indent="-571500" fontAlgn="auto">
              <a:spcAft>
                <a:spcPts val="0"/>
              </a:spcAft>
              <a:buFont typeface="Menlo Regular" panose="020B0609030804020204" pitchFamily="49" charset="0"/>
              <a:buChar char="⇲"/>
              <a:tabLst>
                <a:tab pos="3590925" algn="l"/>
              </a:tabLst>
            </a:pPr>
            <a:r>
              <a:rPr lang="en-US" sz="2800" b="1" dirty="0">
                <a:solidFill>
                  <a:srgbClr val="00509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Idea development process</a:t>
            </a:r>
          </a:p>
          <a:p>
            <a:pPr marL="571500" indent="-571500" fontAlgn="auto">
              <a:spcAft>
                <a:spcPts val="0"/>
              </a:spcAft>
              <a:buFont typeface="Menlo Regular" panose="020B0609030804020204" pitchFamily="49" charset="0"/>
              <a:buChar char="⇲"/>
              <a:tabLst>
                <a:tab pos="3590925" algn="l"/>
              </a:tabLst>
            </a:pPr>
            <a:r>
              <a:rPr lang="en-US" sz="2800" b="1" dirty="0">
                <a:solidFill>
                  <a:srgbClr val="00509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DesignER teams</a:t>
            </a:r>
          </a:p>
          <a:p>
            <a:pPr marL="571500" indent="-571500" fontAlgn="auto">
              <a:spcAft>
                <a:spcPts val="0"/>
              </a:spcAft>
              <a:buFont typeface="Menlo Regular" panose="020B0609030804020204" pitchFamily="49" charset="0"/>
              <a:buChar char="⇲"/>
              <a:tabLst>
                <a:tab pos="3590925" algn="l"/>
              </a:tabLst>
            </a:pPr>
            <a:r>
              <a:rPr lang="en-US" sz="2800" b="1" dirty="0">
                <a:solidFill>
                  <a:srgbClr val="00509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Design Thinking approach</a:t>
            </a:r>
          </a:p>
          <a:p>
            <a:pPr marL="571500" indent="-571500" fontAlgn="auto">
              <a:spcAft>
                <a:spcPts val="0"/>
              </a:spcAft>
              <a:buFont typeface="Menlo Regular" panose="020B0609030804020204" pitchFamily="49" charset="0"/>
              <a:buChar char="⇲"/>
              <a:tabLst>
                <a:tab pos="3590925" algn="l"/>
              </a:tabLst>
            </a:pPr>
            <a:r>
              <a:rPr lang="en-US" sz="2800" b="1" dirty="0">
                <a:solidFill>
                  <a:srgbClr val="00509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Developed ideas</a:t>
            </a:r>
          </a:p>
          <a:p>
            <a:pPr marL="571500" indent="-571500" fontAlgn="auto">
              <a:spcAft>
                <a:spcPts val="0"/>
              </a:spcAft>
              <a:buFont typeface="Menlo Regular" panose="020B0609030804020204" pitchFamily="49" charset="0"/>
              <a:buChar char="⇲"/>
              <a:tabLst>
                <a:tab pos="3590925" algn="l"/>
              </a:tabLst>
            </a:pPr>
            <a:r>
              <a:rPr lang="en-US" sz="2800" b="1" dirty="0">
                <a:solidFill>
                  <a:srgbClr val="00509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Bigger outcomes</a:t>
            </a:r>
          </a:p>
        </p:txBody>
      </p:sp>
    </p:spTree>
    <p:extLst>
      <p:ext uri="{BB962C8B-B14F-4D97-AF65-F5344CB8AC3E}">
        <p14:creationId xmlns:p14="http://schemas.microsoft.com/office/powerpoint/2010/main" val="192779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 descr="A hierarchical chart depicting the four teams that are part of the Learning, Design and Technology Team.">
            <a:extLst>
              <a:ext uri="{FF2B5EF4-FFF2-40B4-BE49-F238E27FC236}">
                <a16:creationId xmlns:a16="http://schemas.microsoft.com/office/drawing/2014/main" id="{0712B52E-5A63-DA72-9C64-B5A75E8317EE}"/>
              </a:ext>
            </a:extLst>
          </p:cNvPr>
          <p:cNvGrpSpPr/>
          <p:nvPr/>
        </p:nvGrpSpPr>
        <p:grpSpPr>
          <a:xfrm>
            <a:off x="829606" y="1806897"/>
            <a:ext cx="10553295" cy="3358030"/>
            <a:chOff x="586531" y="1471222"/>
            <a:chExt cx="10553295" cy="335803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31B506B-47A8-1345-80A9-F75E32FF3F1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/>
            <p:nvPr/>
          </p:nvCxnSpPr>
          <p:spPr>
            <a:xfrm>
              <a:off x="10179734" y="2926328"/>
              <a:ext cx="0" cy="7112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8AF8800-CFCA-E942-A71B-BDC3C2DF20C7}"/>
                </a:ext>
              </a:extLst>
            </p:cNvPr>
            <p:cNvCxnSpPr/>
            <p:nvPr/>
          </p:nvCxnSpPr>
          <p:spPr>
            <a:xfrm>
              <a:off x="1520382" y="2926328"/>
              <a:ext cx="8672052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B2A0865-68AE-4142-85DC-00EDAC1C17FA}"/>
                </a:ext>
              </a:extLst>
            </p:cNvPr>
            <p:cNvCxnSpPr/>
            <p:nvPr/>
          </p:nvCxnSpPr>
          <p:spPr>
            <a:xfrm>
              <a:off x="1532675" y="2921000"/>
              <a:ext cx="0" cy="7112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9416A8D-6393-FF4D-AE5D-E72057B129E6}"/>
                </a:ext>
              </a:extLst>
            </p:cNvPr>
            <p:cNvCxnSpPr/>
            <p:nvPr/>
          </p:nvCxnSpPr>
          <p:spPr>
            <a:xfrm>
              <a:off x="4323300" y="2921000"/>
              <a:ext cx="0" cy="7112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6AECF54-A755-EE40-AB12-AA9A3BF1F479}"/>
                </a:ext>
              </a:extLst>
            </p:cNvPr>
            <p:cNvCxnSpPr/>
            <p:nvPr/>
          </p:nvCxnSpPr>
          <p:spPr>
            <a:xfrm>
              <a:off x="7364387" y="2921000"/>
              <a:ext cx="0" cy="7112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AB74E26-1F13-2D48-9C9C-DD3886DB735A}"/>
                </a:ext>
              </a:extLst>
            </p:cNvPr>
            <p:cNvCxnSpPr/>
            <p:nvPr/>
          </p:nvCxnSpPr>
          <p:spPr>
            <a:xfrm>
              <a:off x="5876075" y="2227828"/>
              <a:ext cx="0" cy="7112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2A37D4-DC2A-6F49-AA10-BFCE8778255C}"/>
                </a:ext>
              </a:extLst>
            </p:cNvPr>
            <p:cNvSpPr txBox="1"/>
            <p:nvPr/>
          </p:nvSpPr>
          <p:spPr>
            <a:xfrm>
              <a:off x="752358" y="1471222"/>
              <a:ext cx="10220423" cy="830972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4800" b="1" dirty="0">
                  <a:solidFill>
                    <a:srgbClr val="FCC100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Learning Design &amp; Technology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37FA3C-4E1C-F342-8DFD-525C648D803B}"/>
                </a:ext>
              </a:extLst>
            </p:cNvPr>
            <p:cNvSpPr txBox="1"/>
            <p:nvPr/>
          </p:nvSpPr>
          <p:spPr>
            <a:xfrm>
              <a:off x="586531" y="3628948"/>
              <a:ext cx="2183985" cy="1200304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Instructional Design &amp; Development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678D5E-51D7-494B-A059-A06D60073E89}"/>
                </a:ext>
              </a:extLst>
            </p:cNvPr>
            <p:cNvSpPr txBox="1"/>
            <p:nvPr/>
          </p:nvSpPr>
          <p:spPr>
            <a:xfrm>
              <a:off x="9006226" y="3619500"/>
              <a:ext cx="2133600" cy="1200304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Learning Support &amp; Development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0B6ADD-5238-3844-878C-FA7EBCA28DC1}"/>
                </a:ext>
              </a:extLst>
            </p:cNvPr>
            <p:cNvSpPr txBox="1"/>
            <p:nvPr/>
          </p:nvSpPr>
          <p:spPr>
            <a:xfrm>
              <a:off x="6364619" y="3650566"/>
              <a:ext cx="2006600" cy="830972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Media Production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ADA930-C4A6-454D-9C2E-95A581066A0A}"/>
                </a:ext>
              </a:extLst>
            </p:cNvPr>
            <p:cNvSpPr txBox="1"/>
            <p:nvPr/>
          </p:nvSpPr>
          <p:spPr>
            <a:xfrm>
              <a:off x="3352029" y="3632200"/>
              <a:ext cx="2183981" cy="830972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Instructional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40573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756758-123A-97BC-B801-BD3376207098}"/>
              </a:ext>
            </a:extLst>
          </p:cNvPr>
          <p:cNvSpPr txBox="1"/>
          <p:nvPr/>
        </p:nvSpPr>
        <p:spPr>
          <a:xfrm>
            <a:off x="411590" y="628010"/>
            <a:ext cx="11390576" cy="769417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4400" b="1" dirty="0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Online Course Development Stakeholders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4E47E3-28B6-C94B-83AB-E48F9924F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33021" y="1880672"/>
            <a:ext cx="1828800" cy="1828800"/>
            <a:chOff x="3933021" y="1880672"/>
            <a:chExt cx="1828800" cy="18288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1B68627-F7C0-1E5D-D9C3-B6AB20C28B9E}"/>
                </a:ext>
              </a:extLst>
            </p:cNvPr>
            <p:cNvSpPr/>
            <p:nvPr/>
          </p:nvSpPr>
          <p:spPr>
            <a:xfrm>
              <a:off x="3933021" y="1880672"/>
              <a:ext cx="1828800" cy="182880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3E899C-FCDA-FD06-0F44-25FDD4A07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081749" y="2436092"/>
              <a:ext cx="1531344" cy="707862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20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Course </a:t>
              </a:r>
            </a:p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20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Developer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CA2D78-B6E9-234D-B1CD-F1A03013929B}"/>
              </a:ext>
            </a:extLst>
          </p:cNvPr>
          <p:cNvGrpSpPr/>
          <p:nvPr/>
        </p:nvGrpSpPr>
        <p:grpSpPr>
          <a:xfrm>
            <a:off x="6461394" y="1880672"/>
            <a:ext cx="1859095" cy="1828800"/>
            <a:chOff x="6461394" y="1880672"/>
            <a:chExt cx="1859095" cy="18288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FDD66B8-399B-FDF8-3B03-A9F370B72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61394" y="1880672"/>
              <a:ext cx="1828800" cy="182880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92DEEC-7946-465A-6E9F-A4BD1F6F2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6491689" y="2503214"/>
              <a:ext cx="1828800" cy="707862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20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Instructional </a:t>
              </a:r>
            </a:p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20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Designer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CDA1FED-12F9-9548-9038-2A42911B0D03}"/>
              </a:ext>
            </a:extLst>
          </p:cNvPr>
          <p:cNvGrpSpPr/>
          <p:nvPr/>
        </p:nvGrpSpPr>
        <p:grpSpPr>
          <a:xfrm>
            <a:off x="8535594" y="2927559"/>
            <a:ext cx="1554480" cy="1554480"/>
            <a:chOff x="8535594" y="2927559"/>
            <a:chExt cx="1554480" cy="155448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2C4A91A-3C3B-BE4A-759A-642338C83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535594" y="2927559"/>
              <a:ext cx="1554480" cy="155448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8D0CE4-2C49-6E56-C342-1B47243A1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594809" y="3266624"/>
              <a:ext cx="1436049" cy="861750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6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Senior</a:t>
              </a:r>
            </a:p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6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Instructional </a:t>
              </a:r>
            </a:p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6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Designer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AE6FFC-9719-7D4E-8D06-875258D03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90075" y="3917235"/>
            <a:ext cx="1188721" cy="1188720"/>
            <a:chOff x="10090075" y="3917235"/>
            <a:chExt cx="1188721" cy="11887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D7F7B3C-7E65-6F12-1007-DE8CBA398982}"/>
                </a:ext>
              </a:extLst>
            </p:cNvPr>
            <p:cNvSpPr/>
            <p:nvPr/>
          </p:nvSpPr>
          <p:spPr>
            <a:xfrm>
              <a:off x="10090076" y="3917235"/>
              <a:ext cx="1188720" cy="118872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BA62C3-6D37-DA18-D149-64827E3F5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0090075" y="4218848"/>
              <a:ext cx="1188721" cy="584751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6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Media</a:t>
              </a:r>
            </a:p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6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Producer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AD9B952-CA67-D94D-BEE3-5F4117709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82424" y="4156813"/>
            <a:ext cx="1436049" cy="1188720"/>
            <a:chOff x="7282424" y="4156813"/>
            <a:chExt cx="1436049" cy="118872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DD8AC9F-EACB-B0C7-191B-FE726A7A5400}"/>
                </a:ext>
              </a:extLst>
            </p:cNvPr>
            <p:cNvSpPr/>
            <p:nvPr/>
          </p:nvSpPr>
          <p:spPr>
            <a:xfrm>
              <a:off x="7406089" y="4156813"/>
              <a:ext cx="1188720" cy="118872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64C33F-CC65-00FA-0544-D80B9EEAA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282424" y="4379328"/>
              <a:ext cx="1436049" cy="738640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4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Digital </a:t>
              </a:r>
            </a:p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4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Media </a:t>
              </a:r>
            </a:p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4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Specialist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369F7FF-F79E-DD4B-B267-C19A011A8753}"/>
              </a:ext>
            </a:extLst>
          </p:cNvPr>
          <p:cNvGrpSpPr/>
          <p:nvPr/>
        </p:nvGrpSpPr>
        <p:grpSpPr>
          <a:xfrm>
            <a:off x="5318760" y="3899935"/>
            <a:ext cx="1554480" cy="1554480"/>
            <a:chOff x="5318760" y="3899935"/>
            <a:chExt cx="1554480" cy="155448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3815A6-C0A1-2D21-AF1F-F45E039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18760" y="3899935"/>
              <a:ext cx="1554480" cy="155448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D41366-6E50-9ED1-E28F-EADF6E4DC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5377975" y="4384799"/>
              <a:ext cx="1436049" cy="584751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6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Instructional</a:t>
              </a:r>
            </a:p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6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Technologist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EB04063-4411-E448-8633-AC7D324F7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68184" y="3728229"/>
            <a:ext cx="1436049" cy="1371600"/>
            <a:chOff x="2968184" y="3728229"/>
            <a:chExt cx="1436049" cy="13716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27E144-C3D8-D88A-E026-A61A281E2CAF}"/>
                </a:ext>
              </a:extLst>
            </p:cNvPr>
            <p:cNvSpPr/>
            <p:nvPr/>
          </p:nvSpPr>
          <p:spPr>
            <a:xfrm>
              <a:off x="3001062" y="3728229"/>
              <a:ext cx="1371600" cy="137160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661BEF-6729-1918-46EB-6B6E1A5C26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968184" y="4163897"/>
              <a:ext cx="1436049" cy="584751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6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Instructional</a:t>
              </a:r>
            </a:p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6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Consultant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66AD528-757F-B644-8F65-3B739F33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8755" y="1821959"/>
            <a:ext cx="1554480" cy="1554480"/>
            <a:chOff x="2028755" y="1821959"/>
            <a:chExt cx="1554480" cy="155448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794C922-7B5C-076E-E9A4-F2D2369E4E82}"/>
                </a:ext>
              </a:extLst>
            </p:cNvPr>
            <p:cNvSpPr/>
            <p:nvPr/>
          </p:nvSpPr>
          <p:spPr>
            <a:xfrm>
              <a:off x="2028755" y="1821959"/>
              <a:ext cx="1554480" cy="155448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894E0F-C56C-6308-F485-5E40E4B20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070738" y="2303984"/>
              <a:ext cx="1436049" cy="707862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2000" b="1" dirty="0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Academic</a:t>
              </a:r>
            </a:p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2000" b="1" dirty="0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Chair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406E55D-E956-454B-B5D2-AFB57768EF18}"/>
              </a:ext>
            </a:extLst>
          </p:cNvPr>
          <p:cNvGrpSpPr/>
          <p:nvPr/>
        </p:nvGrpSpPr>
        <p:grpSpPr>
          <a:xfrm>
            <a:off x="1077426" y="3378052"/>
            <a:ext cx="1436049" cy="1188720"/>
            <a:chOff x="789539" y="3429000"/>
            <a:chExt cx="1436049" cy="118872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9C5C9DD-CECA-6A1E-5424-E7652DBFB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13204" y="3429000"/>
              <a:ext cx="1188720" cy="118872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F5E97A-FA9E-525F-08A4-A347B9FB2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89539" y="3721419"/>
              <a:ext cx="1436049" cy="584751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600" b="1" dirty="0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Online</a:t>
              </a:r>
            </a:p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600" b="1" dirty="0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Library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4AABA07-FA18-4443-AC1C-830EE15BA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68823" y="2062971"/>
            <a:ext cx="1188720" cy="1188720"/>
            <a:chOff x="10268823" y="2062971"/>
            <a:chExt cx="1188720" cy="118872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D9F4250-E9B9-56A7-E25B-CCC69D2F90BF}"/>
                </a:ext>
              </a:extLst>
            </p:cNvPr>
            <p:cNvSpPr/>
            <p:nvPr/>
          </p:nvSpPr>
          <p:spPr>
            <a:xfrm>
              <a:off x="10268823" y="2062971"/>
              <a:ext cx="1188720" cy="118872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7D92A4-52E5-8067-9AAB-CE1A5EFFB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0268823" y="2472125"/>
              <a:ext cx="1188720" cy="369308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Director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0DFC8AD-2FFC-4748-A280-A97C1541F625}"/>
              </a:ext>
            </a:extLst>
          </p:cNvPr>
          <p:cNvGrpSpPr/>
          <p:nvPr/>
        </p:nvGrpSpPr>
        <p:grpSpPr>
          <a:xfrm>
            <a:off x="374128" y="4448575"/>
            <a:ext cx="1010048" cy="1005840"/>
            <a:chOff x="969597" y="4951495"/>
            <a:chExt cx="1010048" cy="10058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5E971D7-C784-D448-EAFC-7709F5752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69597" y="4951495"/>
              <a:ext cx="1005840" cy="100584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A438F3-7F79-6254-768D-542ADC25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73805" y="5263045"/>
              <a:ext cx="1005840" cy="461641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200" b="1" dirty="0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Associate</a:t>
              </a:r>
            </a:p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200" b="1" dirty="0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Dean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6CFEEFE-E077-D643-ACA0-85C6DBA1D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56770" y="5104732"/>
            <a:ext cx="1436049" cy="1188720"/>
            <a:chOff x="8556770" y="5104732"/>
            <a:chExt cx="1436049" cy="118872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B2404E8-8D93-496C-29B0-9EF9D947DE4D}"/>
                </a:ext>
              </a:extLst>
            </p:cNvPr>
            <p:cNvSpPr/>
            <p:nvPr/>
          </p:nvSpPr>
          <p:spPr>
            <a:xfrm>
              <a:off x="8684413" y="5104732"/>
              <a:ext cx="1188720" cy="118872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A5CDFF-2954-BAB8-F83B-483CAAE2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556770" y="5287612"/>
              <a:ext cx="1436049" cy="738640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4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Web Applications Developer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0E43F9B-9904-B342-B485-B4397C4BE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74755" y="5287612"/>
            <a:ext cx="1008480" cy="1005840"/>
            <a:chOff x="2574755" y="5287612"/>
            <a:chExt cx="1008480" cy="10058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6990D98-A7E7-08F7-A7FE-CAB327DFEA5E}"/>
                </a:ext>
              </a:extLst>
            </p:cNvPr>
            <p:cNvSpPr/>
            <p:nvPr/>
          </p:nvSpPr>
          <p:spPr>
            <a:xfrm>
              <a:off x="2577395" y="5287612"/>
              <a:ext cx="1005840" cy="100584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58B1CE-C39C-C34C-3CA2-E50628B56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574755" y="5625149"/>
              <a:ext cx="1005840" cy="338530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600" b="1" dirty="0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Advisor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EA4594A-67B1-8A48-B480-8D1003479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97379" y="5203073"/>
            <a:ext cx="1436049" cy="1188720"/>
            <a:chOff x="3897379" y="5203073"/>
            <a:chExt cx="1436049" cy="118872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EC0BE9F-CED9-1F22-0624-48BA9A02BCCD}"/>
                </a:ext>
              </a:extLst>
            </p:cNvPr>
            <p:cNvSpPr/>
            <p:nvPr/>
          </p:nvSpPr>
          <p:spPr>
            <a:xfrm>
              <a:off x="4021044" y="5203073"/>
              <a:ext cx="1188720" cy="118872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E7E563-CA74-5E55-7A2E-D62170CED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897379" y="5425588"/>
              <a:ext cx="1436049" cy="738640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4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Learning</a:t>
              </a:r>
            </a:p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4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Support</a:t>
              </a:r>
            </a:p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4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Specialist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79A320-AFF6-A54F-9CBE-DCAAF59FD1EB}"/>
              </a:ext>
            </a:extLst>
          </p:cNvPr>
          <p:cNvGrpSpPr/>
          <p:nvPr/>
        </p:nvGrpSpPr>
        <p:grpSpPr>
          <a:xfrm>
            <a:off x="6630691" y="5402129"/>
            <a:ext cx="1005840" cy="822960"/>
            <a:chOff x="6630691" y="5402129"/>
            <a:chExt cx="1005840" cy="82296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F819D66-4573-4148-61DF-199E8B6B46F2}"/>
                </a:ext>
              </a:extLst>
            </p:cNvPr>
            <p:cNvSpPr/>
            <p:nvPr/>
          </p:nvSpPr>
          <p:spPr>
            <a:xfrm>
              <a:off x="6709499" y="5402129"/>
              <a:ext cx="822960" cy="82296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D4A34-EC70-76DB-1159-B0D2E83C9B19}"/>
                </a:ext>
              </a:extLst>
            </p:cNvPr>
            <p:cNvSpPr txBox="1"/>
            <p:nvPr/>
          </p:nvSpPr>
          <p:spPr>
            <a:xfrm>
              <a:off x="6630691" y="5581029"/>
              <a:ext cx="1005840" cy="461641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24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IT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2BA393B-7DFC-1646-8A3E-32805CB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12928" y="1823650"/>
            <a:ext cx="1005840" cy="822960"/>
            <a:chOff x="8712928" y="1823650"/>
            <a:chExt cx="1005840" cy="82296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BF0CA3C-78EA-534F-F705-8DE002DF5962}"/>
                </a:ext>
              </a:extLst>
            </p:cNvPr>
            <p:cNvSpPr/>
            <p:nvPr/>
          </p:nvSpPr>
          <p:spPr>
            <a:xfrm>
              <a:off x="8804368" y="1823650"/>
              <a:ext cx="822960" cy="82296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EA86E1-1A53-6B25-6DD4-2F73FFC4D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712928" y="2109095"/>
              <a:ext cx="1005840" cy="338530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600" b="1" dirty="0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Intern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FD7DC9-64BE-994D-ABE8-99C2B9ADE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2139" y="1841732"/>
            <a:ext cx="1436049" cy="1188720"/>
            <a:chOff x="342139" y="1841732"/>
            <a:chExt cx="1436049" cy="118872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F95A081-5CEB-794F-BA4F-B25D7395BDC5}"/>
                </a:ext>
              </a:extLst>
            </p:cNvPr>
            <p:cNvSpPr/>
            <p:nvPr/>
          </p:nvSpPr>
          <p:spPr>
            <a:xfrm>
              <a:off x="459284" y="1841732"/>
              <a:ext cx="1188720" cy="118872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D6CE319-2615-D74D-BB5F-CD27810D5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42139" y="2273444"/>
              <a:ext cx="1436049" cy="338530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600" b="1" dirty="0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Bookstore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2752927-037B-D247-A19C-A427D0793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5158" y="5358750"/>
            <a:ext cx="1436049" cy="1188720"/>
            <a:chOff x="10145158" y="5358750"/>
            <a:chExt cx="1436049" cy="118872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00DE8AB-9864-A44A-8706-886C49B53B52}"/>
                </a:ext>
              </a:extLst>
            </p:cNvPr>
            <p:cNvSpPr/>
            <p:nvPr/>
          </p:nvSpPr>
          <p:spPr>
            <a:xfrm>
              <a:off x="10236171" y="5358750"/>
              <a:ext cx="1188720" cy="118872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0DE0AD-8BC6-9B41-A9A0-B9701933B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0145158" y="5573241"/>
              <a:ext cx="1436049" cy="738640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4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Gaming &amp; Simulation</a:t>
              </a:r>
            </a:p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400" b="1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Developer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41D44C9-6614-DF26-6516-FBBB5394DB33}"/>
              </a:ext>
            </a:extLst>
          </p:cNvPr>
          <p:cNvGrpSpPr/>
          <p:nvPr/>
        </p:nvGrpSpPr>
        <p:grpSpPr>
          <a:xfrm>
            <a:off x="1063410" y="5326016"/>
            <a:ext cx="1436049" cy="1188720"/>
            <a:chOff x="789539" y="3429000"/>
            <a:chExt cx="1436049" cy="118872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6F8E336-82C4-AB04-7A41-5DFC628D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13204" y="3429000"/>
              <a:ext cx="1188720" cy="1188720"/>
            </a:xfrm>
            <a:prstGeom prst="ellipse">
              <a:avLst/>
            </a:prstGeom>
            <a:solidFill>
              <a:srgbClr val="FCC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9AD6AA-3A58-851D-78A9-0396F203B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89539" y="3721419"/>
              <a:ext cx="1436049" cy="584751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600" b="1" dirty="0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GenAI</a:t>
              </a:r>
            </a:p>
            <a:p>
              <a:pPr algn="ctr"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1600" b="1" dirty="0">
                  <a:solidFill>
                    <a:srgbClr val="00509A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Specialist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472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5384A2-8DC6-9AD3-AB35-D7F7664F5F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4408" y="640761"/>
            <a:ext cx="10118276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50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Course Development Process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F1FE28-D921-6CA8-D97D-E807ADE47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3382" y="1698323"/>
            <a:ext cx="10118277" cy="4137360"/>
            <a:chOff x="963382" y="1698323"/>
            <a:chExt cx="10118277" cy="4137360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586F065F-43E8-082E-6346-00F4D11BB624}"/>
                </a:ext>
              </a:extLst>
            </p:cNvPr>
            <p:cNvCxnSpPr>
              <a:stCxn id="31" idx="6"/>
            </p:cNvCxnSpPr>
            <p:nvPr/>
          </p:nvCxnSpPr>
          <p:spPr>
            <a:xfrm flipV="1">
              <a:off x="2743203" y="2551168"/>
              <a:ext cx="6868883" cy="18012"/>
            </a:xfrm>
            <a:prstGeom prst="straightConnector1">
              <a:avLst/>
            </a:prstGeom>
            <a:ln w="50800">
              <a:solidFill>
                <a:srgbClr val="00509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46EA57B-61FB-7FBB-C83D-AF4DFC74A243}"/>
                </a:ext>
              </a:extLst>
            </p:cNvPr>
            <p:cNvCxnSpPr>
              <a:cxnSpLocks/>
              <a:stCxn id="16" idx="4"/>
              <a:endCxn id="19" idx="0"/>
            </p:cNvCxnSpPr>
            <p:nvPr/>
          </p:nvCxnSpPr>
          <p:spPr>
            <a:xfrm>
              <a:off x="10210802" y="3440037"/>
              <a:ext cx="0" cy="598715"/>
            </a:xfrm>
            <a:prstGeom prst="line">
              <a:avLst/>
            </a:prstGeom>
            <a:ln w="50800">
              <a:solidFill>
                <a:srgbClr val="0050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C9135D9-12A3-E879-FF5B-4294605F98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70413" y="4909607"/>
              <a:ext cx="6569531" cy="1"/>
            </a:xfrm>
            <a:prstGeom prst="straightConnector1">
              <a:avLst/>
            </a:prstGeom>
            <a:ln w="50800">
              <a:solidFill>
                <a:srgbClr val="00509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914D6A-E7AE-8BE3-1D78-8EBFA7748F5E}"/>
                </a:ext>
              </a:extLst>
            </p:cNvPr>
            <p:cNvSpPr/>
            <p:nvPr/>
          </p:nvSpPr>
          <p:spPr>
            <a:xfrm>
              <a:off x="3086102" y="1698323"/>
              <a:ext cx="1741715" cy="1741714"/>
            </a:xfrm>
            <a:prstGeom prst="ellipse">
              <a:avLst/>
            </a:prstGeom>
            <a:solidFill>
              <a:srgbClr val="00509A"/>
            </a:solidFill>
            <a:ln>
              <a:solidFill>
                <a:srgbClr val="005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7874BF-E91E-2D8C-9407-E46B9BEDF7DD}"/>
                </a:ext>
              </a:extLst>
            </p:cNvPr>
            <p:cNvSpPr/>
            <p:nvPr/>
          </p:nvSpPr>
          <p:spPr>
            <a:xfrm>
              <a:off x="5170716" y="1698323"/>
              <a:ext cx="1741715" cy="1741714"/>
            </a:xfrm>
            <a:prstGeom prst="ellipse">
              <a:avLst/>
            </a:prstGeom>
            <a:solidFill>
              <a:srgbClr val="00509A"/>
            </a:solidFill>
            <a:ln>
              <a:solidFill>
                <a:srgbClr val="005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19D5AF2-D476-A867-6D5A-295AC003D533}"/>
                </a:ext>
              </a:extLst>
            </p:cNvPr>
            <p:cNvGrpSpPr/>
            <p:nvPr/>
          </p:nvGrpSpPr>
          <p:grpSpPr>
            <a:xfrm>
              <a:off x="7255330" y="1698323"/>
              <a:ext cx="1741715" cy="1741714"/>
              <a:chOff x="7015842" y="1447800"/>
              <a:chExt cx="1741715" cy="1741714"/>
            </a:xfrm>
            <a:solidFill>
              <a:srgbClr val="00509A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F051B2C-1098-BE28-8F77-18EC27D6D1D7}"/>
                  </a:ext>
                </a:extLst>
              </p:cNvPr>
              <p:cNvSpPr/>
              <p:nvPr/>
            </p:nvSpPr>
            <p:spPr>
              <a:xfrm>
                <a:off x="7015842" y="1447800"/>
                <a:ext cx="1741715" cy="1741714"/>
              </a:xfrm>
              <a:prstGeom prst="ellipse">
                <a:avLst/>
              </a:prstGeom>
              <a:grpFill/>
              <a:ln>
                <a:solidFill>
                  <a:srgbClr val="0050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22B73C-25FA-7611-AA3A-534B3C417D12}"/>
                  </a:ext>
                </a:extLst>
              </p:cNvPr>
              <p:cNvSpPr txBox="1"/>
              <p:nvPr/>
            </p:nvSpPr>
            <p:spPr>
              <a:xfrm>
                <a:off x="7178219" y="1997116"/>
                <a:ext cx="1471379" cy="707886"/>
              </a:xfrm>
              <a:prstGeom prst="rect">
                <a:avLst/>
              </a:prstGeom>
              <a:grpFill/>
              <a:ln>
                <a:solidFill>
                  <a:srgbClr val="00509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Modules 1-3</a:t>
                </a: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2DAA6C3-A1F3-E644-B2FA-4303D82FFB5B}"/>
                </a:ext>
              </a:extLst>
            </p:cNvPr>
            <p:cNvSpPr/>
            <p:nvPr/>
          </p:nvSpPr>
          <p:spPr>
            <a:xfrm>
              <a:off x="9339944" y="1698323"/>
              <a:ext cx="1741715" cy="1741714"/>
            </a:xfrm>
            <a:prstGeom prst="ellipse">
              <a:avLst/>
            </a:prstGeom>
            <a:solidFill>
              <a:srgbClr val="00509A"/>
            </a:solidFill>
            <a:ln>
              <a:solidFill>
                <a:srgbClr val="005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716C38C-FA17-1DDD-4C2B-6B01ABF36A7B}"/>
                </a:ext>
              </a:extLst>
            </p:cNvPr>
            <p:cNvSpPr/>
            <p:nvPr/>
          </p:nvSpPr>
          <p:spPr>
            <a:xfrm>
              <a:off x="9339944" y="4038752"/>
              <a:ext cx="1741715" cy="1741714"/>
            </a:xfrm>
            <a:prstGeom prst="ellipse">
              <a:avLst/>
            </a:prstGeom>
            <a:solidFill>
              <a:srgbClr val="00509A"/>
            </a:solidFill>
            <a:ln>
              <a:solidFill>
                <a:srgbClr val="005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1392CF3-3F68-5878-7233-B3CBE14D1F9F}"/>
                </a:ext>
              </a:extLst>
            </p:cNvPr>
            <p:cNvSpPr/>
            <p:nvPr/>
          </p:nvSpPr>
          <p:spPr>
            <a:xfrm>
              <a:off x="5170714" y="4038752"/>
              <a:ext cx="1741715" cy="1741714"/>
            </a:xfrm>
            <a:prstGeom prst="ellipse">
              <a:avLst/>
            </a:prstGeom>
            <a:solidFill>
              <a:srgbClr val="00509A"/>
            </a:solidFill>
            <a:ln>
              <a:solidFill>
                <a:srgbClr val="005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A3A985-BA64-ECA0-C754-D95CC8A48483}"/>
                </a:ext>
              </a:extLst>
            </p:cNvPr>
            <p:cNvSpPr/>
            <p:nvPr/>
          </p:nvSpPr>
          <p:spPr>
            <a:xfrm>
              <a:off x="3086099" y="4038752"/>
              <a:ext cx="1741715" cy="1741714"/>
            </a:xfrm>
            <a:prstGeom prst="ellipse">
              <a:avLst/>
            </a:prstGeom>
            <a:solidFill>
              <a:srgbClr val="00509A"/>
            </a:solidFill>
            <a:ln>
              <a:solidFill>
                <a:srgbClr val="005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15D25B-FCFE-694E-45A4-F829B50FBAF2}"/>
                </a:ext>
              </a:extLst>
            </p:cNvPr>
            <p:cNvSpPr/>
            <p:nvPr/>
          </p:nvSpPr>
          <p:spPr>
            <a:xfrm>
              <a:off x="1001487" y="4038752"/>
              <a:ext cx="1741715" cy="1741714"/>
            </a:xfrm>
            <a:prstGeom prst="ellipse">
              <a:avLst/>
            </a:prstGeom>
            <a:solidFill>
              <a:srgbClr val="00509A"/>
            </a:solidFill>
            <a:ln>
              <a:solidFill>
                <a:srgbClr val="005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987C06A-ECBB-0384-2B07-D3484563AA8C}"/>
                </a:ext>
              </a:extLst>
            </p:cNvPr>
            <p:cNvGrpSpPr/>
            <p:nvPr/>
          </p:nvGrpSpPr>
          <p:grpSpPr>
            <a:xfrm>
              <a:off x="1001488" y="1698323"/>
              <a:ext cx="3634012" cy="1741714"/>
              <a:chOff x="762000" y="1447800"/>
              <a:chExt cx="3634012" cy="1741714"/>
            </a:xfrm>
            <a:solidFill>
              <a:srgbClr val="00509A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8F3881E-8230-5923-4874-4E01FBE7BEF4}"/>
                  </a:ext>
                </a:extLst>
              </p:cNvPr>
              <p:cNvSpPr/>
              <p:nvPr/>
            </p:nvSpPr>
            <p:spPr>
              <a:xfrm>
                <a:off x="762000" y="1447800"/>
                <a:ext cx="1741715" cy="1741714"/>
              </a:xfrm>
              <a:prstGeom prst="ellipse">
                <a:avLst/>
              </a:prstGeom>
              <a:grpFill/>
              <a:ln>
                <a:solidFill>
                  <a:srgbClr val="0050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814FE9-2723-5DE2-23FD-45402E2711C0}"/>
                  </a:ext>
                </a:extLst>
              </p:cNvPr>
              <p:cNvSpPr txBox="1"/>
              <p:nvPr/>
            </p:nvSpPr>
            <p:spPr>
              <a:xfrm>
                <a:off x="3011711" y="1810825"/>
                <a:ext cx="1384301" cy="1015663"/>
              </a:xfrm>
              <a:prstGeom prst="rect">
                <a:avLst/>
              </a:prstGeom>
              <a:grpFill/>
              <a:ln>
                <a:solidFill>
                  <a:srgbClr val="00509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Analysis/</a:t>
                </a:r>
              </a:p>
              <a:p>
                <a:pPr algn="ctr"/>
                <a:r>
                  <a:rPr lang="en-US"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Design Meeting</a:t>
                </a:r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BCC27D1-68A7-D86E-52D0-A9016C8716F3}"/>
                </a:ext>
              </a:extLst>
            </p:cNvPr>
            <p:cNvSpPr/>
            <p:nvPr/>
          </p:nvSpPr>
          <p:spPr>
            <a:xfrm>
              <a:off x="7255329" y="4093969"/>
              <a:ext cx="1741715" cy="1741714"/>
            </a:xfrm>
            <a:prstGeom prst="ellipse">
              <a:avLst/>
            </a:prstGeom>
            <a:solidFill>
              <a:srgbClr val="00509A"/>
            </a:solidFill>
            <a:ln>
              <a:solidFill>
                <a:srgbClr val="005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25325F-D1F9-CBBA-B600-E6F1FA83609E}"/>
                </a:ext>
              </a:extLst>
            </p:cNvPr>
            <p:cNvSpPr txBox="1"/>
            <p:nvPr/>
          </p:nvSpPr>
          <p:spPr>
            <a:xfrm>
              <a:off x="9448797" y="2260078"/>
              <a:ext cx="1605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Multimedia Production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389FCD3-8B9D-748E-6635-016911524A98}"/>
                </a:ext>
              </a:extLst>
            </p:cNvPr>
            <p:cNvSpPr txBox="1"/>
            <p:nvPr/>
          </p:nvSpPr>
          <p:spPr>
            <a:xfrm>
              <a:off x="9448797" y="4332056"/>
              <a:ext cx="15185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CC1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Tool Review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7BF453-B9B6-7658-BBCF-BF08841C7B13}"/>
                </a:ext>
              </a:extLst>
            </p:cNvPr>
            <p:cNvSpPr txBox="1"/>
            <p:nvPr/>
          </p:nvSpPr>
          <p:spPr>
            <a:xfrm>
              <a:off x="5163454" y="2054781"/>
              <a:ext cx="17417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Course </a:t>
              </a:r>
            </a:p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</a:p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Worksheet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0E01B4-A4E6-1B3A-2AEA-ECAF14D464EE}"/>
                </a:ext>
              </a:extLst>
            </p:cNvPr>
            <p:cNvSpPr txBox="1"/>
            <p:nvPr/>
          </p:nvSpPr>
          <p:spPr>
            <a:xfrm>
              <a:off x="963382" y="4530102"/>
              <a:ext cx="17417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</a:t>
              </a:r>
            </a:p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Wrap-Up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39EE4D5-5BE5-D87B-504E-9FD78F890684}"/>
                </a:ext>
              </a:extLst>
            </p:cNvPr>
            <p:cNvSpPr txBox="1"/>
            <p:nvPr/>
          </p:nvSpPr>
          <p:spPr>
            <a:xfrm>
              <a:off x="3113310" y="4412697"/>
              <a:ext cx="17417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 </a:t>
              </a:r>
            </a:p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Round of Reviews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6E094B2-CEED-D6DA-1985-B0CB3A5A3BD9}"/>
                </a:ext>
              </a:extLst>
            </p:cNvPr>
            <p:cNvSpPr txBox="1"/>
            <p:nvPr/>
          </p:nvSpPr>
          <p:spPr>
            <a:xfrm>
              <a:off x="5197925" y="4706077"/>
              <a:ext cx="1741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Modules 4-9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4C38B7A-D4FD-5969-B40E-1DD3D61A09D6}"/>
                </a:ext>
              </a:extLst>
            </p:cNvPr>
            <p:cNvSpPr txBox="1"/>
            <p:nvPr/>
          </p:nvSpPr>
          <p:spPr>
            <a:xfrm>
              <a:off x="7255329" y="4398301"/>
              <a:ext cx="17417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 </a:t>
              </a:r>
            </a:p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Round of Reviews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36D76E-EDB3-1D76-BF20-41FD53C2D5A7}"/>
                </a:ext>
              </a:extLst>
            </p:cNvPr>
            <p:cNvSpPr txBox="1"/>
            <p:nvPr/>
          </p:nvSpPr>
          <p:spPr>
            <a:xfrm>
              <a:off x="994226" y="2215237"/>
              <a:ext cx="17417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</a:t>
              </a:r>
            </a:p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Kickoff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57746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09DBC-3012-FE2A-C9C8-44402B9E3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861AC-BF45-3569-91C4-A9D64545DB9E}"/>
              </a:ext>
            </a:extLst>
          </p:cNvPr>
          <p:cNvSpPr txBox="1"/>
          <p:nvPr/>
        </p:nvSpPr>
        <p:spPr>
          <a:xfrm>
            <a:off x="2281967" y="2779169"/>
            <a:ext cx="7633855" cy="1446526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8800" b="1" dirty="0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29F03-4907-BD7E-130D-C1BB5638DA57}"/>
              </a:ext>
            </a:extLst>
          </p:cNvPr>
          <p:cNvSpPr txBox="1"/>
          <p:nvPr/>
        </p:nvSpPr>
        <p:spPr>
          <a:xfrm>
            <a:off x="3492057" y="3132417"/>
            <a:ext cx="2361235" cy="769417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71835-E7DC-7862-DBB0-7289715CE3B4}"/>
              </a:ext>
            </a:extLst>
          </p:cNvPr>
          <p:cNvSpPr txBox="1"/>
          <p:nvPr/>
        </p:nvSpPr>
        <p:spPr>
          <a:xfrm>
            <a:off x="6437263" y="3114780"/>
            <a:ext cx="2203048" cy="769417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Time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510FA0EC-F8D1-53A3-D95D-E46E2CF86BD1}"/>
              </a:ext>
            </a:extLst>
          </p:cNvPr>
          <p:cNvCxnSpPr>
            <a:cxnSpLocks/>
          </p:cNvCxnSpPr>
          <p:nvPr/>
        </p:nvCxnSpPr>
        <p:spPr>
          <a:xfrm rot="16200000" flipV="1">
            <a:off x="3737464" y="2278230"/>
            <a:ext cx="539336" cy="1331087"/>
          </a:xfrm>
          <a:prstGeom prst="bentConnector2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88E979-8D5C-83AB-E468-89AF4739786C}"/>
              </a:ext>
            </a:extLst>
          </p:cNvPr>
          <p:cNvSpPr txBox="1"/>
          <p:nvPr/>
        </p:nvSpPr>
        <p:spPr>
          <a:xfrm>
            <a:off x="1182908" y="2395320"/>
            <a:ext cx="2349661" cy="523196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Don’t exist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F91187BE-5280-0282-6AFE-F2F03E2BD546}"/>
              </a:ext>
            </a:extLst>
          </p:cNvPr>
          <p:cNvCxnSpPr>
            <a:cxnSpLocks/>
            <a:stCxn id="5" idx="2"/>
          </p:cNvCxnSpPr>
          <p:nvPr/>
        </p:nvCxnSpPr>
        <p:spPr>
          <a:xfrm rot="5400000">
            <a:off x="3874429" y="3924576"/>
            <a:ext cx="820988" cy="775505"/>
          </a:xfrm>
          <a:prstGeom prst="bentConnector3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81E0C11-382E-A2DD-94F0-DCB50A78C78A}"/>
              </a:ext>
            </a:extLst>
          </p:cNvPr>
          <p:cNvSpPr txBox="1"/>
          <p:nvPr/>
        </p:nvSpPr>
        <p:spPr>
          <a:xfrm>
            <a:off x="2566083" y="4713166"/>
            <a:ext cx="2665672" cy="954083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Don’t meet needs of team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4825DED0-BB06-3691-D640-463719C7AC21}"/>
              </a:ext>
            </a:extLst>
          </p:cNvPr>
          <p:cNvCxnSpPr>
            <a:cxnSpLocks/>
            <a:stCxn id="6" idx="0"/>
          </p:cNvCxnSpPr>
          <p:nvPr/>
        </p:nvCxnSpPr>
        <p:spPr>
          <a:xfrm rot="5400000" flipH="1" flipV="1">
            <a:off x="7588387" y="1808214"/>
            <a:ext cx="1256966" cy="1356166"/>
          </a:xfrm>
          <a:prstGeom prst="bentConnector2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C766EF-259F-9BC8-12CA-289A46CC5D0C}"/>
              </a:ext>
            </a:extLst>
          </p:cNvPr>
          <p:cNvSpPr txBox="1"/>
          <p:nvPr/>
        </p:nvSpPr>
        <p:spPr>
          <a:xfrm>
            <a:off x="8223620" y="1535136"/>
            <a:ext cx="2349661" cy="954083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Tight deadlines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B2113A54-8DC7-0955-8923-24FDD1FC3427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7482284" y="3940700"/>
            <a:ext cx="1052482" cy="939476"/>
          </a:xfrm>
          <a:prstGeom prst="bentConnector3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3A55D53-BA7D-3B80-45F3-08956F244F88}"/>
              </a:ext>
            </a:extLst>
          </p:cNvPr>
          <p:cNvSpPr txBox="1"/>
          <p:nvPr/>
        </p:nvSpPr>
        <p:spPr>
          <a:xfrm>
            <a:off x="7303434" y="4820929"/>
            <a:ext cx="2349661" cy="954083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Heavy workload</a:t>
            </a:r>
          </a:p>
        </p:txBody>
      </p:sp>
    </p:spTree>
    <p:extLst>
      <p:ext uri="{BB962C8B-B14F-4D97-AF65-F5344CB8AC3E}">
        <p14:creationId xmlns:p14="http://schemas.microsoft.com/office/powerpoint/2010/main" val="657094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  <p:bldP spid="14" grpId="0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F385D7-3F07-BA51-89BA-6B4F8FE94DE3}"/>
              </a:ext>
            </a:extLst>
          </p:cNvPr>
          <p:cNvSpPr txBox="1"/>
          <p:nvPr/>
        </p:nvSpPr>
        <p:spPr>
          <a:xfrm>
            <a:off x="1075890" y="2849604"/>
            <a:ext cx="10436011" cy="2677632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marL="571500" indent="-571500" algn="l" fontAlgn="auto">
              <a:spcAft>
                <a:spcPts val="0"/>
              </a:spcAft>
              <a:buFont typeface="Menlo Regular" panose="020B0609030804020204" pitchFamily="49" charset="0"/>
              <a:buChar char="⇲"/>
              <a:tabLst>
                <a:tab pos="3590925" algn="l"/>
              </a:tabLst>
            </a:pPr>
            <a:r>
              <a:rPr lang="en-US" sz="2800" b="1" dirty="0">
                <a:solidFill>
                  <a:srgbClr val="00509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Product development-oriented initiative</a:t>
            </a:r>
          </a:p>
          <a:p>
            <a:pPr marL="571500" indent="-571500" algn="l" fontAlgn="auto">
              <a:spcAft>
                <a:spcPts val="0"/>
              </a:spcAft>
              <a:buFont typeface="Menlo Regular" panose="020B0609030804020204" pitchFamily="49" charset="0"/>
              <a:buChar char="⇲"/>
              <a:tabLst>
                <a:tab pos="3590925" algn="l"/>
              </a:tabLst>
            </a:pPr>
            <a:r>
              <a:rPr lang="en-US" sz="2800" b="1" dirty="0">
                <a:solidFill>
                  <a:srgbClr val="00509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Ad-hoc groups in cross-functional style</a:t>
            </a:r>
          </a:p>
          <a:p>
            <a:pPr marL="571500" indent="-571500" algn="l" fontAlgn="auto">
              <a:spcAft>
                <a:spcPts val="0"/>
              </a:spcAft>
              <a:buFont typeface="Menlo Regular" panose="020B0609030804020204" pitchFamily="49" charset="0"/>
              <a:buChar char="⇲"/>
              <a:tabLst>
                <a:tab pos="3590925" algn="l"/>
              </a:tabLst>
            </a:pPr>
            <a:r>
              <a:rPr lang="en-US" sz="2800" b="1" dirty="0">
                <a:solidFill>
                  <a:srgbClr val="00509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Design thinking principles</a:t>
            </a:r>
          </a:p>
          <a:p>
            <a:pPr marL="571500" indent="-571500">
              <a:buFont typeface="Menlo Regular" panose="020B0609030804020204" pitchFamily="49" charset="0"/>
              <a:buChar char="⇲"/>
              <a:tabLst>
                <a:tab pos="3590925" algn="l"/>
              </a:tabLst>
            </a:pPr>
            <a:r>
              <a:rPr lang="en-US" sz="2800" b="1" dirty="0">
                <a:solidFill>
                  <a:srgbClr val="00509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Agile exploration of new ideas</a:t>
            </a:r>
          </a:p>
          <a:p>
            <a:pPr marL="571500" indent="-571500" algn="l" fontAlgn="auto">
              <a:spcAft>
                <a:spcPts val="0"/>
              </a:spcAft>
              <a:buFont typeface="Menlo Regular" panose="020B0609030804020204" pitchFamily="49" charset="0"/>
              <a:buChar char="⇲"/>
              <a:tabLst>
                <a:tab pos="3590925" algn="l"/>
              </a:tabLst>
            </a:pPr>
            <a:r>
              <a:rPr lang="en-US" sz="2800" b="1" dirty="0">
                <a:solidFill>
                  <a:srgbClr val="00509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Innovative and instructionally-sound learning products</a:t>
            </a:r>
          </a:p>
          <a:p>
            <a:pPr marL="571500" indent="-571500" algn="l" fontAlgn="auto">
              <a:spcAft>
                <a:spcPts val="0"/>
              </a:spcAft>
              <a:buFont typeface="Menlo Regular" panose="020B0609030804020204" pitchFamily="49" charset="0"/>
              <a:buChar char="⇲"/>
              <a:tabLst>
                <a:tab pos="3590925" algn="l"/>
              </a:tabLst>
            </a:pPr>
            <a:r>
              <a:rPr lang="en-US" sz="2800" b="1" dirty="0">
                <a:solidFill>
                  <a:srgbClr val="00509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Adoption of the developed learning products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F89443-5487-E6E4-6561-4E16323064F6}"/>
              </a:ext>
            </a:extLst>
          </p:cNvPr>
          <p:cNvGrpSpPr/>
          <p:nvPr/>
        </p:nvGrpSpPr>
        <p:grpSpPr>
          <a:xfrm>
            <a:off x="0" y="1090410"/>
            <a:ext cx="5480058" cy="1282465"/>
            <a:chOff x="0" y="1090410"/>
            <a:chExt cx="5480058" cy="128246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2B42C8-36F8-A3C6-E093-3E404A68241B}"/>
                </a:ext>
              </a:extLst>
            </p:cNvPr>
            <p:cNvSpPr/>
            <p:nvPr/>
          </p:nvSpPr>
          <p:spPr>
            <a:xfrm>
              <a:off x="0" y="1092715"/>
              <a:ext cx="5452346" cy="1280160"/>
            </a:xfrm>
            <a:prstGeom prst="rect">
              <a:avLst/>
            </a:prstGeom>
            <a:solidFill>
              <a:srgbClr val="FCC100">
                <a:alpha val="90000"/>
              </a:srgbClr>
            </a:solidFill>
            <a:ln>
              <a:solidFill>
                <a:srgbClr val="FCC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C9677A7-EB2C-A43D-FDBC-571CA8AF7BC3}"/>
                </a:ext>
              </a:extLst>
            </p:cNvPr>
            <p:cNvSpPr txBox="1"/>
            <p:nvPr/>
          </p:nvSpPr>
          <p:spPr>
            <a:xfrm>
              <a:off x="1075889" y="1090410"/>
              <a:ext cx="4376457" cy="923305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 fontAlgn="auto">
                <a:spcAft>
                  <a:spcPts val="0"/>
                </a:spcAft>
                <a:tabLst>
                  <a:tab pos="3590925" algn="l"/>
                </a:tabLst>
              </a:pPr>
              <a:r>
                <a:rPr lang="en-US" sz="5400" b="1" dirty="0">
                  <a:solidFill>
                    <a:srgbClr val="00529C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DesignER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F495B1B-BB7A-7244-C18C-05614DB9F944}"/>
                </a:ext>
              </a:extLst>
            </p:cNvPr>
            <p:cNvSpPr txBox="1"/>
            <p:nvPr/>
          </p:nvSpPr>
          <p:spPr>
            <a:xfrm>
              <a:off x="1103600" y="1762904"/>
              <a:ext cx="4376458" cy="584751"/>
            </a:xfrm>
            <a:prstGeom prst="rect">
              <a:avLst/>
            </a:prstGeom>
          </p:spPr>
          <p:txBody>
            <a:bodyPr wrap="square" lIns="91416" tIns="45708" rIns="91416" bIns="45708" rtlCol="0" anchor="t">
              <a:spAutoFit/>
            </a:bodyPr>
            <a:lstStyle/>
            <a:p>
              <a:pPr>
                <a:tabLst>
                  <a:tab pos="3590925" algn="l"/>
                </a:tabLst>
              </a:pPr>
              <a:r>
                <a:rPr lang="en-US" sz="3200" b="1" dirty="0">
                  <a:solidFill>
                    <a:srgbClr val="00529C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Learning Design Lab</a:t>
              </a:r>
              <a:endParaRPr lang="en-US" sz="3200" b="1" spc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327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0353D9-647F-0BEE-FA18-6D14174BEDF5}"/>
              </a:ext>
            </a:extLst>
          </p:cNvPr>
          <p:cNvSpPr txBox="1"/>
          <p:nvPr/>
        </p:nvSpPr>
        <p:spPr>
          <a:xfrm>
            <a:off x="1923804" y="2327558"/>
            <a:ext cx="8348353" cy="1862024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11500" b="1" dirty="0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small wins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6E222-A8EE-AEF7-B21F-6F8451FFA1D3}"/>
              </a:ext>
            </a:extLst>
          </p:cNvPr>
          <p:cNvSpPr txBox="1"/>
          <p:nvPr/>
        </p:nvSpPr>
        <p:spPr>
          <a:xfrm>
            <a:off x="1923804" y="3705094"/>
            <a:ext cx="8348353" cy="584751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short product development windows</a:t>
            </a:r>
          </a:p>
        </p:txBody>
      </p:sp>
    </p:spTree>
    <p:extLst>
      <p:ext uri="{BB962C8B-B14F-4D97-AF65-F5344CB8AC3E}">
        <p14:creationId xmlns:p14="http://schemas.microsoft.com/office/powerpoint/2010/main" val="3774132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EF6BB-238A-5376-3F83-95FA696B9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B1CEA468-FEB6-0122-5B3F-A74F214D6C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rgbClr val="005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0FB96-0D15-0EBE-02EF-5FCCC1076914}"/>
              </a:ext>
            </a:extLst>
          </p:cNvPr>
          <p:cNvSpPr txBox="1"/>
          <p:nvPr/>
        </p:nvSpPr>
        <p:spPr>
          <a:xfrm>
            <a:off x="1466588" y="2854229"/>
            <a:ext cx="9270678" cy="1384970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8400" b="1" dirty="0">
                <a:solidFill>
                  <a:srgbClr val="FCC1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DesignER teams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C5868-B33C-8E64-1156-6EB24430A4A9}"/>
              </a:ext>
            </a:extLst>
          </p:cNvPr>
          <p:cNvSpPr txBox="1"/>
          <p:nvPr/>
        </p:nvSpPr>
        <p:spPr>
          <a:xfrm>
            <a:off x="3075711" y="3051953"/>
            <a:ext cx="5296395" cy="923305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faculty +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staf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F31CEE9A-8441-4402-EBA1-0D41519A0CD4}"/>
              </a:ext>
            </a:extLst>
          </p:cNvPr>
          <p:cNvCxnSpPr>
            <a:cxnSpLocks/>
          </p:cNvCxnSpPr>
          <p:nvPr/>
        </p:nvCxnSpPr>
        <p:spPr>
          <a:xfrm rot="10800000">
            <a:off x="2553195" y="2766943"/>
            <a:ext cx="807524" cy="745177"/>
          </a:xfrm>
          <a:prstGeom prst="bentConnector3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565594-E42F-14C1-B68C-09BA8F3128FF}"/>
              </a:ext>
            </a:extLst>
          </p:cNvPr>
          <p:cNvSpPr txBox="1"/>
          <p:nvPr/>
        </p:nvSpPr>
        <p:spPr>
          <a:xfrm>
            <a:off x="700644" y="2259581"/>
            <a:ext cx="2256312" cy="954083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market </a:t>
            </a:r>
          </a:p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research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CC05B76B-C277-1436-DD3A-C4CFAF7C31D7}"/>
              </a:ext>
            </a:extLst>
          </p:cNvPr>
          <p:cNvCxnSpPr>
            <a:cxnSpLocks/>
          </p:cNvCxnSpPr>
          <p:nvPr/>
        </p:nvCxnSpPr>
        <p:spPr>
          <a:xfrm rot="5400000">
            <a:off x="3434543" y="3904008"/>
            <a:ext cx="802383" cy="712520"/>
          </a:xfrm>
          <a:prstGeom prst="bentConnector3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220F1A-B98E-AC6A-58B5-12C539E5E916}"/>
              </a:ext>
            </a:extLst>
          </p:cNvPr>
          <p:cNvSpPr txBox="1"/>
          <p:nvPr/>
        </p:nvSpPr>
        <p:spPr>
          <a:xfrm>
            <a:off x="7257805" y="4571651"/>
            <a:ext cx="3146957" cy="523196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communications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5B9195CD-DA1B-3756-A2C5-02DA60F2F78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59683" y="4035127"/>
            <a:ext cx="857990" cy="738253"/>
          </a:xfrm>
          <a:prstGeom prst="bentConnector3">
            <a:avLst>
              <a:gd name="adj1" fmla="val 101211"/>
            </a:avLst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F0E3C19-52E7-8851-F6F9-2863EB42AB41}"/>
              </a:ext>
            </a:extLst>
          </p:cNvPr>
          <p:cNvSpPr txBox="1"/>
          <p:nvPr/>
        </p:nvSpPr>
        <p:spPr>
          <a:xfrm>
            <a:off x="1905995" y="4579211"/>
            <a:ext cx="3146957" cy="523196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development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F3B6EC09-00C6-2925-3DB4-AA3136D7D1D4}"/>
              </a:ext>
            </a:extLst>
          </p:cNvPr>
          <p:cNvCxnSpPr>
            <a:cxnSpLocks/>
          </p:cNvCxnSpPr>
          <p:nvPr/>
        </p:nvCxnSpPr>
        <p:spPr>
          <a:xfrm flipV="1">
            <a:off x="8134594" y="2736622"/>
            <a:ext cx="866902" cy="775497"/>
          </a:xfrm>
          <a:prstGeom prst="bentConnector3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022CBF-92B9-E11D-164F-BD1EE5816795}"/>
              </a:ext>
            </a:extLst>
          </p:cNvPr>
          <p:cNvSpPr txBox="1"/>
          <p:nvPr/>
        </p:nvSpPr>
        <p:spPr>
          <a:xfrm>
            <a:off x="8134594" y="2317868"/>
            <a:ext cx="3146957" cy="954083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ctr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1070662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5" grpId="0"/>
      <p:bldP spid="17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509A">
            <a:alpha val="90000"/>
          </a:srgb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91416" tIns="45708" rIns="91416" bIns="45708" anchor="t"/>
      <a:lstStyle>
        <a:defPPr algn="l" fontAlgn="auto">
          <a:spcAft>
            <a:spcPts val="0"/>
          </a:spcAft>
          <a:tabLst>
            <a:tab pos="3590925" algn="l"/>
          </a:tabLst>
          <a:defRPr sz="900" b="1" spc="600" dirty="0" smtClean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iversity-Powerpoint-Template" id="{C1CA8081-72B0-7E47-8F1A-3B4B4F2B8510}" vid="{44005B44-2E72-3F49-AD1D-8E77F42A5E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3922047D9374AB3AFC11FA2DE977A" ma:contentTypeVersion="11" ma:contentTypeDescription="Create a new document." ma:contentTypeScope="" ma:versionID="90fa5e24ca0d9108796c9e23d597dadb">
  <xsd:schema xmlns:xsd="http://www.w3.org/2001/XMLSchema" xmlns:xs="http://www.w3.org/2001/XMLSchema" xmlns:p="http://schemas.microsoft.com/office/2006/metadata/properties" xmlns:ns2="45342ef3-ba0f-463e-9c7f-1b3da3e6a14e" xmlns:ns3="0122f3b4-4c3c-43dd-ae96-d450c33d31b9" targetNamespace="http://schemas.microsoft.com/office/2006/metadata/properties" ma:root="true" ma:fieldsID="851c17082ba7c52e35ba3c96c2c06e96" ns2:_="" ns3:_="">
    <xsd:import namespace="45342ef3-ba0f-463e-9c7f-1b3da3e6a14e"/>
    <xsd:import namespace="0122f3b4-4c3c-43dd-ae96-d450c33d31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42ef3-ba0f-463e-9c7f-1b3da3e6a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4ee6b6e-1dad-49a7-85d1-bf6bd71129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2f3b4-4c3c-43dd-ae96-d450c33d31b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f64ceec-ab11-465c-82f6-9b1b5d8b8953}" ma:internalName="TaxCatchAll" ma:showField="CatchAllData" ma:web="0122f3b4-4c3c-43dd-ae96-d450c33d31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22f3b4-4c3c-43dd-ae96-d450c33d31b9" xsi:nil="true"/>
    <lcf76f155ced4ddcb4097134ff3c332f xmlns="45342ef3-ba0f-463e-9c7f-1b3da3e6a14e">
      <Terms xmlns="http://schemas.microsoft.com/office/infopath/2007/PartnerControls"/>
    </lcf76f155ced4ddcb4097134ff3c332f>
    <SharedWithUsers xmlns="0122f3b4-4c3c-43dd-ae96-d450c33d31b9">
      <UserInfo>
        <DisplayName>Jiloty, Meredi B.</DisplayName>
        <AccountId>19</AccountId>
        <AccountType/>
      </UserInfo>
      <UserInfo>
        <DisplayName>Marion Jr., Jim W.</DisplayName>
        <AccountId>20</AccountId>
        <AccountType/>
      </UserInfo>
      <UserInfo>
        <DisplayName>Glassman, Aaron M.</DisplayName>
        <AccountId>21</AccountId>
        <AccountType/>
      </UserInfo>
      <UserInfo>
        <DisplayName>Novak, James Michael</DisplayName>
        <AccountId>22</AccountId>
        <AccountType/>
      </UserInfo>
      <UserInfo>
        <DisplayName>Rozar-Bergmann, Heather M.</DisplayName>
        <AccountId>23</AccountId>
        <AccountType/>
      </UserInfo>
      <UserInfo>
        <DisplayName>Solti, Jim P.</DisplayName>
        <AccountId>24</AccountId>
        <AccountType/>
      </UserInfo>
      <UserInfo>
        <DisplayName>Goon, Dean</DisplayName>
        <AccountId>25</AccountId>
        <AccountType/>
      </UserInfo>
      <UserInfo>
        <DisplayName>Patel, Jack</DisplayName>
        <AccountId>26</AccountId>
        <AccountType/>
      </UserInfo>
      <UserInfo>
        <DisplayName>Sharma, Maneesh K.</DisplayName>
        <AccountId>27</AccountId>
        <AccountType/>
      </UserInfo>
      <UserInfo>
        <DisplayName>Petrescu, Maria</DisplayName>
        <AccountId>28</AccountId>
        <AccountType/>
      </UserInfo>
      <UserInfo>
        <DisplayName>Douglas, Stephanie K.</DisplayName>
        <AccountId>29</AccountId>
        <AccountType/>
      </UserInfo>
      <UserInfo>
        <DisplayName>Button, Dixie K.</DisplayName>
        <AccountId>30</AccountId>
        <AccountType/>
      </UserInfo>
      <UserInfo>
        <DisplayName>Haley, Gordon R.</DisplayName>
        <AccountId>31</AccountId>
        <AccountType/>
      </UserInfo>
      <UserInfo>
        <DisplayName>Watkins, Daryl V.</DisplayName>
        <AccountId>32</AccountId>
        <AccountType/>
      </UserInfo>
      <UserInfo>
        <DisplayName>Earnhardt, Matthew P.</DisplayName>
        <AccountId>13</AccountId>
        <AccountType/>
      </UserInfo>
      <UserInfo>
        <DisplayName>Todrick, Michelle A.</DisplayName>
        <AccountId>14</AccountId>
        <AccountType/>
      </UserInfo>
      <UserInfo>
        <DisplayName>Vigness, Rachel M</DisplayName>
        <AccountId>17</AccountId>
        <AccountType/>
      </UserInfo>
      <UserInfo>
        <DisplayName>Graham, Jules</DisplayName>
        <AccountId>9</AccountId>
        <AccountType/>
      </UserInfo>
      <UserInfo>
        <DisplayName>Choler, Darci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075939B-666A-4B24-A209-C2012052492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5342ef3-ba0f-463e-9c7f-1b3da3e6a14e"/>
    <ds:schemaRef ds:uri="0122f3b4-4c3c-43dd-ae96-d450c33d31b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319263-1834-4DB9-88BE-B649B972CB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0A8C37-5927-46AA-9C81-6FE423D3814D}">
  <ds:schemaRefs>
    <ds:schemaRef ds:uri="http://purl.org/dc/elements/1.1/"/>
    <ds:schemaRef ds:uri="http://purl.org/dc/dcmitype/"/>
    <ds:schemaRef ds:uri="0122f3b4-4c3c-43dd-ae96-d450c33d31b9"/>
    <ds:schemaRef ds:uri="45342ef3-ba0f-463e-9c7f-1b3da3e6a14e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21748</TotalTime>
  <Words>276</Words>
  <Application>Microsoft Macintosh PowerPoint</Application>
  <PresentationFormat>Widescreen</PresentationFormat>
  <Paragraphs>131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Menlo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Online Course Development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Crystal S.</dc:creator>
  <cp:lastModifiedBy>Brito, Felix</cp:lastModifiedBy>
  <cp:revision>382</cp:revision>
  <dcterms:created xsi:type="dcterms:W3CDTF">2021-04-05T14:03:31Z</dcterms:created>
  <dcterms:modified xsi:type="dcterms:W3CDTF">2025-06-18T15:51:13Z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0x010100F673922047D9374AB3AFC11FA2DE977A</vt:lpwstr>
  </property>
  <property fmtid="{D5CDD505-2E9C-101B-9397-08002B2CF9AE}" pid="3" name="MediaServiceImageTags">
    <vt:lpwstr/>
  </property>
</Properties>
</file>