
<file path=[Content_Types].xml><?xml version="1.0" encoding="utf-8"?>
<Types xmlns="http://schemas.openxmlformats.org/package/2006/content-types">
  <Default Extension="emf" ContentType="image/x-emf"/>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6" r:id="rId1"/>
  </p:sldMasterIdLst>
  <p:notesMasterIdLst>
    <p:notesMasterId r:id="rId25"/>
  </p:notesMasterIdLst>
  <p:handoutMasterIdLst>
    <p:handoutMasterId r:id="rId26"/>
  </p:handoutMasterIdLst>
  <p:sldIdLst>
    <p:sldId id="256" r:id="rId2"/>
    <p:sldId id="307" r:id="rId3"/>
    <p:sldId id="319" r:id="rId4"/>
    <p:sldId id="320" r:id="rId5"/>
    <p:sldId id="324" r:id="rId6"/>
    <p:sldId id="375" r:id="rId7"/>
    <p:sldId id="376" r:id="rId8"/>
    <p:sldId id="379" r:id="rId9"/>
    <p:sldId id="382" r:id="rId10"/>
    <p:sldId id="383" r:id="rId11"/>
    <p:sldId id="384" r:id="rId12"/>
    <p:sldId id="353" r:id="rId13"/>
    <p:sldId id="363" r:id="rId14"/>
    <p:sldId id="385" r:id="rId15"/>
    <p:sldId id="360" r:id="rId16"/>
    <p:sldId id="359" r:id="rId17"/>
    <p:sldId id="378" r:id="rId18"/>
    <p:sldId id="374" r:id="rId19"/>
    <p:sldId id="377" r:id="rId20"/>
    <p:sldId id="380" r:id="rId21"/>
    <p:sldId id="373" r:id="rId22"/>
    <p:sldId id="355" r:id="rId23"/>
    <p:sldId id="357"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31" autoAdjust="0"/>
    <p:restoredTop sz="94682" autoAdjust="0"/>
  </p:normalViewPr>
  <p:slideViewPr>
    <p:cSldViewPr>
      <p:cViewPr varScale="1">
        <p:scale>
          <a:sx n="92" d="100"/>
          <a:sy n="92" d="100"/>
        </p:scale>
        <p:origin x="1049"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02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8" charset="0"/>
              </a:defRPr>
            </a:lvl1pPr>
          </a:lstStyle>
          <a:p>
            <a:endParaRPr lang="el-GR"/>
          </a:p>
        </p:txBody>
      </p:sp>
      <p:sp>
        <p:nvSpPr>
          <p:cNvPr id="18022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endParaRPr lang="el-GR"/>
          </a:p>
        </p:txBody>
      </p:sp>
      <p:sp>
        <p:nvSpPr>
          <p:cNvPr id="18022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8" charset="0"/>
              </a:defRPr>
            </a:lvl1pPr>
          </a:lstStyle>
          <a:p>
            <a:endParaRPr lang="el-GR"/>
          </a:p>
        </p:txBody>
      </p:sp>
      <p:sp>
        <p:nvSpPr>
          <p:cNvPr id="18022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01F3B45D-F5FD-486A-8A46-945027784880}" type="slidenum">
              <a:rPr lang="el-GR"/>
              <a:pPr/>
              <a:t>‹#›</a:t>
            </a:fld>
            <a:endParaRPr lang="el-G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8" charset="0"/>
              </a:defRPr>
            </a:lvl1pPr>
          </a:lstStyle>
          <a:p>
            <a:endParaRPr lang="el-GR"/>
          </a:p>
        </p:txBody>
      </p:sp>
      <p:sp>
        <p:nvSpPr>
          <p:cNvPr id="9113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endParaRPr lang="el-GR"/>
          </a:p>
        </p:txBody>
      </p:sp>
      <p:sp>
        <p:nvSpPr>
          <p:cNvPr id="399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9114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9114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8" charset="0"/>
              </a:defRPr>
            </a:lvl1pPr>
          </a:lstStyle>
          <a:p>
            <a:endParaRPr lang="el-GR"/>
          </a:p>
        </p:txBody>
      </p:sp>
      <p:sp>
        <p:nvSpPr>
          <p:cNvPr id="9114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E876E9E7-5D4D-497D-AA66-5274CFA6F83F}" type="slidenum">
              <a:rPr lang="el-GR"/>
              <a:pPr/>
              <a:t>‹#›</a:t>
            </a:fld>
            <a:endParaRPr 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pPr marL="0" marR="0" lvl="0" indent="0" algn="r" defTabSz="1219444" rtl="0" eaLnBrk="1" fontAlgn="auto" latinLnBrk="0" hangingPunct="1">
              <a:lnSpc>
                <a:spcPct val="100000"/>
              </a:lnSpc>
              <a:spcBef>
                <a:spcPts val="0"/>
              </a:spcBef>
              <a:spcAft>
                <a:spcPts val="0"/>
              </a:spcAft>
              <a:buClrTx/>
              <a:buSzTx/>
              <a:buFontTx/>
              <a:buNone/>
              <a:tabLst/>
              <a:defRPr/>
            </a:pPr>
            <a:fld id="{7D69EF49-5B54-4C78-AD5B-7FF2C2B876DD}" type="slidenum">
              <a:rPr kumimoji="0" lang="ms-MY"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444" rtl="0" eaLnBrk="1" fontAlgn="auto" latinLnBrk="0" hangingPunct="1">
                <a:lnSpc>
                  <a:spcPct val="100000"/>
                </a:lnSpc>
                <a:spcBef>
                  <a:spcPts val="0"/>
                </a:spcBef>
                <a:spcAft>
                  <a:spcPts val="0"/>
                </a:spcAft>
                <a:buClrTx/>
                <a:buSzTx/>
                <a:buFontTx/>
                <a:buNone/>
                <a:tabLst/>
                <a:defRPr/>
              </a:pPr>
              <a:t>18</a:t>
            </a:fld>
            <a:endParaRPr kumimoji="0" lang="ms-MY"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2943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pPr marL="0" marR="0" lvl="0" indent="0" algn="r" defTabSz="1219444" rtl="0" eaLnBrk="1" fontAlgn="auto" latinLnBrk="0" hangingPunct="1">
              <a:lnSpc>
                <a:spcPct val="100000"/>
              </a:lnSpc>
              <a:spcBef>
                <a:spcPts val="0"/>
              </a:spcBef>
              <a:spcAft>
                <a:spcPts val="0"/>
              </a:spcAft>
              <a:buClrTx/>
              <a:buSzTx/>
              <a:buFontTx/>
              <a:buNone/>
              <a:tabLst/>
              <a:defRPr/>
            </a:pPr>
            <a:fld id="{7D69EF49-5B54-4C78-AD5B-7FF2C2B876DD}" type="slidenum">
              <a:rPr kumimoji="0" lang="ms-MY"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444" rtl="0" eaLnBrk="1" fontAlgn="auto" latinLnBrk="0" hangingPunct="1">
                <a:lnSpc>
                  <a:spcPct val="100000"/>
                </a:lnSpc>
                <a:spcBef>
                  <a:spcPts val="0"/>
                </a:spcBef>
                <a:spcAft>
                  <a:spcPts val="0"/>
                </a:spcAft>
                <a:buClrTx/>
                <a:buSzTx/>
                <a:buFontTx/>
                <a:buNone/>
                <a:tabLst/>
                <a:defRPr/>
              </a:pPr>
              <a:t>19</a:t>
            </a:fld>
            <a:endParaRPr kumimoji="0" lang="ms-MY"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4209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pPr marL="0" marR="0" lvl="0" indent="0" algn="r" defTabSz="1219444" rtl="0" eaLnBrk="1" fontAlgn="auto" latinLnBrk="0" hangingPunct="1">
              <a:lnSpc>
                <a:spcPct val="100000"/>
              </a:lnSpc>
              <a:spcBef>
                <a:spcPts val="0"/>
              </a:spcBef>
              <a:spcAft>
                <a:spcPts val="0"/>
              </a:spcAft>
              <a:buClrTx/>
              <a:buSzTx/>
              <a:buFontTx/>
              <a:buNone/>
              <a:tabLst/>
              <a:defRPr/>
            </a:pPr>
            <a:fld id="{7D69EF49-5B54-4C78-AD5B-7FF2C2B876DD}" type="slidenum">
              <a:rPr kumimoji="0" lang="ms-MY"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444" rtl="0" eaLnBrk="1" fontAlgn="auto" latinLnBrk="0" hangingPunct="1">
                <a:lnSpc>
                  <a:spcPct val="100000"/>
                </a:lnSpc>
                <a:spcBef>
                  <a:spcPts val="0"/>
                </a:spcBef>
                <a:spcAft>
                  <a:spcPts val="0"/>
                </a:spcAft>
                <a:buClrTx/>
                <a:buSzTx/>
                <a:buFontTx/>
                <a:buNone/>
                <a:tabLst/>
                <a:defRPr/>
              </a:pPr>
              <a:t>20</a:t>
            </a:fld>
            <a:endParaRPr kumimoji="0" lang="ms-MY"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8287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7" name="Date Placeholder 6"/>
          <p:cNvSpPr>
            <a:spLocks noGrp="1"/>
          </p:cNvSpPr>
          <p:nvPr>
            <p:ph type="dt" sz="half" idx="10"/>
          </p:nvPr>
        </p:nvSpPr>
        <p:spPr/>
        <p:txBody>
          <a:bodyPr/>
          <a:lstStyle/>
          <a:p>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3389D358-ECC8-4547-A3B8-20B4ACE39047}" type="slidenum">
              <a:rPr lang="el-GR" smtClean="0"/>
              <a:pPr/>
              <a:t>‹#›</a:t>
            </a:fld>
            <a:endParaRPr lang="el-GR"/>
          </a:p>
        </p:txBody>
      </p:sp>
    </p:spTree>
    <p:extLst>
      <p:ext uri="{BB962C8B-B14F-4D97-AF65-F5344CB8AC3E}">
        <p14:creationId xmlns:p14="http://schemas.microsoft.com/office/powerpoint/2010/main" val="181769240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20337AEA-25B3-4408-B093-6DDA4600CD91}" type="datetimeFigureOut">
              <a:rPr lang="ms-MY" smtClean="0"/>
              <a:t>31/05/2025</a:t>
            </a:fld>
            <a:endParaRPr lang="ms-MY"/>
          </a:p>
        </p:txBody>
      </p:sp>
      <p:sp>
        <p:nvSpPr>
          <p:cNvPr id="5" name="Footer Placeholder 4"/>
          <p:cNvSpPr>
            <a:spLocks noGrp="1"/>
          </p:cNvSpPr>
          <p:nvPr>
            <p:ph type="ftr" sz="quarter" idx="11"/>
          </p:nvPr>
        </p:nvSpPr>
        <p:spPr/>
        <p:txBody>
          <a:bodyPr/>
          <a:lstStyle/>
          <a:p>
            <a:endParaRPr lang="ms-MY"/>
          </a:p>
        </p:txBody>
      </p:sp>
      <p:sp>
        <p:nvSpPr>
          <p:cNvPr id="6" name="Slide Number Placeholder 5"/>
          <p:cNvSpPr>
            <a:spLocks noGrp="1"/>
          </p:cNvSpPr>
          <p:nvPr>
            <p:ph type="sldNum" sz="quarter" idx="12"/>
          </p:nvPr>
        </p:nvSpPr>
        <p:spPr/>
        <p:txBody>
          <a:bodyPr/>
          <a:lstStyle/>
          <a:p>
            <a:fld id="{563D9F6E-FF3A-42BE-A0D3-BF3E5ED04CA3}" type="slidenum">
              <a:rPr lang="ms-MY" smtClean="0"/>
              <a:t>‹#›</a:t>
            </a:fld>
            <a:endParaRPr lang="ms-MY"/>
          </a:p>
        </p:txBody>
      </p:sp>
    </p:spTree>
    <p:extLst>
      <p:ext uri="{BB962C8B-B14F-4D97-AF65-F5344CB8AC3E}">
        <p14:creationId xmlns:p14="http://schemas.microsoft.com/office/powerpoint/2010/main" val="3074554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20337AEA-25B3-4408-B093-6DDA4600CD91}" type="datetimeFigureOut">
              <a:rPr lang="ms-MY" smtClean="0"/>
              <a:t>31/05/2025</a:t>
            </a:fld>
            <a:endParaRPr lang="ms-MY"/>
          </a:p>
        </p:txBody>
      </p:sp>
      <p:sp>
        <p:nvSpPr>
          <p:cNvPr id="5" name="Footer Placeholder 4"/>
          <p:cNvSpPr>
            <a:spLocks noGrp="1"/>
          </p:cNvSpPr>
          <p:nvPr>
            <p:ph type="ftr" sz="quarter" idx="11"/>
          </p:nvPr>
        </p:nvSpPr>
        <p:spPr/>
        <p:txBody>
          <a:bodyPr/>
          <a:lstStyle/>
          <a:p>
            <a:endParaRPr lang="ms-MY"/>
          </a:p>
        </p:txBody>
      </p:sp>
      <p:sp>
        <p:nvSpPr>
          <p:cNvPr id="6" name="Slide Number Placeholder 5"/>
          <p:cNvSpPr>
            <a:spLocks noGrp="1"/>
          </p:cNvSpPr>
          <p:nvPr>
            <p:ph type="sldNum" sz="quarter" idx="12"/>
          </p:nvPr>
        </p:nvSpPr>
        <p:spPr/>
        <p:txBody>
          <a:bodyPr/>
          <a:lstStyle/>
          <a:p>
            <a:fld id="{563D9F6E-FF3A-42BE-A0D3-BF3E5ED04CA3}" type="slidenum">
              <a:rPr lang="ms-MY" smtClean="0"/>
              <a:t>‹#›</a:t>
            </a:fld>
            <a:endParaRPr lang="ms-MY"/>
          </a:p>
        </p:txBody>
      </p:sp>
    </p:spTree>
    <p:extLst>
      <p:ext uri="{BB962C8B-B14F-4D97-AF65-F5344CB8AC3E}">
        <p14:creationId xmlns:p14="http://schemas.microsoft.com/office/powerpoint/2010/main" val="64175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Τίτλος και Αντικείμενο">
    <p:bg>
      <p:bgRef idx="1001">
        <a:schemeClr val="bg2"/>
      </p:bgRef>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612648" y="228600"/>
            <a:ext cx="8153400" cy="990600"/>
          </a:xfrm>
        </p:spPr>
        <p:txBody>
          <a:bodyPr/>
          <a:lstStyle/>
          <a:p>
            <a:r>
              <a:rPr lang="el-GR"/>
              <a:t>Kλικ για επεξεργασία του τίτλου</a:t>
            </a:r>
            <a:endParaRPr lang="en-US"/>
          </a:p>
        </p:txBody>
      </p:sp>
      <p:sp>
        <p:nvSpPr>
          <p:cNvPr id="4" name="13 - Θέση ημερομηνίας"/>
          <p:cNvSpPr>
            <a:spLocks noGrp="1"/>
          </p:cNvSpPr>
          <p:nvPr>
            <p:ph type="dt" sz="half" idx="10"/>
          </p:nvPr>
        </p:nvSpPr>
        <p:spPr/>
        <p:txBody>
          <a:bodyPr/>
          <a:lstStyle>
            <a:lvl1pPr>
              <a:defRPr/>
            </a:lvl1pPr>
          </a:lstStyle>
          <a:p>
            <a:endParaRPr lang="el-GR"/>
          </a:p>
        </p:txBody>
      </p:sp>
      <p:sp>
        <p:nvSpPr>
          <p:cNvPr id="5" name="2 - Θέση υποσέλιδου"/>
          <p:cNvSpPr>
            <a:spLocks noGrp="1"/>
          </p:cNvSpPr>
          <p:nvPr>
            <p:ph type="ftr" sz="quarter" idx="11"/>
          </p:nvPr>
        </p:nvSpPr>
        <p:spPr/>
        <p:txBody>
          <a:bodyPr/>
          <a:lstStyle>
            <a:lvl1pPr>
              <a:defRPr/>
            </a:lvl1pPr>
          </a:lstStyle>
          <a:p>
            <a:endParaRPr lang="el-GR"/>
          </a:p>
        </p:txBody>
      </p:sp>
      <p:sp>
        <p:nvSpPr>
          <p:cNvPr id="6" name="22 - Θέση αριθμού διαφάνειας"/>
          <p:cNvSpPr>
            <a:spLocks noGrp="1"/>
          </p:cNvSpPr>
          <p:nvPr>
            <p:ph type="sldNum" sz="quarter" idx="12"/>
          </p:nvPr>
        </p:nvSpPr>
        <p:spPr/>
        <p:txBody>
          <a:bodyPr/>
          <a:lstStyle>
            <a:lvl1pPr>
              <a:defRPr/>
            </a:lvl1pPr>
          </a:lstStyle>
          <a:p>
            <a:fld id="{7C6C1118-F763-4FFD-8410-7955E3D01025}" type="slidenum">
              <a:rPr lang="el-GR"/>
              <a:pPr/>
              <a:t>‹#›</a:t>
            </a:fld>
            <a:endParaRPr lang="el-GR"/>
          </a:p>
        </p:txBody>
      </p:sp>
    </p:spTree>
    <p:extLst>
      <p:ext uri="{BB962C8B-B14F-4D97-AF65-F5344CB8AC3E}">
        <p14:creationId xmlns:p14="http://schemas.microsoft.com/office/powerpoint/2010/main" val="117951524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4" name="Rectangle 3"/>
          <p:cNvSpPr/>
          <p:nvPr userDrawn="1"/>
        </p:nvSpPr>
        <p:spPr>
          <a:xfrm>
            <a:off x="-1097154" y="-170566"/>
            <a:ext cx="1097154" cy="446346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10286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NTRO">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9926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709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5406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4" name="Rectangle 3"/>
          <p:cNvSpPr/>
          <p:nvPr userDrawn="1"/>
        </p:nvSpPr>
        <p:spPr>
          <a:xfrm>
            <a:off x="-1097154" y="-170566"/>
            <a:ext cx="1097154" cy="446346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1399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p:spTree>
      <p:nvGrpSpPr>
        <p:cNvPr id="1" name=""/>
        <p:cNvGrpSpPr/>
        <p:nvPr/>
      </p:nvGrpSpPr>
      <p:grpSpPr>
        <a:xfrm>
          <a:off x="0" y="0"/>
          <a:ext cx="0" cy="0"/>
          <a:chOff x="0" y="0"/>
          <a:chExt cx="0" cy="0"/>
        </a:xfrm>
      </p:grpSpPr>
      <p:sp>
        <p:nvSpPr>
          <p:cNvPr id="4" name="Rectangle 3"/>
          <p:cNvSpPr/>
          <p:nvPr userDrawn="1"/>
        </p:nvSpPr>
        <p:spPr>
          <a:xfrm>
            <a:off x="-1097154" y="-170566"/>
            <a:ext cx="1097154" cy="446346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8542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20337AEA-25B3-4408-B093-6DDA4600CD91}" type="datetimeFigureOut">
              <a:rPr lang="ms-MY" smtClean="0"/>
              <a:t>31/05/2025</a:t>
            </a:fld>
            <a:endParaRPr lang="ms-MY"/>
          </a:p>
        </p:txBody>
      </p:sp>
      <p:sp>
        <p:nvSpPr>
          <p:cNvPr id="8" name="Footer Placeholder 7"/>
          <p:cNvSpPr>
            <a:spLocks noGrp="1"/>
          </p:cNvSpPr>
          <p:nvPr>
            <p:ph type="ftr" sz="quarter" idx="11"/>
          </p:nvPr>
        </p:nvSpPr>
        <p:spPr/>
        <p:txBody>
          <a:bodyPr/>
          <a:lstStyle/>
          <a:p>
            <a:endParaRPr lang="ms-MY"/>
          </a:p>
        </p:txBody>
      </p:sp>
      <p:sp>
        <p:nvSpPr>
          <p:cNvPr id="9" name="Slide Number Placeholder 8"/>
          <p:cNvSpPr>
            <a:spLocks noGrp="1"/>
          </p:cNvSpPr>
          <p:nvPr>
            <p:ph type="sldNum" sz="quarter" idx="12"/>
          </p:nvPr>
        </p:nvSpPr>
        <p:spPr/>
        <p:txBody>
          <a:bodyPr/>
          <a:lstStyle/>
          <a:p>
            <a:fld id="{563D9F6E-FF3A-42BE-A0D3-BF3E5ED04CA3}" type="slidenum">
              <a:rPr lang="ms-MY" smtClean="0"/>
              <a:t>‹#›</a:t>
            </a:fld>
            <a:endParaRPr lang="ms-MY"/>
          </a:p>
        </p:txBody>
      </p:sp>
    </p:spTree>
    <p:extLst>
      <p:ext uri="{BB962C8B-B14F-4D97-AF65-F5344CB8AC3E}">
        <p14:creationId xmlns:p14="http://schemas.microsoft.com/office/powerpoint/2010/main" val="1023931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7" name="Date Placeholder 6"/>
          <p:cNvSpPr>
            <a:spLocks noGrp="1"/>
          </p:cNvSpPr>
          <p:nvPr>
            <p:ph type="dt" sz="half" idx="10"/>
          </p:nvPr>
        </p:nvSpPr>
        <p:spPr/>
        <p:txBody>
          <a:bodyPr/>
          <a:lstStyle/>
          <a:p>
            <a:fld id="{20337AEA-25B3-4408-B093-6DDA4600CD91}" type="datetimeFigureOut">
              <a:rPr lang="ms-MY" smtClean="0"/>
              <a:t>31/05/2025</a:t>
            </a:fld>
            <a:endParaRPr lang="ms-MY"/>
          </a:p>
        </p:txBody>
      </p:sp>
      <p:sp>
        <p:nvSpPr>
          <p:cNvPr id="8" name="Footer Placeholder 7"/>
          <p:cNvSpPr>
            <a:spLocks noGrp="1"/>
          </p:cNvSpPr>
          <p:nvPr>
            <p:ph type="ftr" sz="quarter" idx="11"/>
          </p:nvPr>
        </p:nvSpPr>
        <p:spPr/>
        <p:txBody>
          <a:bodyPr/>
          <a:lstStyle/>
          <a:p>
            <a:endParaRPr lang="ms-MY"/>
          </a:p>
        </p:txBody>
      </p:sp>
      <p:sp>
        <p:nvSpPr>
          <p:cNvPr id="9" name="Slide Number Placeholder 8"/>
          <p:cNvSpPr>
            <a:spLocks noGrp="1"/>
          </p:cNvSpPr>
          <p:nvPr>
            <p:ph type="sldNum" sz="quarter" idx="12"/>
          </p:nvPr>
        </p:nvSpPr>
        <p:spPr/>
        <p:txBody>
          <a:bodyPr/>
          <a:lstStyle/>
          <a:p>
            <a:fld id="{563D9F6E-FF3A-42BE-A0D3-BF3E5ED04CA3}" type="slidenum">
              <a:rPr lang="ms-MY" smtClean="0"/>
              <a:t>‹#›</a:t>
            </a:fld>
            <a:endParaRPr lang="ms-MY"/>
          </a:p>
        </p:txBody>
      </p:sp>
    </p:spTree>
    <p:extLst>
      <p:ext uri="{BB962C8B-B14F-4D97-AF65-F5344CB8AC3E}">
        <p14:creationId xmlns:p14="http://schemas.microsoft.com/office/powerpoint/2010/main" val="245570519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8" name="Date Placeholder 7"/>
          <p:cNvSpPr>
            <a:spLocks noGrp="1"/>
          </p:cNvSpPr>
          <p:nvPr>
            <p:ph type="dt" sz="half" idx="10"/>
          </p:nvPr>
        </p:nvSpPr>
        <p:spPr/>
        <p:txBody>
          <a:bodyPr/>
          <a:lstStyle/>
          <a:p>
            <a:fld id="{20337AEA-25B3-4408-B093-6DDA4600CD91}" type="datetimeFigureOut">
              <a:rPr lang="ms-MY" smtClean="0"/>
              <a:t>31/05/2025</a:t>
            </a:fld>
            <a:endParaRPr lang="ms-MY"/>
          </a:p>
        </p:txBody>
      </p:sp>
      <p:sp>
        <p:nvSpPr>
          <p:cNvPr id="9" name="Footer Placeholder 8"/>
          <p:cNvSpPr>
            <a:spLocks noGrp="1"/>
          </p:cNvSpPr>
          <p:nvPr>
            <p:ph type="ftr" sz="quarter" idx="11"/>
          </p:nvPr>
        </p:nvSpPr>
        <p:spPr/>
        <p:txBody>
          <a:bodyPr/>
          <a:lstStyle/>
          <a:p>
            <a:endParaRPr lang="ms-MY"/>
          </a:p>
        </p:txBody>
      </p:sp>
      <p:sp>
        <p:nvSpPr>
          <p:cNvPr id="10" name="Slide Number Placeholder 9"/>
          <p:cNvSpPr>
            <a:spLocks noGrp="1"/>
          </p:cNvSpPr>
          <p:nvPr>
            <p:ph type="sldNum" sz="quarter" idx="12"/>
          </p:nvPr>
        </p:nvSpPr>
        <p:spPr/>
        <p:txBody>
          <a:bodyPr/>
          <a:lstStyle/>
          <a:p>
            <a:fld id="{563D9F6E-FF3A-42BE-A0D3-BF3E5ED04CA3}" type="slidenum">
              <a:rPr lang="ms-MY" smtClean="0"/>
              <a:t>‹#›</a:t>
            </a:fld>
            <a:endParaRPr lang="ms-MY"/>
          </a:p>
        </p:txBody>
      </p:sp>
    </p:spTree>
    <p:extLst>
      <p:ext uri="{BB962C8B-B14F-4D97-AF65-F5344CB8AC3E}">
        <p14:creationId xmlns:p14="http://schemas.microsoft.com/office/powerpoint/2010/main" val="3435659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102239" y="3143250"/>
            <a:ext cx="3288024" cy="2596776"/>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7" name="Date Placeholder 6"/>
          <p:cNvSpPr>
            <a:spLocks noGrp="1"/>
          </p:cNvSpPr>
          <p:nvPr>
            <p:ph type="dt" sz="half" idx="10"/>
          </p:nvPr>
        </p:nvSpPr>
        <p:spPr/>
        <p:txBody>
          <a:bodyPr/>
          <a:lstStyle/>
          <a:p>
            <a:fld id="{20337AEA-25B3-4408-B093-6DDA4600CD91}" type="datetimeFigureOut">
              <a:rPr lang="ms-MY" smtClean="0"/>
              <a:t>31/05/2025</a:t>
            </a:fld>
            <a:endParaRPr lang="ms-MY"/>
          </a:p>
        </p:txBody>
      </p:sp>
      <p:sp>
        <p:nvSpPr>
          <p:cNvPr id="8" name="Footer Placeholder 7"/>
          <p:cNvSpPr>
            <a:spLocks noGrp="1"/>
          </p:cNvSpPr>
          <p:nvPr>
            <p:ph type="ftr" sz="quarter" idx="11"/>
          </p:nvPr>
        </p:nvSpPr>
        <p:spPr/>
        <p:txBody>
          <a:bodyPr/>
          <a:lstStyle/>
          <a:p>
            <a:endParaRPr lang="ms-MY"/>
          </a:p>
        </p:txBody>
      </p:sp>
      <p:sp>
        <p:nvSpPr>
          <p:cNvPr id="9" name="Slide Number Placeholder 8"/>
          <p:cNvSpPr>
            <a:spLocks noGrp="1"/>
          </p:cNvSpPr>
          <p:nvPr>
            <p:ph type="sldNum" sz="quarter" idx="12"/>
          </p:nvPr>
        </p:nvSpPr>
        <p:spPr/>
        <p:txBody>
          <a:bodyPr/>
          <a:lstStyle/>
          <a:p>
            <a:fld id="{563D9F6E-FF3A-42BE-A0D3-BF3E5ED04CA3}" type="slidenum">
              <a:rPr lang="ms-MY" smtClean="0"/>
              <a:t>‹#›</a:t>
            </a:fld>
            <a:endParaRPr lang="ms-MY"/>
          </a:p>
        </p:txBody>
      </p:sp>
      <p:sp>
        <p:nvSpPr>
          <p:cNvPr id="10" name="Title 9"/>
          <p:cNvSpPr>
            <a:spLocks noGrp="1"/>
          </p:cNvSpPr>
          <p:nvPr>
            <p:ph type="title"/>
          </p:nvPr>
        </p:nvSpPr>
        <p:spPr/>
        <p:txBody>
          <a:bodyPr/>
          <a:lstStyle/>
          <a:p>
            <a:r>
              <a:rPr lang="el-GR"/>
              <a:t>Κάντε κλικ για να επεξεργαστείτε τον τίτλο υποδείγματος</a:t>
            </a:r>
            <a:endParaRPr lang="en-US" dirty="0"/>
          </a:p>
        </p:txBody>
      </p:sp>
    </p:spTree>
    <p:extLst>
      <p:ext uri="{BB962C8B-B14F-4D97-AF65-F5344CB8AC3E}">
        <p14:creationId xmlns:p14="http://schemas.microsoft.com/office/powerpoint/2010/main" val="527925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20337AEA-25B3-4408-B093-6DDA4600CD91}" type="datetimeFigureOut">
              <a:rPr lang="ms-MY" smtClean="0"/>
              <a:t>31/05/2025</a:t>
            </a:fld>
            <a:endParaRPr lang="ms-MY"/>
          </a:p>
        </p:txBody>
      </p:sp>
      <p:sp>
        <p:nvSpPr>
          <p:cNvPr id="4" name="Footer Placeholder 3"/>
          <p:cNvSpPr>
            <a:spLocks noGrp="1"/>
          </p:cNvSpPr>
          <p:nvPr>
            <p:ph type="ftr" sz="quarter" idx="11"/>
          </p:nvPr>
        </p:nvSpPr>
        <p:spPr/>
        <p:txBody>
          <a:bodyPr/>
          <a:lstStyle/>
          <a:p>
            <a:endParaRPr lang="ms-MY"/>
          </a:p>
        </p:txBody>
      </p:sp>
      <p:sp>
        <p:nvSpPr>
          <p:cNvPr id="5" name="Slide Number Placeholder 4"/>
          <p:cNvSpPr>
            <a:spLocks noGrp="1"/>
          </p:cNvSpPr>
          <p:nvPr>
            <p:ph type="sldNum" sz="quarter" idx="12"/>
          </p:nvPr>
        </p:nvSpPr>
        <p:spPr/>
        <p:txBody>
          <a:bodyPr/>
          <a:lstStyle/>
          <a:p>
            <a:fld id="{563D9F6E-FF3A-42BE-A0D3-BF3E5ED04CA3}" type="slidenum">
              <a:rPr lang="ms-MY" smtClean="0"/>
              <a:t>‹#›</a:t>
            </a:fld>
            <a:endParaRPr lang="ms-MY"/>
          </a:p>
        </p:txBody>
      </p:sp>
    </p:spTree>
    <p:extLst>
      <p:ext uri="{BB962C8B-B14F-4D97-AF65-F5344CB8AC3E}">
        <p14:creationId xmlns:p14="http://schemas.microsoft.com/office/powerpoint/2010/main" val="659089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337AEA-25B3-4408-B093-6DDA4600CD91}" type="datetimeFigureOut">
              <a:rPr lang="ms-MY" smtClean="0"/>
              <a:t>31/05/2025</a:t>
            </a:fld>
            <a:endParaRPr lang="ms-MY"/>
          </a:p>
        </p:txBody>
      </p:sp>
      <p:sp>
        <p:nvSpPr>
          <p:cNvPr id="3" name="Footer Placeholder 2"/>
          <p:cNvSpPr>
            <a:spLocks noGrp="1"/>
          </p:cNvSpPr>
          <p:nvPr>
            <p:ph type="ftr" sz="quarter" idx="11"/>
          </p:nvPr>
        </p:nvSpPr>
        <p:spPr/>
        <p:txBody>
          <a:bodyPr/>
          <a:lstStyle/>
          <a:p>
            <a:endParaRPr lang="ms-MY"/>
          </a:p>
        </p:txBody>
      </p:sp>
      <p:sp>
        <p:nvSpPr>
          <p:cNvPr id="4" name="Slide Number Placeholder 3"/>
          <p:cNvSpPr>
            <a:spLocks noGrp="1"/>
          </p:cNvSpPr>
          <p:nvPr>
            <p:ph type="sldNum" sz="quarter" idx="12"/>
          </p:nvPr>
        </p:nvSpPr>
        <p:spPr/>
        <p:txBody>
          <a:bodyPr/>
          <a:lstStyle/>
          <a:p>
            <a:fld id="{563D9F6E-FF3A-42BE-A0D3-BF3E5ED04CA3}" type="slidenum">
              <a:rPr lang="ms-MY" smtClean="0"/>
              <a:t>‹#›</a:t>
            </a:fld>
            <a:endParaRPr lang="ms-MY"/>
          </a:p>
        </p:txBody>
      </p:sp>
    </p:spTree>
    <p:extLst>
      <p:ext uri="{BB962C8B-B14F-4D97-AF65-F5344CB8AC3E}">
        <p14:creationId xmlns:p14="http://schemas.microsoft.com/office/powerpoint/2010/main" val="2225044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9" name="Date Placeholder 8"/>
          <p:cNvSpPr>
            <a:spLocks noGrp="1"/>
          </p:cNvSpPr>
          <p:nvPr>
            <p:ph type="dt" sz="half" idx="10"/>
          </p:nvPr>
        </p:nvSpPr>
        <p:spPr/>
        <p:txBody>
          <a:bodyPr/>
          <a:lstStyle/>
          <a:p>
            <a:fld id="{20337AEA-25B3-4408-B093-6DDA4600CD91}" type="datetimeFigureOut">
              <a:rPr lang="ms-MY" smtClean="0"/>
              <a:t>31/05/2025</a:t>
            </a:fld>
            <a:endParaRPr lang="ms-MY"/>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lang="ms-MY"/>
          </a:p>
        </p:txBody>
      </p:sp>
      <p:sp>
        <p:nvSpPr>
          <p:cNvPr id="11" name="Slide Number Placeholder 10"/>
          <p:cNvSpPr>
            <a:spLocks noGrp="1"/>
          </p:cNvSpPr>
          <p:nvPr>
            <p:ph type="sldNum" sz="quarter" idx="12"/>
          </p:nvPr>
        </p:nvSpPr>
        <p:spPr/>
        <p:txBody>
          <a:bodyPr/>
          <a:lstStyle/>
          <a:p>
            <a:fld id="{563D9F6E-FF3A-42BE-A0D3-BF3E5ED04CA3}" type="slidenum">
              <a:rPr lang="ms-MY" smtClean="0"/>
              <a:t>‹#›</a:t>
            </a:fld>
            <a:endParaRPr lang="ms-MY"/>
          </a:p>
        </p:txBody>
      </p:sp>
    </p:spTree>
    <p:extLst>
      <p:ext uri="{BB962C8B-B14F-4D97-AF65-F5344CB8AC3E}">
        <p14:creationId xmlns:p14="http://schemas.microsoft.com/office/powerpoint/2010/main" val="1315679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20337AEA-25B3-4408-B093-6DDA4600CD91}" type="datetimeFigureOut">
              <a:rPr lang="ms-MY" smtClean="0"/>
              <a:t>31/05/2025</a:t>
            </a:fld>
            <a:endParaRPr lang="ms-MY"/>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563D9F6E-FF3A-42BE-A0D3-BF3E5ED04CA3}" type="slidenum">
              <a:rPr lang="ms-MY" smtClean="0"/>
              <a:t>‹#›</a:t>
            </a:fld>
            <a:endParaRPr lang="ms-MY"/>
          </a:p>
        </p:txBody>
      </p:sp>
    </p:spTree>
    <p:extLst>
      <p:ext uri="{BB962C8B-B14F-4D97-AF65-F5344CB8AC3E}">
        <p14:creationId xmlns:p14="http://schemas.microsoft.com/office/powerpoint/2010/main" val="1964506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20337AEA-25B3-4408-B093-6DDA4600CD91}" type="datetimeFigureOut">
              <a:rPr lang="ms-MY" smtClean="0"/>
              <a:t>31/05/2025</a:t>
            </a:fld>
            <a:endParaRPr lang="ms-MY"/>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ms-MY"/>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563D9F6E-FF3A-42BE-A0D3-BF3E5ED04CA3}" type="slidenum">
              <a:rPr lang="ms-MY" smtClean="0"/>
              <a:t>‹#›</a:t>
            </a:fld>
            <a:endParaRPr lang="ms-MY"/>
          </a:p>
        </p:txBody>
      </p:sp>
    </p:spTree>
    <p:extLst>
      <p:ext uri="{BB962C8B-B14F-4D97-AF65-F5344CB8AC3E}">
        <p14:creationId xmlns:p14="http://schemas.microsoft.com/office/powerpoint/2010/main" val="3620472843"/>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 id="2147483950" r:id="rId14"/>
    <p:sldLayoutId id="2147483797" r:id="rId15"/>
    <p:sldLayoutId id="2147483800" r:id="rId16"/>
    <p:sldLayoutId id="2147483801" r:id="rId17"/>
    <p:sldLayoutId id="2147483802" r:id="rId18"/>
  </p:sldLayoutIdLs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14.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7/06/relationships/model3d" Target="../media/model3d1.glb"/><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emf"/><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116013" y="549275"/>
            <a:ext cx="7381875" cy="1584325"/>
          </a:xfrm>
        </p:spPr>
        <p:txBody>
          <a:bodyPr>
            <a:normAutofit fontScale="90000"/>
          </a:bodyPr>
          <a:lstStyle/>
          <a:p>
            <a:pPr algn="ctr" hangingPunct="0">
              <a:lnSpc>
                <a:spcPct val="150000"/>
              </a:lnSpc>
              <a:spcAft>
                <a:spcPts val="2400"/>
              </a:spcAft>
            </a:pPr>
            <a:r>
              <a:rPr lang="en-US" sz="2800" b="1" dirty="0">
                <a:effectLst/>
                <a:latin typeface="Times New Roman" panose="02020603050405020304" pitchFamily="18" charset="0"/>
                <a:ea typeface="Times New Roman" panose="02020603050405020304" pitchFamily="18" charset="0"/>
              </a:rPr>
              <a:t>Teaching and Learning Ideas for Mathematics: The Case of a Greek Game </a:t>
            </a:r>
            <a:endParaRPr lang="el-GR" sz="2800" b="1" dirty="0">
              <a:effectLst/>
              <a:latin typeface="Times New Roman" panose="02020603050405020304" pitchFamily="18" charset="0"/>
              <a:ea typeface="Times New Roman" panose="02020603050405020304" pitchFamily="18" charset="0"/>
            </a:endParaRPr>
          </a:p>
        </p:txBody>
      </p:sp>
      <p:sp>
        <p:nvSpPr>
          <p:cNvPr id="2051" name="Rectangle 3"/>
          <p:cNvSpPr>
            <a:spLocks noGrp="1" noChangeArrowheads="1"/>
          </p:cNvSpPr>
          <p:nvPr>
            <p:ph type="subTitle" idx="1"/>
          </p:nvPr>
        </p:nvSpPr>
        <p:spPr>
          <a:xfrm>
            <a:off x="1258888" y="3141663"/>
            <a:ext cx="6400800" cy="2808287"/>
          </a:xfrm>
        </p:spPr>
        <p:txBody>
          <a:bodyPr>
            <a:normAutofit fontScale="77500" lnSpcReduction="20000"/>
          </a:bodyPr>
          <a:lstStyle/>
          <a:p>
            <a:pPr>
              <a:lnSpc>
                <a:spcPct val="80000"/>
              </a:lnSpc>
            </a:pPr>
            <a:r>
              <a:rPr lang="en-US" sz="2800" b="1" dirty="0">
                <a:latin typeface="Times New Roman" panose="02020603050405020304" pitchFamily="18" charset="0"/>
                <a:cs typeface="Times New Roman" panose="02020603050405020304" pitchFamily="18" charset="0"/>
              </a:rPr>
              <a:t>Eleni </a:t>
            </a:r>
            <a:r>
              <a:rPr lang="en-US" sz="2800" b="1" dirty="0" err="1">
                <a:latin typeface="Times New Roman" panose="02020603050405020304" pitchFamily="18" charset="0"/>
                <a:cs typeface="Times New Roman" panose="02020603050405020304" pitchFamily="18" charset="0"/>
              </a:rPr>
              <a:t>Tsami</a:t>
            </a:r>
            <a:endParaRPr lang="el-GR" sz="2800" b="1" dirty="0">
              <a:latin typeface="Times New Roman" panose="02020603050405020304" pitchFamily="18" charset="0"/>
              <a:cs typeface="Times New Roman" panose="02020603050405020304" pitchFamily="18" charset="0"/>
            </a:endParaRPr>
          </a:p>
          <a:p>
            <a:pPr>
              <a:lnSpc>
                <a:spcPct val="80000"/>
              </a:lnSpc>
            </a:pPr>
            <a:r>
              <a:rPr lang="en-GB" sz="2800" b="1" i="1" dirty="0">
                <a:latin typeface="Times New Roman" panose="02020603050405020304" pitchFamily="18" charset="0"/>
                <a:cs typeface="Times New Roman" panose="02020603050405020304" pitchFamily="18" charset="0"/>
              </a:rPr>
              <a:t>University of Piraeus – Greece </a:t>
            </a:r>
          </a:p>
          <a:p>
            <a:endParaRPr lang="el-GR"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Dimitris </a:t>
            </a:r>
            <a:r>
              <a:rPr lang="en-US" sz="2800" b="1" dirty="0" err="1">
                <a:latin typeface="Times New Roman" panose="02020603050405020304" pitchFamily="18" charset="0"/>
                <a:cs typeface="Times New Roman" panose="02020603050405020304" pitchFamily="18" charset="0"/>
              </a:rPr>
              <a:t>Anastasopoulos</a:t>
            </a:r>
            <a:endParaRPr lang="en-US" sz="2800" b="1" dirty="0">
              <a:latin typeface="Times New Roman" panose="02020603050405020304" pitchFamily="18" charset="0"/>
              <a:cs typeface="Times New Roman" panose="02020603050405020304" pitchFamily="18" charset="0"/>
            </a:endParaRPr>
          </a:p>
          <a:p>
            <a:pPr>
              <a:lnSpc>
                <a:spcPct val="80000"/>
              </a:lnSpc>
            </a:pPr>
            <a:r>
              <a:rPr lang="en-US" sz="2800" b="1" i="1" dirty="0">
                <a:latin typeface="Times New Roman" panose="02020603050405020304" pitchFamily="18" charset="0"/>
                <a:cs typeface="Times New Roman" panose="02020603050405020304" pitchFamily="18" charset="0"/>
              </a:rPr>
              <a:t>University of Ioannina – Greece</a:t>
            </a:r>
          </a:p>
          <a:p>
            <a:pPr>
              <a:lnSpc>
                <a:spcPct val="80000"/>
              </a:lnSpc>
            </a:pPr>
            <a:r>
              <a:rPr lang="en-US" sz="2800" b="1" i="1" dirty="0">
                <a:latin typeface="Times New Roman" panose="02020603050405020304" pitchFamily="18" charset="0"/>
                <a:cs typeface="Times New Roman" panose="02020603050405020304" pitchFamily="18" charset="0"/>
              </a:rPr>
              <a:t> </a:t>
            </a:r>
          </a:p>
          <a:p>
            <a:pPr>
              <a:lnSpc>
                <a:spcPct val="80000"/>
              </a:lnSpc>
            </a:pPr>
            <a:endParaRPr lang="en-US" sz="2400" dirty="0"/>
          </a:p>
          <a:p>
            <a:r>
              <a:rPr lang="en-US" sz="2400" b="1" dirty="0"/>
              <a:t>The Learning Ideas Conference 2025, New York. </a:t>
            </a:r>
            <a:endParaRPr lang="el-GR"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4768" y="955943"/>
            <a:ext cx="1068690" cy="830740"/>
          </a:xfrm>
          <a:prstGeom prst="rect">
            <a:avLst/>
          </a:prstGeom>
        </p:spPr>
        <p:txBody>
          <a:bodyPr wrap="none">
            <a:spAutoFit/>
          </a:bodyPr>
          <a:lstStyle/>
          <a:p>
            <a:pPr algn="l" defTabSz="914339" fontAlgn="auto">
              <a:spcBef>
                <a:spcPts val="0"/>
              </a:spcBef>
              <a:spcAft>
                <a:spcPts val="0"/>
              </a:spcAft>
            </a:pPr>
            <a:r>
              <a:rPr lang="en-US" sz="2399" dirty="0">
                <a:solidFill>
                  <a:srgbClr val="F79646">
                    <a:lumMod val="75000"/>
                  </a:srgbClr>
                </a:solidFill>
                <a:latin typeface="Calibri"/>
                <a:ea typeface="Imagine Font" charset="0"/>
                <a:cs typeface="Imagine Font" charset="0"/>
              </a:rPr>
              <a:t>Garage</a:t>
            </a:r>
            <a:br>
              <a:rPr lang="el-GR" sz="2399" dirty="0">
                <a:solidFill>
                  <a:srgbClr val="F79646">
                    <a:lumMod val="75000"/>
                  </a:srgbClr>
                </a:solidFill>
                <a:latin typeface="Calibri"/>
                <a:ea typeface="Imagine Font" charset="0"/>
                <a:cs typeface="Imagine Font" charset="0"/>
              </a:rPr>
            </a:br>
            <a:endParaRPr lang="el-GR" sz="2399" dirty="0">
              <a:solidFill>
                <a:srgbClr val="F79646">
                  <a:lumMod val="75000"/>
                </a:srgbClr>
              </a:solidFill>
              <a:latin typeface="Calibri"/>
              <a:ea typeface="Imagine Font" charset="0"/>
              <a:cs typeface="Imagine Font" charset="0"/>
            </a:endParaRPr>
          </a:p>
        </p:txBody>
      </p:sp>
      <p:sp>
        <p:nvSpPr>
          <p:cNvPr id="7" name="Rectangle 6">
            <a:extLst>
              <a:ext uri="{FF2B5EF4-FFF2-40B4-BE49-F238E27FC236}">
                <a16:creationId xmlns:a16="http://schemas.microsoft.com/office/drawing/2014/main" id="{C9A8CF5B-8DF3-6445-A64F-6C4C78330225}"/>
              </a:ext>
            </a:extLst>
          </p:cNvPr>
          <p:cNvSpPr/>
          <p:nvPr/>
        </p:nvSpPr>
        <p:spPr>
          <a:xfrm>
            <a:off x="128095" y="2119786"/>
            <a:ext cx="4065962" cy="323165"/>
          </a:xfrm>
          <a:prstGeom prst="rect">
            <a:avLst/>
          </a:prstGeom>
        </p:spPr>
        <p:txBody>
          <a:bodyPr wrap="square">
            <a:spAutoFit/>
          </a:bodyPr>
          <a:lstStyle/>
          <a:p>
            <a:pPr algn="l" defTabSz="914339" fontAlgn="auto">
              <a:spcBef>
                <a:spcPts val="0"/>
              </a:spcBef>
              <a:spcAft>
                <a:spcPts val="0"/>
              </a:spcAft>
            </a:pPr>
            <a:r>
              <a:rPr lang="el-GR" sz="1500" dirty="0">
                <a:solidFill>
                  <a:prstClr val="black">
                    <a:lumMod val="75000"/>
                    <a:lumOff val="25000"/>
                  </a:prstClr>
                </a:solidFill>
                <a:latin typeface="Calibri"/>
              </a:rPr>
              <a:t> </a:t>
            </a:r>
            <a:endParaRPr lang="en-US" sz="1500" dirty="0">
              <a:solidFill>
                <a:prstClr val="black">
                  <a:lumMod val="75000"/>
                  <a:lumOff val="25000"/>
                </a:prstClr>
              </a:solidFill>
              <a:latin typeface="Calibri"/>
            </a:endParaRPr>
          </a:p>
        </p:txBody>
      </p:sp>
      <p:pic>
        <p:nvPicPr>
          <p:cNvPr id="3" name="Εικόνα 2">
            <a:extLst>
              <a:ext uri="{FF2B5EF4-FFF2-40B4-BE49-F238E27FC236}">
                <a16:creationId xmlns:a16="http://schemas.microsoft.com/office/drawing/2014/main" id="{E707981E-E4CB-83DA-DE58-A1C88FE497FD}"/>
              </a:ext>
            </a:extLst>
          </p:cNvPr>
          <p:cNvPicPr>
            <a:picLocks noChangeAspect="1"/>
          </p:cNvPicPr>
          <p:nvPr/>
        </p:nvPicPr>
        <p:blipFill>
          <a:blip r:embed="rId2"/>
          <a:stretch>
            <a:fillRect/>
          </a:stretch>
        </p:blipFill>
        <p:spPr>
          <a:xfrm>
            <a:off x="3187579" y="854025"/>
            <a:ext cx="5955434" cy="3131532"/>
          </a:xfrm>
          <a:prstGeom prst="rect">
            <a:avLst/>
          </a:prstGeom>
        </p:spPr>
      </p:pic>
      <p:pic>
        <p:nvPicPr>
          <p:cNvPr id="8" name="Εικόνα 7">
            <a:extLst>
              <a:ext uri="{FF2B5EF4-FFF2-40B4-BE49-F238E27FC236}">
                <a16:creationId xmlns:a16="http://schemas.microsoft.com/office/drawing/2014/main" id="{8A9134E6-3632-EE88-45F2-F88C8A0558FF}"/>
              </a:ext>
            </a:extLst>
          </p:cNvPr>
          <p:cNvPicPr>
            <a:picLocks noChangeAspect="1"/>
          </p:cNvPicPr>
          <p:nvPr/>
        </p:nvPicPr>
        <p:blipFill>
          <a:blip r:embed="rId3"/>
          <a:stretch>
            <a:fillRect/>
          </a:stretch>
        </p:blipFill>
        <p:spPr>
          <a:xfrm>
            <a:off x="0" y="3792844"/>
            <a:ext cx="4805283" cy="2207832"/>
          </a:xfrm>
          <a:prstGeom prst="rect">
            <a:avLst/>
          </a:prstGeom>
        </p:spPr>
      </p:pic>
    </p:spTree>
    <p:extLst>
      <p:ext uri="{BB962C8B-B14F-4D97-AF65-F5344CB8AC3E}">
        <p14:creationId xmlns:p14="http://schemas.microsoft.com/office/powerpoint/2010/main" val="1281034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4661" y="945371"/>
            <a:ext cx="1991251" cy="830740"/>
          </a:xfrm>
          <a:prstGeom prst="rect">
            <a:avLst/>
          </a:prstGeom>
        </p:spPr>
        <p:txBody>
          <a:bodyPr wrap="none">
            <a:spAutoFit/>
          </a:bodyPr>
          <a:lstStyle/>
          <a:p>
            <a:pPr algn="l" defTabSz="914339" fontAlgn="auto">
              <a:spcBef>
                <a:spcPts val="0"/>
              </a:spcBef>
              <a:spcAft>
                <a:spcPts val="0"/>
              </a:spcAft>
            </a:pPr>
            <a:r>
              <a:rPr lang="en-US" sz="2399" dirty="0">
                <a:solidFill>
                  <a:srgbClr val="F79646">
                    <a:lumMod val="75000"/>
                  </a:srgbClr>
                </a:solidFill>
                <a:latin typeface="Calibri"/>
                <a:ea typeface="Imagine Font" charset="0"/>
                <a:cs typeface="Imagine Font" charset="0"/>
              </a:rPr>
              <a:t>Neighborhood</a:t>
            </a:r>
            <a:br>
              <a:rPr lang="el-GR" sz="2399" dirty="0">
                <a:solidFill>
                  <a:srgbClr val="F79646">
                    <a:lumMod val="75000"/>
                  </a:srgbClr>
                </a:solidFill>
                <a:latin typeface="Calibri"/>
                <a:ea typeface="Imagine Font" charset="0"/>
                <a:cs typeface="Imagine Font" charset="0"/>
              </a:rPr>
            </a:br>
            <a:endParaRPr lang="el-GR" sz="2399" dirty="0">
              <a:solidFill>
                <a:srgbClr val="F79646">
                  <a:lumMod val="75000"/>
                </a:srgbClr>
              </a:solidFill>
              <a:latin typeface="Calibri"/>
              <a:ea typeface="Imagine Font" charset="0"/>
              <a:cs typeface="Imagine Font" charset="0"/>
            </a:endParaRPr>
          </a:p>
        </p:txBody>
      </p:sp>
      <p:pic>
        <p:nvPicPr>
          <p:cNvPr id="3" name="Εικόνα 2">
            <a:extLst>
              <a:ext uri="{FF2B5EF4-FFF2-40B4-BE49-F238E27FC236}">
                <a16:creationId xmlns:a16="http://schemas.microsoft.com/office/drawing/2014/main" id="{72B686AD-892D-57AE-2BE2-F13D0902F78A}"/>
              </a:ext>
            </a:extLst>
          </p:cNvPr>
          <p:cNvPicPr>
            <a:picLocks noChangeAspect="1"/>
          </p:cNvPicPr>
          <p:nvPr/>
        </p:nvPicPr>
        <p:blipFill>
          <a:blip r:embed="rId2"/>
          <a:stretch>
            <a:fillRect/>
          </a:stretch>
        </p:blipFill>
        <p:spPr>
          <a:xfrm>
            <a:off x="4053243" y="857324"/>
            <a:ext cx="5090758" cy="2740395"/>
          </a:xfrm>
          <a:prstGeom prst="rect">
            <a:avLst/>
          </a:prstGeom>
        </p:spPr>
      </p:pic>
      <p:pic>
        <p:nvPicPr>
          <p:cNvPr id="9" name="Εικόνα 8">
            <a:extLst>
              <a:ext uri="{FF2B5EF4-FFF2-40B4-BE49-F238E27FC236}">
                <a16:creationId xmlns:a16="http://schemas.microsoft.com/office/drawing/2014/main" id="{9EA7B691-4C86-4C5A-8EAA-37BD48322786}"/>
              </a:ext>
            </a:extLst>
          </p:cNvPr>
          <p:cNvPicPr>
            <a:picLocks noChangeAspect="1"/>
          </p:cNvPicPr>
          <p:nvPr/>
        </p:nvPicPr>
        <p:blipFill>
          <a:blip r:embed="rId3"/>
          <a:stretch>
            <a:fillRect/>
          </a:stretch>
        </p:blipFill>
        <p:spPr>
          <a:xfrm>
            <a:off x="0" y="3482993"/>
            <a:ext cx="5357182" cy="2514163"/>
          </a:xfrm>
          <a:prstGeom prst="rect">
            <a:avLst/>
          </a:prstGeom>
        </p:spPr>
      </p:pic>
    </p:spTree>
    <p:extLst>
      <p:ext uri="{BB962C8B-B14F-4D97-AF65-F5344CB8AC3E}">
        <p14:creationId xmlns:p14="http://schemas.microsoft.com/office/powerpoint/2010/main" val="2464044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4787968" y="2841602"/>
            <a:ext cx="1762501" cy="219291"/>
          </a:xfrm>
          <a:prstGeom prst="rect">
            <a:avLst/>
          </a:prstGeom>
        </p:spPr>
        <p:txBody>
          <a:bodyPr wrap="square">
            <a:spAutoFit/>
          </a:bodyPr>
          <a:lstStyle/>
          <a:p>
            <a:pPr algn="l" defTabSz="914339" fontAlgn="auto">
              <a:spcBef>
                <a:spcPts val="0"/>
              </a:spcBef>
              <a:spcAft>
                <a:spcPts val="0"/>
              </a:spcAft>
            </a:pPr>
            <a:r>
              <a:rPr lang="en-US" sz="825" kern="3000" spc="22" dirty="0">
                <a:solidFill>
                  <a:prstClr val="black">
                    <a:lumMod val="85000"/>
                    <a:lumOff val="15000"/>
                  </a:prstClr>
                </a:solidFill>
                <a:latin typeface="Calibri Light" pitchFamily="34" charset="0"/>
                <a:cs typeface="Arial" pitchFamily="34" charset="0"/>
              </a:rPr>
              <a:t>.</a:t>
            </a:r>
          </a:p>
        </p:txBody>
      </p:sp>
      <p:sp>
        <p:nvSpPr>
          <p:cNvPr id="19" name="Rectangle 18"/>
          <p:cNvSpPr/>
          <p:nvPr/>
        </p:nvSpPr>
        <p:spPr>
          <a:xfrm>
            <a:off x="414621" y="1153784"/>
            <a:ext cx="958404" cy="461537"/>
          </a:xfrm>
          <a:prstGeom prst="rect">
            <a:avLst/>
          </a:prstGeom>
        </p:spPr>
        <p:txBody>
          <a:bodyPr wrap="none">
            <a:spAutoFit/>
          </a:bodyPr>
          <a:lstStyle/>
          <a:p>
            <a:pPr algn="l" defTabSz="914339" fontAlgn="auto">
              <a:spcBef>
                <a:spcPts val="0"/>
              </a:spcBef>
              <a:spcAft>
                <a:spcPts val="0"/>
              </a:spcAft>
            </a:pPr>
            <a:r>
              <a:rPr lang="en-US" sz="2399" dirty="0">
                <a:solidFill>
                  <a:srgbClr val="F79646">
                    <a:lumMod val="75000"/>
                  </a:srgbClr>
                </a:solidFill>
                <a:latin typeface="Calibri"/>
                <a:ea typeface="Imagine Font" charset="0"/>
                <a:cs typeface="Imagine Font" charset="0"/>
              </a:rPr>
              <a:t>Forest</a:t>
            </a:r>
          </a:p>
        </p:txBody>
      </p:sp>
      <p:pic>
        <p:nvPicPr>
          <p:cNvPr id="8" name="Εικόνα 7">
            <a:extLst>
              <a:ext uri="{FF2B5EF4-FFF2-40B4-BE49-F238E27FC236}">
                <a16:creationId xmlns:a16="http://schemas.microsoft.com/office/drawing/2014/main" id="{D80D48DE-76A5-03D0-4E2E-0E41C9603F0F}"/>
              </a:ext>
            </a:extLst>
          </p:cNvPr>
          <p:cNvPicPr>
            <a:picLocks noChangeAspect="1"/>
          </p:cNvPicPr>
          <p:nvPr/>
        </p:nvPicPr>
        <p:blipFill>
          <a:blip r:embed="rId2"/>
          <a:stretch>
            <a:fillRect/>
          </a:stretch>
        </p:blipFill>
        <p:spPr>
          <a:xfrm>
            <a:off x="2628290" y="857324"/>
            <a:ext cx="6541947" cy="3077541"/>
          </a:xfrm>
          <a:prstGeom prst="rect">
            <a:avLst/>
          </a:prstGeom>
        </p:spPr>
      </p:pic>
      <p:pic>
        <p:nvPicPr>
          <p:cNvPr id="11" name="Εικόνα 10">
            <a:extLst>
              <a:ext uri="{FF2B5EF4-FFF2-40B4-BE49-F238E27FC236}">
                <a16:creationId xmlns:a16="http://schemas.microsoft.com/office/drawing/2014/main" id="{76EC7ACA-9733-B69B-92C1-F59589018C87}"/>
              </a:ext>
            </a:extLst>
          </p:cNvPr>
          <p:cNvPicPr>
            <a:picLocks noChangeAspect="1"/>
          </p:cNvPicPr>
          <p:nvPr/>
        </p:nvPicPr>
        <p:blipFill>
          <a:blip r:embed="rId3"/>
          <a:stretch>
            <a:fillRect/>
          </a:stretch>
        </p:blipFill>
        <p:spPr>
          <a:xfrm>
            <a:off x="1" y="3656007"/>
            <a:ext cx="5539881" cy="2353159"/>
          </a:xfrm>
          <a:prstGeom prst="rect">
            <a:avLst/>
          </a:prstGeom>
        </p:spPr>
      </p:pic>
    </p:spTree>
    <p:extLst>
      <p:ext uri="{BB962C8B-B14F-4D97-AF65-F5344CB8AC3E}">
        <p14:creationId xmlns:p14="http://schemas.microsoft.com/office/powerpoint/2010/main" val="46922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6416" y="1206951"/>
            <a:ext cx="817596" cy="461537"/>
          </a:xfrm>
          <a:prstGeom prst="rect">
            <a:avLst/>
          </a:prstGeom>
        </p:spPr>
        <p:txBody>
          <a:bodyPr wrap="none">
            <a:spAutoFit/>
          </a:bodyPr>
          <a:lstStyle/>
          <a:p>
            <a:pPr algn="l" defTabSz="914339" fontAlgn="auto">
              <a:spcBef>
                <a:spcPts val="0"/>
              </a:spcBef>
              <a:spcAft>
                <a:spcPts val="0"/>
              </a:spcAft>
            </a:pPr>
            <a:r>
              <a:rPr lang="en-US" sz="2399" dirty="0">
                <a:solidFill>
                  <a:srgbClr val="F79646">
                    <a:lumMod val="75000"/>
                  </a:srgbClr>
                </a:solidFill>
                <a:latin typeface="Calibri"/>
                <a:ea typeface="Imagine Font" charset="0"/>
                <a:cs typeface="Imagine Font" charset="0"/>
              </a:rPr>
              <a:t>Farm</a:t>
            </a:r>
          </a:p>
        </p:txBody>
      </p:sp>
      <p:pic>
        <p:nvPicPr>
          <p:cNvPr id="7" name="Εικόνα 6">
            <a:extLst>
              <a:ext uri="{FF2B5EF4-FFF2-40B4-BE49-F238E27FC236}">
                <a16:creationId xmlns:a16="http://schemas.microsoft.com/office/drawing/2014/main" id="{4611D3D0-428C-F445-2AFD-381A5D813AA0}"/>
              </a:ext>
            </a:extLst>
          </p:cNvPr>
          <p:cNvPicPr>
            <a:picLocks noChangeAspect="1"/>
          </p:cNvPicPr>
          <p:nvPr/>
        </p:nvPicPr>
        <p:blipFill>
          <a:blip r:embed="rId2"/>
          <a:stretch>
            <a:fillRect/>
          </a:stretch>
        </p:blipFill>
        <p:spPr>
          <a:xfrm>
            <a:off x="3621205" y="865646"/>
            <a:ext cx="5522796" cy="2563354"/>
          </a:xfrm>
          <a:prstGeom prst="rect">
            <a:avLst/>
          </a:prstGeom>
        </p:spPr>
      </p:pic>
      <p:pic>
        <p:nvPicPr>
          <p:cNvPr id="10" name="Εικόνα 9">
            <a:extLst>
              <a:ext uri="{FF2B5EF4-FFF2-40B4-BE49-F238E27FC236}">
                <a16:creationId xmlns:a16="http://schemas.microsoft.com/office/drawing/2014/main" id="{5BD85D3A-96D7-A4EC-1034-375544AE7FC4}"/>
              </a:ext>
            </a:extLst>
          </p:cNvPr>
          <p:cNvPicPr>
            <a:picLocks noChangeAspect="1"/>
          </p:cNvPicPr>
          <p:nvPr/>
        </p:nvPicPr>
        <p:blipFill>
          <a:blip r:embed="rId3"/>
          <a:stretch>
            <a:fillRect/>
          </a:stretch>
        </p:blipFill>
        <p:spPr>
          <a:xfrm>
            <a:off x="1" y="3429000"/>
            <a:ext cx="5384622" cy="2571676"/>
          </a:xfrm>
          <a:prstGeom prst="rect">
            <a:avLst/>
          </a:prstGeom>
        </p:spPr>
      </p:pic>
    </p:spTree>
    <p:extLst>
      <p:ext uri="{BB962C8B-B14F-4D97-AF65-F5344CB8AC3E}">
        <p14:creationId xmlns:p14="http://schemas.microsoft.com/office/powerpoint/2010/main" val="1597141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1215331"/>
            <a:ext cx="937821" cy="461537"/>
          </a:xfrm>
          <a:prstGeom prst="rect">
            <a:avLst/>
          </a:prstGeom>
        </p:spPr>
        <p:txBody>
          <a:bodyPr wrap="none">
            <a:spAutoFit/>
          </a:bodyPr>
          <a:lstStyle/>
          <a:p>
            <a:pPr algn="l" defTabSz="914339" fontAlgn="auto">
              <a:spcBef>
                <a:spcPts val="0"/>
              </a:spcBef>
              <a:spcAft>
                <a:spcPts val="0"/>
              </a:spcAft>
            </a:pPr>
            <a:r>
              <a:rPr lang="en-US" sz="2399" dirty="0">
                <a:solidFill>
                  <a:srgbClr val="F79646">
                    <a:lumMod val="75000"/>
                  </a:srgbClr>
                </a:solidFill>
                <a:latin typeface="Calibri"/>
                <a:ea typeface="Imagine Font" charset="0"/>
                <a:cs typeface="Imagine Font" charset="0"/>
              </a:rPr>
              <a:t>Castle</a:t>
            </a:r>
          </a:p>
        </p:txBody>
      </p:sp>
      <p:pic>
        <p:nvPicPr>
          <p:cNvPr id="4" name="Εικόνα 3">
            <a:extLst>
              <a:ext uri="{FF2B5EF4-FFF2-40B4-BE49-F238E27FC236}">
                <a16:creationId xmlns:a16="http://schemas.microsoft.com/office/drawing/2014/main" id="{FF3155F1-3262-A257-501B-7D93835C2C09}"/>
              </a:ext>
            </a:extLst>
          </p:cNvPr>
          <p:cNvPicPr>
            <a:picLocks noChangeAspect="1"/>
          </p:cNvPicPr>
          <p:nvPr/>
        </p:nvPicPr>
        <p:blipFill>
          <a:blip r:embed="rId2"/>
          <a:stretch>
            <a:fillRect/>
          </a:stretch>
        </p:blipFill>
        <p:spPr>
          <a:xfrm>
            <a:off x="3708130" y="857324"/>
            <a:ext cx="5435871" cy="2874600"/>
          </a:xfrm>
          <a:prstGeom prst="rect">
            <a:avLst/>
          </a:prstGeom>
        </p:spPr>
      </p:pic>
      <p:pic>
        <p:nvPicPr>
          <p:cNvPr id="7" name="Εικόνα 6">
            <a:extLst>
              <a:ext uri="{FF2B5EF4-FFF2-40B4-BE49-F238E27FC236}">
                <a16:creationId xmlns:a16="http://schemas.microsoft.com/office/drawing/2014/main" id="{C27827DA-158C-5238-F72B-2810451FF65F}"/>
              </a:ext>
            </a:extLst>
          </p:cNvPr>
          <p:cNvPicPr>
            <a:picLocks noChangeAspect="1"/>
          </p:cNvPicPr>
          <p:nvPr/>
        </p:nvPicPr>
        <p:blipFill>
          <a:blip r:embed="rId3"/>
          <a:stretch>
            <a:fillRect/>
          </a:stretch>
        </p:blipFill>
        <p:spPr>
          <a:xfrm>
            <a:off x="1" y="3419272"/>
            <a:ext cx="5435871" cy="2581404"/>
          </a:xfrm>
          <a:prstGeom prst="rect">
            <a:avLst/>
          </a:prstGeom>
        </p:spPr>
      </p:pic>
    </p:spTree>
    <p:extLst>
      <p:ext uri="{BB962C8B-B14F-4D97-AF65-F5344CB8AC3E}">
        <p14:creationId xmlns:p14="http://schemas.microsoft.com/office/powerpoint/2010/main" val="3606400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146385-847D-EE4C-8D13-C090D179F4CF}"/>
              </a:ext>
            </a:extLst>
          </p:cNvPr>
          <p:cNvSpPr/>
          <p:nvPr/>
        </p:nvSpPr>
        <p:spPr>
          <a:xfrm>
            <a:off x="306637" y="953469"/>
            <a:ext cx="1636987" cy="461537"/>
          </a:xfrm>
          <a:prstGeom prst="rect">
            <a:avLst/>
          </a:prstGeom>
        </p:spPr>
        <p:txBody>
          <a:bodyPr wrap="none">
            <a:spAutoFit/>
          </a:bodyPr>
          <a:lstStyle/>
          <a:p>
            <a:pPr algn="l" defTabSz="914339" fontAlgn="auto">
              <a:spcBef>
                <a:spcPts val="0"/>
              </a:spcBef>
              <a:spcAft>
                <a:spcPts val="0"/>
              </a:spcAft>
            </a:pPr>
            <a:r>
              <a:rPr lang="en-US" sz="2399" dirty="0">
                <a:solidFill>
                  <a:srgbClr val="F79646">
                    <a:lumMod val="75000"/>
                  </a:srgbClr>
                </a:solidFill>
                <a:latin typeface="Calibri"/>
                <a:ea typeface="Imagine Font" charset="0"/>
                <a:cs typeface="Imagine Font" charset="0"/>
              </a:rPr>
              <a:t>Geopark </a:t>
            </a:r>
            <a:r>
              <a:rPr lang="el-GR" sz="2399" dirty="0">
                <a:solidFill>
                  <a:srgbClr val="F79646">
                    <a:lumMod val="75000"/>
                  </a:srgbClr>
                </a:solidFill>
                <a:latin typeface="Calibri"/>
                <a:ea typeface="Imagine Font" charset="0"/>
                <a:cs typeface="Imagine Font" charset="0"/>
              </a:rPr>
              <a:t>- 1</a:t>
            </a:r>
            <a:endParaRPr lang="en-US" sz="2399" dirty="0">
              <a:solidFill>
                <a:srgbClr val="F79646">
                  <a:lumMod val="75000"/>
                </a:srgbClr>
              </a:solidFill>
              <a:latin typeface="Calibri"/>
              <a:ea typeface="Imagine Font" charset="0"/>
              <a:cs typeface="Imagine Font" charset="0"/>
            </a:endParaRPr>
          </a:p>
        </p:txBody>
      </p:sp>
      <p:pic>
        <p:nvPicPr>
          <p:cNvPr id="6" name="Εικόνα 5">
            <a:extLst>
              <a:ext uri="{FF2B5EF4-FFF2-40B4-BE49-F238E27FC236}">
                <a16:creationId xmlns:a16="http://schemas.microsoft.com/office/drawing/2014/main" id="{A53B68CD-36E8-18A0-0066-2F13F10A8CC9}"/>
              </a:ext>
            </a:extLst>
          </p:cNvPr>
          <p:cNvPicPr>
            <a:picLocks noChangeAspect="1"/>
          </p:cNvPicPr>
          <p:nvPr/>
        </p:nvPicPr>
        <p:blipFill>
          <a:blip r:embed="rId2"/>
          <a:stretch>
            <a:fillRect/>
          </a:stretch>
        </p:blipFill>
        <p:spPr>
          <a:xfrm>
            <a:off x="3546153" y="857324"/>
            <a:ext cx="5547028" cy="3187304"/>
          </a:xfrm>
          <a:prstGeom prst="rect">
            <a:avLst/>
          </a:prstGeom>
        </p:spPr>
      </p:pic>
      <p:pic>
        <p:nvPicPr>
          <p:cNvPr id="9" name="Εικόνα 8">
            <a:extLst>
              <a:ext uri="{FF2B5EF4-FFF2-40B4-BE49-F238E27FC236}">
                <a16:creationId xmlns:a16="http://schemas.microsoft.com/office/drawing/2014/main" id="{16F7870C-A855-DA06-7671-8D50B6F54BB6}"/>
              </a:ext>
            </a:extLst>
          </p:cNvPr>
          <p:cNvPicPr>
            <a:picLocks noChangeAspect="1"/>
          </p:cNvPicPr>
          <p:nvPr/>
        </p:nvPicPr>
        <p:blipFill>
          <a:blip r:embed="rId3"/>
          <a:stretch>
            <a:fillRect/>
          </a:stretch>
        </p:blipFill>
        <p:spPr>
          <a:xfrm>
            <a:off x="14606" y="3482992"/>
            <a:ext cx="5625003" cy="2530691"/>
          </a:xfrm>
          <a:prstGeom prst="rect">
            <a:avLst/>
          </a:prstGeom>
        </p:spPr>
      </p:pic>
    </p:spTree>
    <p:extLst>
      <p:ext uri="{BB962C8B-B14F-4D97-AF65-F5344CB8AC3E}">
        <p14:creationId xmlns:p14="http://schemas.microsoft.com/office/powerpoint/2010/main" val="826047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4768" y="955943"/>
            <a:ext cx="1636987" cy="461537"/>
          </a:xfrm>
          <a:prstGeom prst="rect">
            <a:avLst/>
          </a:prstGeom>
        </p:spPr>
        <p:txBody>
          <a:bodyPr wrap="none">
            <a:spAutoFit/>
          </a:bodyPr>
          <a:lstStyle/>
          <a:p>
            <a:pPr algn="l" defTabSz="914339" fontAlgn="auto">
              <a:spcBef>
                <a:spcPts val="0"/>
              </a:spcBef>
              <a:spcAft>
                <a:spcPts val="0"/>
              </a:spcAft>
            </a:pPr>
            <a:r>
              <a:rPr lang="en-US" sz="2399" dirty="0">
                <a:solidFill>
                  <a:srgbClr val="F79646">
                    <a:lumMod val="75000"/>
                  </a:srgbClr>
                </a:solidFill>
                <a:latin typeface="Calibri"/>
                <a:ea typeface="Imagine Font" charset="0"/>
                <a:cs typeface="Imagine Font" charset="0"/>
              </a:rPr>
              <a:t>Geopark</a:t>
            </a:r>
            <a:r>
              <a:rPr lang="el-GR" sz="2399" dirty="0">
                <a:solidFill>
                  <a:srgbClr val="F79646">
                    <a:lumMod val="75000"/>
                  </a:srgbClr>
                </a:solidFill>
                <a:latin typeface="Calibri"/>
                <a:ea typeface="Imagine Font" charset="0"/>
                <a:cs typeface="Imagine Font" charset="0"/>
              </a:rPr>
              <a:t> - 2</a:t>
            </a:r>
            <a:endParaRPr lang="en-US" sz="2399" dirty="0">
              <a:solidFill>
                <a:srgbClr val="F79646">
                  <a:lumMod val="75000"/>
                </a:srgbClr>
              </a:solidFill>
              <a:latin typeface="Calibri"/>
              <a:ea typeface="Imagine Font" charset="0"/>
              <a:cs typeface="Imagine Font" charset="0"/>
            </a:endParaRPr>
          </a:p>
        </p:txBody>
      </p:sp>
      <p:pic>
        <p:nvPicPr>
          <p:cNvPr id="7" name="Εικόνα 6">
            <a:extLst>
              <a:ext uri="{FF2B5EF4-FFF2-40B4-BE49-F238E27FC236}">
                <a16:creationId xmlns:a16="http://schemas.microsoft.com/office/drawing/2014/main" id="{B5676586-049A-4DC7-1EDC-8142669BDEBB}"/>
              </a:ext>
            </a:extLst>
          </p:cNvPr>
          <p:cNvPicPr>
            <a:picLocks noChangeAspect="1"/>
          </p:cNvPicPr>
          <p:nvPr/>
        </p:nvPicPr>
        <p:blipFill>
          <a:blip r:embed="rId2"/>
          <a:stretch>
            <a:fillRect/>
          </a:stretch>
        </p:blipFill>
        <p:spPr>
          <a:xfrm>
            <a:off x="2733443" y="857324"/>
            <a:ext cx="6395169" cy="3165587"/>
          </a:xfrm>
          <a:prstGeom prst="rect">
            <a:avLst/>
          </a:prstGeom>
        </p:spPr>
      </p:pic>
      <p:pic>
        <p:nvPicPr>
          <p:cNvPr id="9" name="Εικόνα 8">
            <a:extLst>
              <a:ext uri="{FF2B5EF4-FFF2-40B4-BE49-F238E27FC236}">
                <a16:creationId xmlns:a16="http://schemas.microsoft.com/office/drawing/2014/main" id="{417AC1DE-5EFD-1B1E-0EDC-FE9EDBB376AE}"/>
              </a:ext>
            </a:extLst>
          </p:cNvPr>
          <p:cNvPicPr>
            <a:picLocks noChangeAspect="1"/>
          </p:cNvPicPr>
          <p:nvPr/>
        </p:nvPicPr>
        <p:blipFill>
          <a:blip r:embed="rId3"/>
          <a:stretch>
            <a:fillRect/>
          </a:stretch>
        </p:blipFill>
        <p:spPr>
          <a:xfrm>
            <a:off x="1" y="3429000"/>
            <a:ext cx="5770252" cy="2593544"/>
          </a:xfrm>
          <a:prstGeom prst="rect">
            <a:avLst/>
          </a:prstGeom>
        </p:spPr>
      </p:pic>
    </p:spTree>
    <p:extLst>
      <p:ext uri="{BB962C8B-B14F-4D97-AF65-F5344CB8AC3E}">
        <p14:creationId xmlns:p14="http://schemas.microsoft.com/office/powerpoint/2010/main" val="37487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E4C1CCB-A250-7C48-850F-A6CCE83A104D}"/>
              </a:ext>
            </a:extLst>
          </p:cNvPr>
          <p:cNvSpPr/>
          <p:nvPr/>
        </p:nvSpPr>
        <p:spPr>
          <a:xfrm>
            <a:off x="90669" y="945371"/>
            <a:ext cx="937821" cy="461537"/>
          </a:xfrm>
          <a:prstGeom prst="rect">
            <a:avLst/>
          </a:prstGeom>
        </p:spPr>
        <p:txBody>
          <a:bodyPr wrap="none">
            <a:spAutoFit/>
          </a:bodyPr>
          <a:lstStyle/>
          <a:p>
            <a:pPr algn="l" defTabSz="914339" fontAlgn="auto">
              <a:spcBef>
                <a:spcPts val="0"/>
              </a:spcBef>
              <a:spcAft>
                <a:spcPts val="0"/>
              </a:spcAft>
            </a:pPr>
            <a:r>
              <a:rPr lang="en-US" sz="2399" dirty="0">
                <a:solidFill>
                  <a:srgbClr val="F79646">
                    <a:lumMod val="75000"/>
                  </a:srgbClr>
                </a:solidFill>
                <a:latin typeface="Calibri"/>
                <a:ea typeface="Imagine Font" charset="0"/>
                <a:cs typeface="Imagine Font" charset="0"/>
              </a:rPr>
              <a:t>Castle</a:t>
            </a:r>
          </a:p>
        </p:txBody>
      </p:sp>
      <p:pic>
        <p:nvPicPr>
          <p:cNvPr id="3" name="Εικόνα 2">
            <a:extLst>
              <a:ext uri="{FF2B5EF4-FFF2-40B4-BE49-F238E27FC236}">
                <a16:creationId xmlns:a16="http://schemas.microsoft.com/office/drawing/2014/main" id="{481E52CE-3E46-FF66-3116-48B81402A249}"/>
              </a:ext>
            </a:extLst>
          </p:cNvPr>
          <p:cNvPicPr>
            <a:picLocks noChangeAspect="1"/>
          </p:cNvPicPr>
          <p:nvPr/>
        </p:nvPicPr>
        <p:blipFill>
          <a:blip r:embed="rId2"/>
          <a:stretch>
            <a:fillRect/>
          </a:stretch>
        </p:blipFill>
        <p:spPr>
          <a:xfrm>
            <a:off x="2646642" y="857324"/>
            <a:ext cx="6497359" cy="3111595"/>
          </a:xfrm>
          <a:prstGeom prst="rect">
            <a:avLst/>
          </a:prstGeom>
        </p:spPr>
      </p:pic>
      <p:pic>
        <p:nvPicPr>
          <p:cNvPr id="7" name="Εικόνα 6">
            <a:extLst>
              <a:ext uri="{FF2B5EF4-FFF2-40B4-BE49-F238E27FC236}">
                <a16:creationId xmlns:a16="http://schemas.microsoft.com/office/drawing/2014/main" id="{FD075CC4-9BEA-CA7F-B053-9A12C9063086}"/>
              </a:ext>
            </a:extLst>
          </p:cNvPr>
          <p:cNvPicPr>
            <a:picLocks noChangeAspect="1"/>
          </p:cNvPicPr>
          <p:nvPr/>
        </p:nvPicPr>
        <p:blipFill>
          <a:blip r:embed="rId3"/>
          <a:stretch>
            <a:fillRect/>
          </a:stretch>
        </p:blipFill>
        <p:spPr>
          <a:xfrm>
            <a:off x="1" y="3145108"/>
            <a:ext cx="5327887" cy="2830884"/>
          </a:xfrm>
          <a:prstGeom prst="rect">
            <a:avLst/>
          </a:prstGeom>
        </p:spPr>
      </p:pic>
    </p:spTree>
    <p:extLst>
      <p:ext uri="{BB962C8B-B14F-4D97-AF65-F5344CB8AC3E}">
        <p14:creationId xmlns:p14="http://schemas.microsoft.com/office/powerpoint/2010/main" val="2054611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5398E77-614E-2247-9B2B-06BF8FA067D5}"/>
              </a:ext>
            </a:extLst>
          </p:cNvPr>
          <p:cNvSpPr/>
          <p:nvPr/>
        </p:nvSpPr>
        <p:spPr>
          <a:xfrm>
            <a:off x="340841" y="1504961"/>
            <a:ext cx="5703059" cy="1938351"/>
          </a:xfrm>
          <a:prstGeom prst="rect">
            <a:avLst/>
          </a:prstGeom>
        </p:spPr>
        <p:txBody>
          <a:bodyPr wrap="square">
            <a:spAutoFit/>
          </a:bodyPr>
          <a:lstStyle/>
          <a:p>
            <a:pPr algn="l" defTabSz="914339" fontAlgn="auto">
              <a:spcBef>
                <a:spcPts val="0"/>
              </a:spcBef>
              <a:spcAft>
                <a:spcPts val="0"/>
              </a:spcAft>
            </a:pPr>
            <a:r>
              <a:rPr lang="en-US" sz="2399" dirty="0">
                <a:solidFill>
                  <a:srgbClr val="F79646">
                    <a:lumMod val="75000"/>
                  </a:srgbClr>
                </a:solidFill>
                <a:latin typeface="Calibri"/>
              </a:rPr>
              <a:t>NAVIGATION AND </a:t>
            </a:r>
          </a:p>
          <a:p>
            <a:pPr algn="l" defTabSz="914339" fontAlgn="auto">
              <a:spcBef>
                <a:spcPts val="0"/>
              </a:spcBef>
              <a:spcAft>
                <a:spcPts val="0"/>
              </a:spcAft>
            </a:pPr>
            <a:r>
              <a:rPr lang="en-US" sz="2399" dirty="0">
                <a:solidFill>
                  <a:srgbClr val="F79646">
                    <a:lumMod val="75000"/>
                  </a:srgbClr>
                </a:solidFill>
                <a:latin typeface="Calibri"/>
              </a:rPr>
              <a:t>USER INTERACTION WITH </a:t>
            </a:r>
          </a:p>
          <a:p>
            <a:pPr algn="l" defTabSz="914339" fontAlgn="auto">
              <a:spcBef>
                <a:spcPts val="0"/>
              </a:spcBef>
              <a:spcAft>
                <a:spcPts val="0"/>
              </a:spcAft>
            </a:pPr>
            <a:r>
              <a:rPr lang="en-US" sz="2399" dirty="0">
                <a:solidFill>
                  <a:srgbClr val="F79646">
                    <a:lumMod val="75000"/>
                  </a:srgbClr>
                </a:solidFill>
                <a:latin typeface="Calibri"/>
              </a:rPr>
              <a:t>OBJECTS IN </a:t>
            </a:r>
          </a:p>
          <a:p>
            <a:pPr algn="l" defTabSz="914339" fontAlgn="auto">
              <a:spcBef>
                <a:spcPts val="0"/>
              </a:spcBef>
              <a:spcAft>
                <a:spcPts val="0"/>
              </a:spcAft>
            </a:pPr>
            <a:r>
              <a:rPr lang="en-US" sz="2399" dirty="0">
                <a:solidFill>
                  <a:srgbClr val="F79646">
                    <a:lumMod val="75000"/>
                  </a:srgbClr>
                </a:solidFill>
                <a:latin typeface="Calibri"/>
              </a:rPr>
              <a:t>THE GAME</a:t>
            </a:r>
          </a:p>
          <a:p>
            <a:pPr algn="l" defTabSz="914339" fontAlgn="auto">
              <a:spcBef>
                <a:spcPts val="0"/>
              </a:spcBef>
              <a:spcAft>
                <a:spcPts val="0"/>
              </a:spcAft>
            </a:pPr>
            <a:r>
              <a:rPr lang="en-US" sz="2399" dirty="0">
                <a:solidFill>
                  <a:srgbClr val="F79646">
                    <a:lumMod val="75000"/>
                  </a:srgbClr>
                </a:solidFill>
                <a:latin typeface="Calibri"/>
              </a:rPr>
              <a:t>Bedroom</a:t>
            </a:r>
          </a:p>
        </p:txBody>
      </p:sp>
      <p:pic>
        <p:nvPicPr>
          <p:cNvPr id="5" name="Εικόνα 4">
            <a:extLst>
              <a:ext uri="{FF2B5EF4-FFF2-40B4-BE49-F238E27FC236}">
                <a16:creationId xmlns:a16="http://schemas.microsoft.com/office/drawing/2014/main" id="{739D927F-E5E0-BCEE-4377-B5405A77B61B}"/>
              </a:ext>
            </a:extLst>
          </p:cNvPr>
          <p:cNvPicPr>
            <a:picLocks noChangeAspect="1"/>
          </p:cNvPicPr>
          <p:nvPr/>
        </p:nvPicPr>
        <p:blipFill>
          <a:blip r:embed="rId3"/>
          <a:stretch>
            <a:fillRect/>
          </a:stretch>
        </p:blipFill>
        <p:spPr>
          <a:xfrm>
            <a:off x="3786644" y="857324"/>
            <a:ext cx="5357356" cy="5143352"/>
          </a:xfrm>
          <a:prstGeom prst="rect">
            <a:avLst/>
          </a:prstGeom>
        </p:spPr>
      </p:pic>
    </p:spTree>
    <p:extLst>
      <p:ext uri="{BB962C8B-B14F-4D97-AF65-F5344CB8AC3E}">
        <p14:creationId xmlns:p14="http://schemas.microsoft.com/office/powerpoint/2010/main" val="13714722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BACC463B-7D97-4E49-805D-1319420C03DB}"/>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2385471" y="-812569"/>
            <a:ext cx="7008351" cy="7008351"/>
          </a:xfrm>
          <a:prstGeom prst="rect">
            <a:avLst/>
          </a:prstGeom>
        </p:spPr>
      </p:pic>
      <p:cxnSp>
        <p:nvCxnSpPr>
          <p:cNvPr id="37" name="Straight Connector 36">
            <a:extLst>
              <a:ext uri="{FF2B5EF4-FFF2-40B4-BE49-F238E27FC236}">
                <a16:creationId xmlns:a16="http://schemas.microsoft.com/office/drawing/2014/main" id="{60BA2663-6545-8F49-809B-335358BEB6CA}"/>
              </a:ext>
            </a:extLst>
          </p:cNvPr>
          <p:cNvCxnSpPr>
            <a:cxnSpLocks/>
          </p:cNvCxnSpPr>
          <p:nvPr/>
        </p:nvCxnSpPr>
        <p:spPr>
          <a:xfrm>
            <a:off x="5015950" y="3009855"/>
            <a:ext cx="0" cy="634338"/>
          </a:xfrm>
          <a:prstGeom prst="line">
            <a:avLst/>
          </a:prstGeom>
          <a:ln>
            <a:solidFill>
              <a:schemeClr val="tx1">
                <a:lumMod val="50000"/>
                <a:lumOff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B1122C0-DAF7-E04C-BB10-BE330560CD25}"/>
              </a:ext>
            </a:extLst>
          </p:cNvPr>
          <p:cNvCxnSpPr>
            <a:cxnSpLocks/>
          </p:cNvCxnSpPr>
          <p:nvPr/>
        </p:nvCxnSpPr>
        <p:spPr>
          <a:xfrm>
            <a:off x="7055628" y="3009855"/>
            <a:ext cx="0" cy="1268676"/>
          </a:xfrm>
          <a:prstGeom prst="line">
            <a:avLst/>
          </a:prstGeom>
          <a:ln>
            <a:solidFill>
              <a:schemeClr val="tx1">
                <a:lumMod val="50000"/>
                <a:lumOff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1DAA930-8C32-124D-AF67-7D1D27159B12}"/>
              </a:ext>
            </a:extLst>
          </p:cNvPr>
          <p:cNvCxnSpPr>
            <a:cxnSpLocks/>
          </p:cNvCxnSpPr>
          <p:nvPr/>
        </p:nvCxnSpPr>
        <p:spPr>
          <a:xfrm flipV="1">
            <a:off x="5379658" y="2540861"/>
            <a:ext cx="1298028" cy="5006"/>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pic>
        <p:nvPicPr>
          <p:cNvPr id="6" name="Εικόνα 5">
            <a:extLst>
              <a:ext uri="{FF2B5EF4-FFF2-40B4-BE49-F238E27FC236}">
                <a16:creationId xmlns:a16="http://schemas.microsoft.com/office/drawing/2014/main" id="{FFA87499-0A3B-56CF-5B21-31B23F398F9E}"/>
              </a:ext>
            </a:extLst>
          </p:cNvPr>
          <p:cNvPicPr>
            <a:picLocks noChangeAspect="1"/>
          </p:cNvPicPr>
          <p:nvPr/>
        </p:nvPicPr>
        <p:blipFill>
          <a:blip r:embed="rId4"/>
          <a:stretch>
            <a:fillRect/>
          </a:stretch>
        </p:blipFill>
        <p:spPr>
          <a:xfrm>
            <a:off x="3330186" y="857324"/>
            <a:ext cx="5829385" cy="5085467"/>
          </a:xfrm>
          <a:prstGeom prst="rect">
            <a:avLst/>
          </a:prstGeom>
        </p:spPr>
      </p:pic>
      <p:sp>
        <p:nvSpPr>
          <p:cNvPr id="9" name="TextBox 8">
            <a:extLst>
              <a:ext uri="{FF2B5EF4-FFF2-40B4-BE49-F238E27FC236}">
                <a16:creationId xmlns:a16="http://schemas.microsoft.com/office/drawing/2014/main" id="{9B2517D4-C10D-5E32-7F76-F6F9B7CCE99A}"/>
              </a:ext>
            </a:extLst>
          </p:cNvPr>
          <p:cNvSpPr txBox="1"/>
          <p:nvPr/>
        </p:nvSpPr>
        <p:spPr>
          <a:xfrm>
            <a:off x="306637" y="1485290"/>
            <a:ext cx="3833428" cy="3045962"/>
          </a:xfrm>
          <a:prstGeom prst="rect">
            <a:avLst/>
          </a:prstGeom>
          <a:noFill/>
        </p:spPr>
        <p:txBody>
          <a:bodyPr wrap="square">
            <a:spAutoFit/>
          </a:bodyPr>
          <a:lstStyle/>
          <a:p>
            <a:pPr algn="l" defTabSz="914339" fontAlgn="auto">
              <a:spcBef>
                <a:spcPts val="0"/>
              </a:spcBef>
              <a:spcAft>
                <a:spcPts val="0"/>
              </a:spcAft>
            </a:pPr>
            <a:r>
              <a:rPr lang="en-US" sz="2399" dirty="0">
                <a:solidFill>
                  <a:srgbClr val="F79646">
                    <a:lumMod val="75000"/>
                  </a:srgbClr>
                </a:solidFill>
                <a:latin typeface="Calibri"/>
              </a:rPr>
              <a:t>NAVIGATION AND </a:t>
            </a:r>
          </a:p>
          <a:p>
            <a:pPr algn="l" defTabSz="914339" fontAlgn="auto">
              <a:spcBef>
                <a:spcPts val="0"/>
              </a:spcBef>
              <a:spcAft>
                <a:spcPts val="0"/>
              </a:spcAft>
            </a:pPr>
            <a:r>
              <a:rPr lang="en-US" sz="2399" dirty="0">
                <a:solidFill>
                  <a:srgbClr val="F79646">
                    <a:lumMod val="75000"/>
                  </a:srgbClr>
                </a:solidFill>
                <a:latin typeface="Calibri"/>
              </a:rPr>
              <a:t>USER INTERACTION </a:t>
            </a:r>
          </a:p>
          <a:p>
            <a:pPr algn="l" defTabSz="914339" fontAlgn="auto">
              <a:spcBef>
                <a:spcPts val="0"/>
              </a:spcBef>
              <a:spcAft>
                <a:spcPts val="0"/>
              </a:spcAft>
            </a:pPr>
            <a:r>
              <a:rPr lang="en-US" sz="2399" dirty="0">
                <a:solidFill>
                  <a:srgbClr val="F79646">
                    <a:lumMod val="75000"/>
                  </a:srgbClr>
                </a:solidFill>
                <a:latin typeface="Calibri"/>
              </a:rPr>
              <a:t>WITH OBJECTS IN </a:t>
            </a:r>
          </a:p>
          <a:p>
            <a:pPr algn="l" defTabSz="914339" fontAlgn="auto">
              <a:spcBef>
                <a:spcPts val="0"/>
              </a:spcBef>
              <a:spcAft>
                <a:spcPts val="0"/>
              </a:spcAft>
            </a:pPr>
            <a:r>
              <a:rPr lang="en-US" sz="2399" dirty="0">
                <a:solidFill>
                  <a:srgbClr val="F79646">
                    <a:lumMod val="75000"/>
                  </a:srgbClr>
                </a:solidFill>
                <a:latin typeface="Calibri"/>
              </a:rPr>
              <a:t>THE GAME</a:t>
            </a:r>
          </a:p>
          <a:p>
            <a:pPr algn="l" defTabSz="914339" fontAlgn="auto">
              <a:spcBef>
                <a:spcPts val="0"/>
              </a:spcBef>
              <a:spcAft>
                <a:spcPts val="0"/>
              </a:spcAft>
            </a:pPr>
            <a:endParaRPr lang="en-US" sz="2399" dirty="0">
              <a:solidFill>
                <a:srgbClr val="F79646">
                  <a:lumMod val="75000"/>
                </a:srgbClr>
              </a:solidFill>
              <a:latin typeface="Calibri"/>
            </a:endParaRPr>
          </a:p>
          <a:p>
            <a:pPr algn="l" defTabSz="914339" fontAlgn="auto">
              <a:spcBef>
                <a:spcPts val="0"/>
              </a:spcBef>
              <a:spcAft>
                <a:spcPts val="0"/>
              </a:spcAft>
            </a:pPr>
            <a:endParaRPr lang="en-US" sz="2399" dirty="0">
              <a:solidFill>
                <a:srgbClr val="F79646">
                  <a:lumMod val="75000"/>
                </a:srgbClr>
              </a:solidFill>
              <a:latin typeface="Calibri"/>
            </a:endParaRPr>
          </a:p>
          <a:p>
            <a:pPr algn="l" defTabSz="914339" fontAlgn="auto">
              <a:spcBef>
                <a:spcPts val="0"/>
              </a:spcBef>
              <a:spcAft>
                <a:spcPts val="0"/>
              </a:spcAft>
            </a:pPr>
            <a:endParaRPr lang="en-US" sz="2399" dirty="0">
              <a:solidFill>
                <a:srgbClr val="F79646">
                  <a:lumMod val="75000"/>
                </a:srgbClr>
              </a:solidFill>
              <a:latin typeface="Calibri"/>
            </a:endParaRPr>
          </a:p>
          <a:p>
            <a:pPr algn="l" defTabSz="914339" fontAlgn="auto">
              <a:spcBef>
                <a:spcPts val="0"/>
              </a:spcBef>
              <a:spcAft>
                <a:spcPts val="0"/>
              </a:spcAft>
            </a:pPr>
            <a:r>
              <a:rPr lang="en-US" sz="2399" dirty="0">
                <a:solidFill>
                  <a:srgbClr val="F79646">
                    <a:lumMod val="75000"/>
                  </a:srgbClr>
                </a:solidFill>
                <a:latin typeface="Calibri"/>
              </a:rPr>
              <a:t>Bathroom</a:t>
            </a:r>
          </a:p>
        </p:txBody>
      </p:sp>
    </p:spTree>
    <p:extLst>
      <p:ext uri="{BB962C8B-B14F-4D97-AF65-F5344CB8AC3E}">
        <p14:creationId xmlns:p14="http://schemas.microsoft.com/office/powerpoint/2010/main" val="2255462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algn="ctr"/>
            <a:r>
              <a:rPr lang="en-US" b="1" dirty="0"/>
              <a:t>INTRODUCTION </a:t>
            </a:r>
            <a:endParaRPr lang="el-GR" b="1" dirty="0"/>
          </a:p>
        </p:txBody>
      </p:sp>
      <p:sp>
        <p:nvSpPr>
          <p:cNvPr id="60419" name="Rectangle 3"/>
          <p:cNvSpPr>
            <a:spLocks noGrp="1" noChangeArrowheads="1"/>
          </p:cNvSpPr>
          <p:nvPr>
            <p:ph sz="quarter" idx="4294967295"/>
          </p:nvPr>
        </p:nvSpPr>
        <p:spPr>
          <a:xfrm>
            <a:off x="990600" y="1600200"/>
            <a:ext cx="8153400" cy="4495800"/>
          </a:xfrm>
        </p:spPr>
        <p:txBody>
          <a:bodyPr>
            <a:normAutofit/>
          </a:bodyPr>
          <a:lstStyle/>
          <a:p>
            <a:pPr>
              <a:lnSpc>
                <a:spcPct val="150000"/>
              </a:lnSpc>
              <a:buFont typeface="Wingdings" panose="05000000000000000000" pitchFamily="2" charset="2"/>
              <a:buChar char="q"/>
            </a:pPr>
            <a:r>
              <a:rPr lang="en-US" dirty="0"/>
              <a:t>Distance game – based teaching is not familiar to Greek Schools (teachers and students). This survey is an innovation for the Greek Education and makes a teaching proposal in this field.</a:t>
            </a:r>
            <a:endParaRPr lang="el-GR" dirty="0"/>
          </a:p>
          <a:p>
            <a:pPr>
              <a:lnSpc>
                <a:spcPct val="150000"/>
              </a:lnSpc>
              <a:buFont typeface="Wingdings" panose="05000000000000000000" pitchFamily="2" charset="2"/>
              <a:buChar char="q"/>
            </a:pPr>
            <a:r>
              <a:rPr lang="en-US" dirty="0"/>
              <a:t>The proposal is for children 6-12 years old.</a:t>
            </a:r>
          </a:p>
          <a:p>
            <a:pPr>
              <a:lnSpc>
                <a:spcPct val="150000"/>
              </a:lnSpc>
              <a:buFont typeface="Wingdings" panose="05000000000000000000" pitchFamily="2" charset="2"/>
              <a:buChar char="q"/>
            </a:pPr>
            <a:r>
              <a:rPr lang="en-US" dirty="0"/>
              <a:t>The teaching proposal is based on the students books of the primary school. </a:t>
            </a:r>
          </a:p>
          <a:p>
            <a:pPr>
              <a:lnSpc>
                <a:spcPct val="150000"/>
              </a:lnSpc>
              <a:buFont typeface="Wingdings" panose="05000000000000000000" pitchFamily="2" charset="2"/>
              <a:buChar char="q"/>
            </a:pPr>
            <a:r>
              <a:rPr lang="en-US" dirty="0"/>
              <a:t>The game – based teaching guides children to learn with fun and solve problems.</a:t>
            </a:r>
            <a:endParaRPr lang="el-GR" dirty="0"/>
          </a:p>
          <a:p>
            <a:pPr>
              <a:buFont typeface="Wingdings" panose="05000000000000000000" pitchFamily="2" charset="2"/>
              <a:buChar char="q"/>
            </a:pP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60418"/>
                                        </p:tgtEl>
                                        <p:attrNameLst>
                                          <p:attrName>style.visibility</p:attrName>
                                        </p:attrNameLst>
                                      </p:cBhvr>
                                      <p:to>
                                        <p:strVal val="visible"/>
                                      </p:to>
                                    </p:set>
                                    <p:anim calcmode="lin" valueType="num">
                                      <p:cBhvr>
                                        <p:cTn id="7" dur="500" fill="hold"/>
                                        <p:tgtEl>
                                          <p:spTgt spid="60418"/>
                                        </p:tgtEl>
                                        <p:attrNameLst>
                                          <p:attrName>ppt_w</p:attrName>
                                        </p:attrNameLst>
                                      </p:cBhvr>
                                      <p:tavLst>
                                        <p:tav tm="0">
                                          <p:val>
                                            <p:strVal val="2/3*#ppt_w"/>
                                          </p:val>
                                        </p:tav>
                                        <p:tav tm="100000">
                                          <p:val>
                                            <p:strVal val="#ppt_w"/>
                                          </p:val>
                                        </p:tav>
                                      </p:tavLst>
                                    </p:anim>
                                    <p:anim calcmode="lin" valueType="num">
                                      <p:cBhvr>
                                        <p:cTn id="8" dur="500" fill="hold"/>
                                        <p:tgtEl>
                                          <p:spTgt spid="60418"/>
                                        </p:tgtEl>
                                        <p:attrNameLst>
                                          <p:attrName>ppt_h</p:attrName>
                                        </p:attrNameLst>
                                      </p:cBhvr>
                                      <p:tavLst>
                                        <p:tav tm="0">
                                          <p:val>
                                            <p:strVal val="2/3*#ppt_h"/>
                                          </p:val>
                                        </p:tav>
                                        <p:tav tm="100000">
                                          <p:val>
                                            <p:strVal val="#ppt_h"/>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60419">
                                            <p:txEl>
                                              <p:pRg st="0" end="0"/>
                                            </p:txEl>
                                          </p:spTgt>
                                        </p:tgtEl>
                                        <p:attrNameLst>
                                          <p:attrName>style.visibility</p:attrName>
                                        </p:attrNameLst>
                                      </p:cBhvr>
                                      <p:to>
                                        <p:strVal val="visible"/>
                                      </p:to>
                                    </p:set>
                                    <p:animEffect transition="in" filter="wipe(down)">
                                      <p:cBhvr>
                                        <p:cTn id="12" dur="500"/>
                                        <p:tgtEl>
                                          <p:spTgt spid="604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0419">
                                            <p:txEl>
                                              <p:pRg st="1" end="1"/>
                                            </p:txEl>
                                          </p:spTgt>
                                        </p:tgtEl>
                                        <p:attrNameLst>
                                          <p:attrName>style.visibility</p:attrName>
                                        </p:attrNameLst>
                                      </p:cBhvr>
                                      <p:to>
                                        <p:strVal val="visible"/>
                                      </p:to>
                                    </p:set>
                                    <p:animEffect transition="in" filter="wipe(down)">
                                      <p:cBhvr>
                                        <p:cTn id="17" dur="500"/>
                                        <p:tgtEl>
                                          <p:spTgt spid="604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0419">
                                            <p:txEl>
                                              <p:pRg st="2" end="2"/>
                                            </p:txEl>
                                          </p:spTgt>
                                        </p:tgtEl>
                                        <p:attrNameLst>
                                          <p:attrName>style.visibility</p:attrName>
                                        </p:attrNameLst>
                                      </p:cBhvr>
                                      <p:to>
                                        <p:strVal val="visible"/>
                                      </p:to>
                                    </p:set>
                                    <p:animEffect transition="in" filter="wipe(down)">
                                      <p:cBhvr>
                                        <p:cTn id="22" dur="500"/>
                                        <p:tgtEl>
                                          <p:spTgt spid="604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0419">
                                            <p:txEl>
                                              <p:pRg st="3" end="3"/>
                                            </p:txEl>
                                          </p:spTgt>
                                        </p:tgtEl>
                                        <p:attrNameLst>
                                          <p:attrName>style.visibility</p:attrName>
                                        </p:attrNameLst>
                                      </p:cBhvr>
                                      <p:to>
                                        <p:strVal val="visible"/>
                                      </p:to>
                                    </p:set>
                                    <p:animEffect transition="in" filter="wipe(down)">
                                      <p:cBhvr>
                                        <p:cTn id="27" dur="500"/>
                                        <p:tgtEl>
                                          <p:spTgt spid="604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animBg="1" autoUpdateAnimBg="0"/>
      <p:bldP spid="6041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92C9D2-8979-DB48-9237-5ADB98E8F6D9}"/>
              </a:ext>
            </a:extLst>
          </p:cNvPr>
          <p:cNvSpPr/>
          <p:nvPr/>
        </p:nvSpPr>
        <p:spPr>
          <a:xfrm>
            <a:off x="581701" y="1161338"/>
            <a:ext cx="3396388" cy="2676758"/>
          </a:xfrm>
          <a:prstGeom prst="rect">
            <a:avLst/>
          </a:prstGeom>
        </p:spPr>
        <p:txBody>
          <a:bodyPr wrap="square">
            <a:spAutoFit/>
          </a:bodyPr>
          <a:lstStyle/>
          <a:p>
            <a:pPr algn="l" defTabSz="914339" fontAlgn="auto">
              <a:spcBef>
                <a:spcPts val="0"/>
              </a:spcBef>
              <a:spcAft>
                <a:spcPts val="0"/>
              </a:spcAft>
            </a:pPr>
            <a:r>
              <a:rPr lang="en-US" sz="2399" dirty="0">
                <a:solidFill>
                  <a:srgbClr val="F79646">
                    <a:lumMod val="75000"/>
                  </a:srgbClr>
                </a:solidFill>
                <a:latin typeface="Calibri"/>
              </a:rPr>
              <a:t>NAVIGATION AND </a:t>
            </a:r>
          </a:p>
          <a:p>
            <a:pPr algn="l" defTabSz="914339" fontAlgn="auto">
              <a:spcBef>
                <a:spcPts val="0"/>
              </a:spcBef>
              <a:spcAft>
                <a:spcPts val="0"/>
              </a:spcAft>
            </a:pPr>
            <a:r>
              <a:rPr lang="en-US" sz="2399" dirty="0">
                <a:solidFill>
                  <a:srgbClr val="F79646">
                    <a:lumMod val="75000"/>
                  </a:srgbClr>
                </a:solidFill>
                <a:latin typeface="Calibri"/>
              </a:rPr>
              <a:t>USER INTERACTION </a:t>
            </a:r>
          </a:p>
          <a:p>
            <a:pPr algn="l" defTabSz="914339" fontAlgn="auto">
              <a:spcBef>
                <a:spcPts val="0"/>
              </a:spcBef>
              <a:spcAft>
                <a:spcPts val="0"/>
              </a:spcAft>
            </a:pPr>
            <a:r>
              <a:rPr lang="en-US" sz="2399" dirty="0">
                <a:solidFill>
                  <a:srgbClr val="F79646">
                    <a:lumMod val="75000"/>
                  </a:srgbClr>
                </a:solidFill>
                <a:latin typeface="Calibri"/>
              </a:rPr>
              <a:t>WITH OBJECTS IN </a:t>
            </a:r>
          </a:p>
          <a:p>
            <a:pPr algn="l" defTabSz="914339" fontAlgn="auto">
              <a:spcBef>
                <a:spcPts val="0"/>
              </a:spcBef>
              <a:spcAft>
                <a:spcPts val="0"/>
              </a:spcAft>
            </a:pPr>
            <a:r>
              <a:rPr lang="en-US" sz="2399" dirty="0">
                <a:solidFill>
                  <a:srgbClr val="F79646">
                    <a:lumMod val="75000"/>
                  </a:srgbClr>
                </a:solidFill>
                <a:latin typeface="Calibri"/>
              </a:rPr>
              <a:t>THE GAME </a:t>
            </a:r>
          </a:p>
          <a:p>
            <a:pPr algn="l" defTabSz="914339" fontAlgn="auto">
              <a:spcBef>
                <a:spcPts val="0"/>
              </a:spcBef>
              <a:spcAft>
                <a:spcPts val="0"/>
              </a:spcAft>
            </a:pPr>
            <a:endParaRPr lang="en-US" sz="2399" dirty="0">
              <a:solidFill>
                <a:srgbClr val="F79646">
                  <a:lumMod val="75000"/>
                </a:srgbClr>
              </a:solidFill>
              <a:latin typeface="Calibri"/>
            </a:endParaRPr>
          </a:p>
          <a:p>
            <a:pPr algn="l" defTabSz="914339" fontAlgn="auto">
              <a:spcBef>
                <a:spcPts val="0"/>
              </a:spcBef>
              <a:spcAft>
                <a:spcPts val="0"/>
              </a:spcAft>
            </a:pPr>
            <a:endParaRPr lang="en-US" sz="2399" dirty="0">
              <a:solidFill>
                <a:srgbClr val="F79646">
                  <a:lumMod val="75000"/>
                </a:srgbClr>
              </a:solidFill>
              <a:latin typeface="Calibri"/>
            </a:endParaRPr>
          </a:p>
          <a:p>
            <a:pPr algn="l" defTabSz="914339" fontAlgn="auto">
              <a:spcBef>
                <a:spcPts val="0"/>
              </a:spcBef>
              <a:spcAft>
                <a:spcPts val="0"/>
              </a:spcAft>
            </a:pPr>
            <a:r>
              <a:rPr lang="en-US" sz="2399" dirty="0">
                <a:solidFill>
                  <a:srgbClr val="F79646">
                    <a:lumMod val="75000"/>
                  </a:srgbClr>
                </a:solidFill>
                <a:latin typeface="Calibri"/>
              </a:rPr>
              <a:t>Kitchen </a:t>
            </a:r>
          </a:p>
        </p:txBody>
      </p:sp>
      <p:pic>
        <p:nvPicPr>
          <p:cNvPr id="3" name="Εικόνα 2">
            <a:extLst>
              <a:ext uri="{FF2B5EF4-FFF2-40B4-BE49-F238E27FC236}">
                <a16:creationId xmlns:a16="http://schemas.microsoft.com/office/drawing/2014/main" id="{4E2C4FF4-B112-55E7-FA1A-97DDE25C05AF}"/>
              </a:ext>
            </a:extLst>
          </p:cNvPr>
          <p:cNvPicPr>
            <a:picLocks noChangeAspect="1"/>
          </p:cNvPicPr>
          <p:nvPr/>
        </p:nvPicPr>
        <p:blipFill>
          <a:blip r:embed="rId3"/>
          <a:stretch>
            <a:fillRect/>
          </a:stretch>
        </p:blipFill>
        <p:spPr>
          <a:xfrm>
            <a:off x="3222202" y="891379"/>
            <a:ext cx="5921800" cy="5143352"/>
          </a:xfrm>
          <a:prstGeom prst="rect">
            <a:avLst/>
          </a:prstGeom>
        </p:spPr>
      </p:pic>
    </p:spTree>
    <p:extLst>
      <p:ext uri="{BB962C8B-B14F-4D97-AF65-F5344CB8AC3E}">
        <p14:creationId xmlns:p14="http://schemas.microsoft.com/office/powerpoint/2010/main" val="3839978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98653" y="4778799"/>
            <a:ext cx="1656919" cy="346249"/>
          </a:xfrm>
          <a:prstGeom prst="rect">
            <a:avLst/>
          </a:prstGeom>
        </p:spPr>
        <p:txBody>
          <a:bodyPr wrap="square">
            <a:spAutoFit/>
          </a:bodyPr>
          <a:lstStyle/>
          <a:p>
            <a:pPr algn="l" defTabSz="914339" fontAlgn="auto">
              <a:spcBef>
                <a:spcPts val="0"/>
              </a:spcBef>
              <a:spcAft>
                <a:spcPts val="0"/>
              </a:spcAft>
            </a:pPr>
            <a:endParaRPr lang="en-US" sz="825" dirty="0">
              <a:solidFill>
                <a:prstClr val="black"/>
              </a:solidFill>
              <a:latin typeface="Calibri Light"/>
              <a:cs typeface="Calibri Light"/>
            </a:endParaRPr>
          </a:p>
          <a:p>
            <a:pPr algn="l" defTabSz="914339" fontAlgn="auto">
              <a:spcBef>
                <a:spcPts val="0"/>
              </a:spcBef>
              <a:spcAft>
                <a:spcPts val="0"/>
              </a:spcAft>
            </a:pPr>
            <a:endParaRPr lang="en-US" sz="825" kern="3000" dirty="0">
              <a:solidFill>
                <a:prstClr val="black">
                  <a:lumMod val="75000"/>
                  <a:lumOff val="25000"/>
                </a:prstClr>
              </a:solidFill>
              <a:latin typeface="Calibri Light" pitchFamily="34" charset="0"/>
            </a:endParaRPr>
          </a:p>
        </p:txBody>
      </p:sp>
      <p:sp>
        <p:nvSpPr>
          <p:cNvPr id="25" name="Rectangle 24"/>
          <p:cNvSpPr/>
          <p:nvPr/>
        </p:nvSpPr>
        <p:spPr>
          <a:xfrm>
            <a:off x="6702418" y="4724807"/>
            <a:ext cx="1656919" cy="346249"/>
          </a:xfrm>
          <a:prstGeom prst="rect">
            <a:avLst/>
          </a:prstGeom>
        </p:spPr>
        <p:txBody>
          <a:bodyPr wrap="square">
            <a:spAutoFit/>
          </a:bodyPr>
          <a:lstStyle/>
          <a:p>
            <a:pPr algn="l" defTabSz="914339" fontAlgn="auto">
              <a:spcBef>
                <a:spcPts val="0"/>
              </a:spcBef>
              <a:spcAft>
                <a:spcPts val="0"/>
              </a:spcAft>
            </a:pPr>
            <a:endParaRPr lang="en-US" sz="825" dirty="0">
              <a:solidFill>
                <a:prstClr val="black"/>
              </a:solidFill>
              <a:latin typeface="Calibri Light"/>
              <a:cs typeface="Calibri Light"/>
            </a:endParaRPr>
          </a:p>
          <a:p>
            <a:pPr algn="l" defTabSz="914339" fontAlgn="auto">
              <a:spcBef>
                <a:spcPts val="0"/>
              </a:spcBef>
              <a:spcAft>
                <a:spcPts val="0"/>
              </a:spcAft>
            </a:pPr>
            <a:r>
              <a:rPr lang="en-US" sz="825" kern="3000" dirty="0">
                <a:solidFill>
                  <a:prstClr val="black">
                    <a:lumMod val="75000"/>
                    <a:lumOff val="25000"/>
                  </a:prstClr>
                </a:solidFill>
                <a:latin typeface="Calibri Light" pitchFamily="34" charset="0"/>
              </a:rPr>
              <a:t> </a:t>
            </a:r>
          </a:p>
        </p:txBody>
      </p:sp>
      <p:sp>
        <p:nvSpPr>
          <p:cNvPr id="16" name="Rectangle 15"/>
          <p:cNvSpPr/>
          <p:nvPr/>
        </p:nvSpPr>
        <p:spPr>
          <a:xfrm>
            <a:off x="449017" y="1215621"/>
            <a:ext cx="3455626" cy="2307555"/>
          </a:xfrm>
          <a:prstGeom prst="rect">
            <a:avLst/>
          </a:prstGeom>
        </p:spPr>
        <p:txBody>
          <a:bodyPr wrap="none">
            <a:spAutoFit/>
          </a:bodyPr>
          <a:lstStyle/>
          <a:p>
            <a:pPr algn="l" defTabSz="914339" fontAlgn="auto">
              <a:spcBef>
                <a:spcPts val="0"/>
              </a:spcBef>
              <a:spcAft>
                <a:spcPts val="0"/>
              </a:spcAft>
            </a:pPr>
            <a:r>
              <a:rPr lang="en-US" sz="2399" dirty="0">
                <a:solidFill>
                  <a:srgbClr val="F79646">
                    <a:lumMod val="75000"/>
                  </a:srgbClr>
                </a:solidFill>
                <a:latin typeface="Calibri"/>
              </a:rPr>
              <a:t>NAVIGATION AND </a:t>
            </a:r>
          </a:p>
          <a:p>
            <a:pPr algn="l" defTabSz="914339" fontAlgn="auto">
              <a:spcBef>
                <a:spcPts val="0"/>
              </a:spcBef>
              <a:spcAft>
                <a:spcPts val="0"/>
              </a:spcAft>
            </a:pPr>
            <a:r>
              <a:rPr lang="en-US" sz="2399" dirty="0">
                <a:solidFill>
                  <a:srgbClr val="F79646">
                    <a:lumMod val="75000"/>
                  </a:srgbClr>
                </a:solidFill>
                <a:latin typeface="Calibri"/>
              </a:rPr>
              <a:t>USER INTERACTION WITH </a:t>
            </a:r>
          </a:p>
          <a:p>
            <a:pPr algn="l" defTabSz="914339" fontAlgn="auto">
              <a:spcBef>
                <a:spcPts val="0"/>
              </a:spcBef>
              <a:spcAft>
                <a:spcPts val="0"/>
              </a:spcAft>
            </a:pPr>
            <a:r>
              <a:rPr lang="en-US" sz="2399" dirty="0">
                <a:solidFill>
                  <a:srgbClr val="F79646">
                    <a:lumMod val="75000"/>
                  </a:srgbClr>
                </a:solidFill>
                <a:latin typeface="Calibri"/>
              </a:rPr>
              <a:t>OBJECTS IN </a:t>
            </a:r>
          </a:p>
          <a:p>
            <a:pPr algn="l" defTabSz="914339" fontAlgn="auto">
              <a:spcBef>
                <a:spcPts val="0"/>
              </a:spcBef>
              <a:spcAft>
                <a:spcPts val="0"/>
              </a:spcAft>
            </a:pPr>
            <a:r>
              <a:rPr lang="en-US" sz="2399" dirty="0">
                <a:solidFill>
                  <a:srgbClr val="F79646">
                    <a:lumMod val="75000"/>
                  </a:srgbClr>
                </a:solidFill>
                <a:latin typeface="Calibri"/>
              </a:rPr>
              <a:t>THE GAME</a:t>
            </a:r>
          </a:p>
          <a:p>
            <a:pPr algn="l" defTabSz="914339" fontAlgn="auto">
              <a:spcBef>
                <a:spcPts val="0"/>
              </a:spcBef>
              <a:spcAft>
                <a:spcPts val="0"/>
              </a:spcAft>
            </a:pPr>
            <a:endParaRPr lang="en-US" sz="2399" dirty="0">
              <a:solidFill>
                <a:srgbClr val="F79646">
                  <a:lumMod val="75000"/>
                </a:srgbClr>
              </a:solidFill>
              <a:latin typeface="Calibri"/>
            </a:endParaRPr>
          </a:p>
          <a:p>
            <a:pPr algn="l" defTabSz="914339" fontAlgn="auto">
              <a:spcBef>
                <a:spcPts val="0"/>
              </a:spcBef>
              <a:spcAft>
                <a:spcPts val="0"/>
              </a:spcAft>
            </a:pPr>
            <a:r>
              <a:rPr lang="en-US" sz="2399" dirty="0">
                <a:solidFill>
                  <a:srgbClr val="F79646">
                    <a:lumMod val="75000"/>
                  </a:srgbClr>
                </a:solidFill>
                <a:latin typeface="Calibri"/>
              </a:rPr>
              <a:t>Living room</a:t>
            </a:r>
          </a:p>
        </p:txBody>
      </p:sp>
      <p:pic>
        <p:nvPicPr>
          <p:cNvPr id="3" name="Εικόνα 2">
            <a:extLst>
              <a:ext uri="{FF2B5EF4-FFF2-40B4-BE49-F238E27FC236}">
                <a16:creationId xmlns:a16="http://schemas.microsoft.com/office/drawing/2014/main" id="{49D1B207-ED30-471A-C518-FA3063F4040A}"/>
              </a:ext>
            </a:extLst>
          </p:cNvPr>
          <p:cNvPicPr>
            <a:picLocks noChangeAspect="1"/>
          </p:cNvPicPr>
          <p:nvPr/>
        </p:nvPicPr>
        <p:blipFill>
          <a:blip r:embed="rId2"/>
          <a:stretch>
            <a:fillRect/>
          </a:stretch>
        </p:blipFill>
        <p:spPr>
          <a:xfrm>
            <a:off x="3816113" y="848104"/>
            <a:ext cx="5320351" cy="5161621"/>
          </a:xfrm>
          <a:prstGeom prst="rect">
            <a:avLst/>
          </a:prstGeom>
        </p:spPr>
      </p:pic>
    </p:spTree>
    <p:extLst>
      <p:ext uri="{BB962C8B-B14F-4D97-AF65-F5344CB8AC3E}">
        <p14:creationId xmlns:p14="http://schemas.microsoft.com/office/powerpoint/2010/main" val="3924910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Rectangle 20"/>
          <p:cNvSpPr/>
          <p:nvPr/>
        </p:nvSpPr>
        <p:spPr>
          <a:xfrm>
            <a:off x="6299742" y="1863234"/>
            <a:ext cx="2247493" cy="213456"/>
          </a:xfrm>
          <a:prstGeom prst="rect">
            <a:avLst/>
          </a:prstGeom>
          <a:noFill/>
        </p:spPr>
        <p:txBody>
          <a:bodyPr wrap="square">
            <a:spAutoFit/>
          </a:bodyPr>
          <a:lstStyle/>
          <a:p>
            <a:pPr algn="l" defTabSz="914339" fontAlgn="auto">
              <a:spcBef>
                <a:spcPts val="0"/>
              </a:spcBef>
              <a:spcAft>
                <a:spcPts val="0"/>
              </a:spcAft>
            </a:pPr>
            <a:endParaRPr lang="en-US" sz="787" kern="3000" dirty="0">
              <a:solidFill>
                <a:prstClr val="black"/>
              </a:solidFill>
              <a:latin typeface="Calibri Light" pitchFamily="34" charset="0"/>
              <a:cs typeface="Arial" pitchFamily="34" charset="0"/>
            </a:endParaRPr>
          </a:p>
        </p:txBody>
      </p:sp>
      <p:sp>
        <p:nvSpPr>
          <p:cNvPr id="7" name="Rectangle 6"/>
          <p:cNvSpPr/>
          <p:nvPr/>
        </p:nvSpPr>
        <p:spPr>
          <a:xfrm>
            <a:off x="323529" y="1215330"/>
            <a:ext cx="4276102" cy="3030958"/>
          </a:xfrm>
          <a:prstGeom prst="rect">
            <a:avLst/>
          </a:prstGeom>
        </p:spPr>
        <p:txBody>
          <a:bodyPr wrap="square">
            <a:spAutoFit/>
          </a:bodyPr>
          <a:lstStyle/>
          <a:p>
            <a:pPr algn="l" defTabSz="914339" fontAlgn="auto">
              <a:spcBef>
                <a:spcPts val="0"/>
              </a:spcBef>
              <a:spcAft>
                <a:spcPts val="0"/>
              </a:spcAft>
            </a:pPr>
            <a:r>
              <a:rPr lang="en-US" sz="2699" dirty="0">
                <a:solidFill>
                  <a:srgbClr val="F79646">
                    <a:lumMod val="75000"/>
                  </a:srgbClr>
                </a:solidFill>
                <a:latin typeface="Calibri"/>
              </a:rPr>
              <a:t>NAVIGATION AND </a:t>
            </a:r>
          </a:p>
          <a:p>
            <a:pPr algn="l" defTabSz="914339" fontAlgn="auto">
              <a:spcBef>
                <a:spcPts val="0"/>
              </a:spcBef>
              <a:spcAft>
                <a:spcPts val="0"/>
              </a:spcAft>
            </a:pPr>
            <a:r>
              <a:rPr lang="en-US" sz="2699" dirty="0">
                <a:solidFill>
                  <a:srgbClr val="F79646">
                    <a:lumMod val="75000"/>
                  </a:srgbClr>
                </a:solidFill>
                <a:latin typeface="Calibri"/>
              </a:rPr>
              <a:t>USER INTERACTION </a:t>
            </a:r>
          </a:p>
          <a:p>
            <a:pPr algn="l" defTabSz="914339" fontAlgn="auto">
              <a:spcBef>
                <a:spcPts val="0"/>
              </a:spcBef>
              <a:spcAft>
                <a:spcPts val="0"/>
              </a:spcAft>
            </a:pPr>
            <a:r>
              <a:rPr lang="en-US" sz="2699" dirty="0">
                <a:solidFill>
                  <a:srgbClr val="F79646">
                    <a:lumMod val="75000"/>
                  </a:srgbClr>
                </a:solidFill>
                <a:latin typeface="Calibri"/>
              </a:rPr>
              <a:t>WITH </a:t>
            </a:r>
          </a:p>
          <a:p>
            <a:pPr algn="l" defTabSz="914339" fontAlgn="auto">
              <a:spcBef>
                <a:spcPts val="0"/>
              </a:spcBef>
              <a:spcAft>
                <a:spcPts val="0"/>
              </a:spcAft>
            </a:pPr>
            <a:r>
              <a:rPr lang="en-US" sz="2699" dirty="0">
                <a:solidFill>
                  <a:srgbClr val="F79646">
                    <a:lumMod val="75000"/>
                  </a:srgbClr>
                </a:solidFill>
                <a:latin typeface="Calibri"/>
              </a:rPr>
              <a:t>OBJECTS </a:t>
            </a:r>
            <a:r>
              <a:rPr lang="en-US" sz="2800" dirty="0">
                <a:solidFill>
                  <a:srgbClr val="F79646">
                    <a:lumMod val="75000"/>
                  </a:srgbClr>
                </a:solidFill>
                <a:latin typeface="Calibri"/>
              </a:rPr>
              <a:t>IN </a:t>
            </a:r>
          </a:p>
          <a:p>
            <a:pPr algn="l" defTabSz="914339" fontAlgn="auto">
              <a:spcBef>
                <a:spcPts val="0"/>
              </a:spcBef>
              <a:spcAft>
                <a:spcPts val="0"/>
              </a:spcAft>
            </a:pPr>
            <a:r>
              <a:rPr lang="en-US" sz="2800" dirty="0">
                <a:solidFill>
                  <a:srgbClr val="F79646">
                    <a:lumMod val="75000"/>
                  </a:srgbClr>
                </a:solidFill>
                <a:latin typeface="Calibri"/>
              </a:rPr>
              <a:t>THE GAME</a:t>
            </a:r>
            <a:endParaRPr lang="en-US" sz="2699" dirty="0">
              <a:solidFill>
                <a:srgbClr val="F79646">
                  <a:lumMod val="75000"/>
                </a:srgbClr>
              </a:solidFill>
              <a:latin typeface="Calibri"/>
            </a:endParaRPr>
          </a:p>
          <a:p>
            <a:pPr algn="l" defTabSz="914339" fontAlgn="auto">
              <a:spcBef>
                <a:spcPts val="0"/>
              </a:spcBef>
              <a:spcAft>
                <a:spcPts val="0"/>
              </a:spcAft>
            </a:pPr>
            <a:endParaRPr lang="en-US" sz="2699" dirty="0">
              <a:solidFill>
                <a:srgbClr val="F79646">
                  <a:lumMod val="75000"/>
                </a:srgbClr>
              </a:solidFill>
              <a:latin typeface="Calibri"/>
            </a:endParaRPr>
          </a:p>
          <a:p>
            <a:pPr algn="l" defTabSz="914339" fontAlgn="auto">
              <a:spcBef>
                <a:spcPts val="0"/>
              </a:spcBef>
              <a:spcAft>
                <a:spcPts val="0"/>
              </a:spcAft>
            </a:pPr>
            <a:r>
              <a:rPr lang="en-US" sz="2699" dirty="0">
                <a:solidFill>
                  <a:srgbClr val="F79646">
                    <a:lumMod val="75000"/>
                  </a:srgbClr>
                </a:solidFill>
                <a:latin typeface="Calibri"/>
              </a:rPr>
              <a:t>Neighborhood</a:t>
            </a:r>
          </a:p>
        </p:txBody>
      </p:sp>
      <p:pic>
        <p:nvPicPr>
          <p:cNvPr id="10" name="Εικόνα 9">
            <a:extLst>
              <a:ext uri="{FF2B5EF4-FFF2-40B4-BE49-F238E27FC236}">
                <a16:creationId xmlns:a16="http://schemas.microsoft.com/office/drawing/2014/main" id="{F6F1C0EE-A8E2-9265-30DB-F67101B9D675}"/>
              </a:ext>
            </a:extLst>
          </p:cNvPr>
          <p:cNvPicPr>
            <a:picLocks noChangeAspect="1"/>
          </p:cNvPicPr>
          <p:nvPr/>
        </p:nvPicPr>
        <p:blipFill>
          <a:blip r:embed="rId2"/>
          <a:stretch>
            <a:fillRect/>
          </a:stretch>
        </p:blipFill>
        <p:spPr>
          <a:xfrm>
            <a:off x="3384177" y="857324"/>
            <a:ext cx="5759823" cy="5143352"/>
          </a:xfrm>
          <a:prstGeom prst="rect">
            <a:avLst/>
          </a:prstGeom>
        </p:spPr>
      </p:pic>
    </p:spTree>
    <p:extLst>
      <p:ext uri="{BB962C8B-B14F-4D97-AF65-F5344CB8AC3E}">
        <p14:creationId xmlns:p14="http://schemas.microsoft.com/office/powerpoint/2010/main" val="2593609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479161" y="1359973"/>
            <a:ext cx="8182230" cy="799353"/>
          </a:xfrm>
          <a:prstGeom prst="rect">
            <a:avLst/>
          </a:prstGeom>
        </p:spPr>
        <p:txBody>
          <a:bodyPr vert="horz" lIns="68562" tIns="34281" rIns="68562" bIns="34281" rtlCol="0" anchor="ctr">
            <a:normAutofit/>
          </a:bodyPr>
          <a:lstStyle/>
          <a:p>
            <a:pPr defTabSz="685617" fontAlgn="auto">
              <a:lnSpc>
                <a:spcPct val="90000"/>
              </a:lnSpc>
              <a:spcAft>
                <a:spcPts val="450"/>
              </a:spcAft>
            </a:pPr>
            <a:r>
              <a:rPr lang="en-US" sz="4949" dirty="0">
                <a:solidFill>
                  <a:prstClr val="black"/>
                </a:solidFill>
                <a:latin typeface="Calibri"/>
              </a:rPr>
              <a:t>Thank you so much</a:t>
            </a:r>
          </a:p>
        </p:txBody>
      </p:sp>
      <p:pic>
        <p:nvPicPr>
          <p:cNvPr id="4" name="Picture 3">
            <a:extLst>
              <a:ext uri="{FF2B5EF4-FFF2-40B4-BE49-F238E27FC236}">
                <a16:creationId xmlns:a16="http://schemas.microsoft.com/office/drawing/2014/main" id="{17D88210-5D8C-5746-8950-FBF275CDD9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794" y="2822105"/>
            <a:ext cx="2159962" cy="2699952"/>
          </a:xfrm>
          <a:prstGeom prst="rect">
            <a:avLst/>
          </a:prstGeom>
          <a:noFill/>
        </p:spPr>
      </p:pic>
      <p:pic>
        <p:nvPicPr>
          <p:cNvPr id="2" name="Εικόνα 1">
            <a:extLst>
              <a:ext uri="{FF2B5EF4-FFF2-40B4-BE49-F238E27FC236}">
                <a16:creationId xmlns:a16="http://schemas.microsoft.com/office/drawing/2014/main" id="{249B10AC-CB6D-99E3-8BB8-C000C3C963A3}"/>
              </a:ext>
            </a:extLst>
          </p:cNvPr>
          <p:cNvPicPr>
            <a:picLocks noChangeAspect="1"/>
          </p:cNvPicPr>
          <p:nvPr/>
        </p:nvPicPr>
        <p:blipFill>
          <a:blip r:embed="rId3"/>
          <a:stretch>
            <a:fillRect/>
          </a:stretch>
        </p:blipFill>
        <p:spPr>
          <a:xfrm>
            <a:off x="3350271" y="2822105"/>
            <a:ext cx="2443458" cy="2699952"/>
          </a:xfrm>
          <a:prstGeom prst="rect">
            <a:avLst/>
          </a:prstGeom>
        </p:spPr>
      </p:pic>
      <p:pic>
        <p:nvPicPr>
          <p:cNvPr id="5" name="Picture 8">
            <a:extLst>
              <a:ext uri="{FF2B5EF4-FFF2-40B4-BE49-F238E27FC236}">
                <a16:creationId xmlns:a16="http://schemas.microsoft.com/office/drawing/2014/main" id="{912462B6-67F6-B193-BB1B-3EE7D288CC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5249" y="2822105"/>
            <a:ext cx="2699952" cy="2699952"/>
          </a:xfrm>
          <a:prstGeom prst="rect">
            <a:avLst/>
          </a:prstGeom>
        </p:spPr>
      </p:pic>
    </p:spTree>
    <p:extLst>
      <p:ext uri="{BB962C8B-B14F-4D97-AF65-F5344CB8AC3E}">
        <p14:creationId xmlns:p14="http://schemas.microsoft.com/office/powerpoint/2010/main" val="1202025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normAutofit fontScale="90000"/>
          </a:bodyPr>
          <a:lstStyle/>
          <a:p>
            <a:pPr algn="ctr"/>
            <a:r>
              <a:rPr lang="en-US" sz="4000" b="1"/>
              <a:t>KIDEDU</a:t>
            </a:r>
            <a:r>
              <a:rPr lang="el-GR" sz="4000" b="1"/>
              <a:t> – </a:t>
            </a:r>
            <a:r>
              <a:rPr lang="en-US" sz="4000"/>
              <a:t>Play Create Learn</a:t>
            </a:r>
            <a:r>
              <a:rPr lang="el-GR" sz="4000"/>
              <a:t> (1)</a:t>
            </a:r>
            <a:endParaRPr lang="el-GR" sz="4000" b="1"/>
          </a:p>
        </p:txBody>
      </p:sp>
      <p:sp>
        <p:nvSpPr>
          <p:cNvPr id="73731" name="Rectangle 3"/>
          <p:cNvSpPr>
            <a:spLocks noGrp="1" noChangeArrowheads="1"/>
          </p:cNvSpPr>
          <p:nvPr>
            <p:ph sz="quarter" idx="4294967295"/>
          </p:nvPr>
        </p:nvSpPr>
        <p:spPr>
          <a:xfrm>
            <a:off x="990600" y="1600200"/>
            <a:ext cx="8153400" cy="4495800"/>
          </a:xfrm>
        </p:spPr>
        <p:txBody>
          <a:bodyPr>
            <a:normAutofit/>
          </a:bodyPr>
          <a:lstStyle/>
          <a:p>
            <a:pPr>
              <a:lnSpc>
                <a:spcPct val="150000"/>
              </a:lnSpc>
              <a:buFont typeface="Wingdings" pitchFamily="2" charset="2"/>
              <a:buNone/>
            </a:pPr>
            <a:r>
              <a:rPr lang="en-GB" sz="2800" dirty="0"/>
              <a:t>  </a:t>
            </a:r>
            <a:r>
              <a:rPr lang="el-GR" dirty="0"/>
              <a:t>	</a:t>
            </a:r>
            <a:r>
              <a:rPr lang="en-US" dirty="0"/>
              <a:t>A project named “KIDEDU” </a:t>
            </a:r>
            <a:r>
              <a:rPr lang="el-GR" dirty="0"/>
              <a:t>(</a:t>
            </a:r>
            <a:r>
              <a:rPr lang="en-US" dirty="0"/>
              <a:t>Play Create Learn</a:t>
            </a:r>
            <a:r>
              <a:rPr lang="el-GR" dirty="0"/>
              <a:t>)</a:t>
            </a:r>
            <a:r>
              <a:rPr lang="en-US" dirty="0"/>
              <a:t> designed and implemented by a research team of the University of Piraeus</a:t>
            </a:r>
            <a:r>
              <a:rPr lang="el-GR" dirty="0"/>
              <a:t>.</a:t>
            </a:r>
          </a:p>
          <a:p>
            <a:pPr>
              <a:lnSpc>
                <a:spcPct val="150000"/>
              </a:lnSpc>
              <a:buFont typeface="Wingdings" pitchFamily="2" charset="2"/>
              <a:buNone/>
            </a:pPr>
            <a:r>
              <a:rPr lang="el-GR" dirty="0"/>
              <a:t>	</a:t>
            </a:r>
            <a:r>
              <a:rPr lang="en-US" dirty="0"/>
              <a:t>The proposed object is the creation of 3D animation interactive game through which children aged 6-12 years will learn “Everyday Arithmetic“ and “Planet Earth” in a very innovative way without the use of books, notebooks, pencils and blackboards but only with the use of digital technology presented simply to attract children to learn indirectly through guided exploratory learning while spending their time happily.</a:t>
            </a:r>
            <a:endParaRPr lang="el-GR" dirty="0"/>
          </a:p>
          <a:p>
            <a:pPr>
              <a:lnSpc>
                <a:spcPct val="80000"/>
              </a:lnSpc>
              <a:buFont typeface="Wingdings" pitchFamily="2" charset="2"/>
              <a:buNone/>
            </a:pPr>
            <a:endParaRPr lang="el-GR" sz="27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73730"/>
                                        </p:tgtEl>
                                        <p:attrNameLst>
                                          <p:attrName>style.visibility</p:attrName>
                                        </p:attrNameLst>
                                      </p:cBhvr>
                                      <p:to>
                                        <p:strVal val="visible"/>
                                      </p:to>
                                    </p:set>
                                    <p:anim calcmode="lin" valueType="num">
                                      <p:cBhvr>
                                        <p:cTn id="7" dur="500" fill="hold"/>
                                        <p:tgtEl>
                                          <p:spTgt spid="73730"/>
                                        </p:tgtEl>
                                        <p:attrNameLst>
                                          <p:attrName>ppt_w</p:attrName>
                                        </p:attrNameLst>
                                      </p:cBhvr>
                                      <p:tavLst>
                                        <p:tav tm="0">
                                          <p:val>
                                            <p:strVal val="2/3*#ppt_w"/>
                                          </p:val>
                                        </p:tav>
                                        <p:tav tm="100000">
                                          <p:val>
                                            <p:strVal val="#ppt_w"/>
                                          </p:val>
                                        </p:tav>
                                      </p:tavLst>
                                    </p:anim>
                                    <p:anim calcmode="lin" valueType="num">
                                      <p:cBhvr>
                                        <p:cTn id="8" dur="500" fill="hold"/>
                                        <p:tgtEl>
                                          <p:spTgt spid="73730"/>
                                        </p:tgtEl>
                                        <p:attrNameLst>
                                          <p:attrName>ppt_h</p:attrName>
                                        </p:attrNameLst>
                                      </p:cBhvr>
                                      <p:tavLst>
                                        <p:tav tm="0">
                                          <p:val>
                                            <p:strVal val="2/3*#ppt_h"/>
                                          </p:val>
                                        </p:tav>
                                        <p:tav tm="100000">
                                          <p:val>
                                            <p:strVal val="#ppt_h"/>
                                          </p:val>
                                        </p:tav>
                                      </p:tavLst>
                                    </p:anim>
                                  </p:childTnLst>
                                </p:cTn>
                              </p:par>
                            </p:childTnLst>
                          </p:cTn>
                        </p:par>
                        <p:par>
                          <p:cTn id="9" fill="hold">
                            <p:stCondLst>
                              <p:cond delay="500"/>
                            </p:stCondLst>
                            <p:childTnLst>
                              <p:par>
                                <p:cTn id="10" presetID="17" presetClass="entr" presetSubtype="8" fill="hold" grpId="0" nodeType="afterEffect">
                                  <p:stCondLst>
                                    <p:cond delay="0"/>
                                  </p:stCondLst>
                                  <p:childTnLst>
                                    <p:set>
                                      <p:cBhvr>
                                        <p:cTn id="11" dur="1" fill="hold">
                                          <p:stCondLst>
                                            <p:cond delay="0"/>
                                          </p:stCondLst>
                                        </p:cTn>
                                        <p:tgtEl>
                                          <p:spTgt spid="73731">
                                            <p:txEl>
                                              <p:pRg st="0" end="0"/>
                                            </p:txEl>
                                          </p:spTgt>
                                        </p:tgtEl>
                                        <p:attrNameLst>
                                          <p:attrName>style.visibility</p:attrName>
                                        </p:attrNameLst>
                                      </p:cBhvr>
                                      <p:to>
                                        <p:strVal val="visible"/>
                                      </p:to>
                                    </p:set>
                                    <p:anim calcmode="lin" valueType="num">
                                      <p:cBhvr>
                                        <p:cTn id="12" dur="500" fill="hold"/>
                                        <p:tgtEl>
                                          <p:spTgt spid="73731">
                                            <p:txEl>
                                              <p:pRg st="0" end="0"/>
                                            </p:txEl>
                                          </p:spTgt>
                                        </p:tgtEl>
                                        <p:attrNameLst>
                                          <p:attrName>ppt_x</p:attrName>
                                        </p:attrNameLst>
                                      </p:cBhvr>
                                      <p:tavLst>
                                        <p:tav tm="0">
                                          <p:val>
                                            <p:strVal val="#ppt_x-#ppt_w/2"/>
                                          </p:val>
                                        </p:tav>
                                        <p:tav tm="100000">
                                          <p:val>
                                            <p:strVal val="#ppt_x"/>
                                          </p:val>
                                        </p:tav>
                                      </p:tavLst>
                                    </p:anim>
                                    <p:anim calcmode="lin" valueType="num">
                                      <p:cBhvr>
                                        <p:cTn id="13" dur="500" fill="hold"/>
                                        <p:tgtEl>
                                          <p:spTgt spid="73731">
                                            <p:txEl>
                                              <p:pRg st="0" end="0"/>
                                            </p:txEl>
                                          </p:spTgt>
                                        </p:tgtEl>
                                        <p:attrNameLst>
                                          <p:attrName>ppt_y</p:attrName>
                                        </p:attrNameLst>
                                      </p:cBhvr>
                                      <p:tavLst>
                                        <p:tav tm="0">
                                          <p:val>
                                            <p:strVal val="#ppt_y"/>
                                          </p:val>
                                        </p:tav>
                                        <p:tav tm="100000">
                                          <p:val>
                                            <p:strVal val="#ppt_y"/>
                                          </p:val>
                                        </p:tav>
                                      </p:tavLst>
                                    </p:anim>
                                    <p:anim calcmode="lin" valueType="num">
                                      <p:cBhvr>
                                        <p:cTn id="14" dur="500" fill="hold"/>
                                        <p:tgtEl>
                                          <p:spTgt spid="73731">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73731">
                                            <p:txEl>
                                              <p:pRg st="0" end="0"/>
                                            </p:txEl>
                                          </p:spTgt>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17" presetClass="entr" presetSubtype="8" fill="hold" grpId="0" nodeType="afterEffect">
                                  <p:stCondLst>
                                    <p:cond delay="0"/>
                                  </p:stCondLst>
                                  <p:childTnLst>
                                    <p:set>
                                      <p:cBhvr>
                                        <p:cTn id="18" dur="1" fill="hold">
                                          <p:stCondLst>
                                            <p:cond delay="0"/>
                                          </p:stCondLst>
                                        </p:cTn>
                                        <p:tgtEl>
                                          <p:spTgt spid="73731">
                                            <p:txEl>
                                              <p:pRg st="1" end="1"/>
                                            </p:txEl>
                                          </p:spTgt>
                                        </p:tgtEl>
                                        <p:attrNameLst>
                                          <p:attrName>style.visibility</p:attrName>
                                        </p:attrNameLst>
                                      </p:cBhvr>
                                      <p:to>
                                        <p:strVal val="visible"/>
                                      </p:to>
                                    </p:set>
                                    <p:anim calcmode="lin" valueType="num">
                                      <p:cBhvr>
                                        <p:cTn id="19" dur="500" fill="hold"/>
                                        <p:tgtEl>
                                          <p:spTgt spid="73731">
                                            <p:txEl>
                                              <p:pRg st="1" end="1"/>
                                            </p:txEl>
                                          </p:spTgt>
                                        </p:tgtEl>
                                        <p:attrNameLst>
                                          <p:attrName>ppt_x</p:attrName>
                                        </p:attrNameLst>
                                      </p:cBhvr>
                                      <p:tavLst>
                                        <p:tav tm="0">
                                          <p:val>
                                            <p:strVal val="#ppt_x-#ppt_w/2"/>
                                          </p:val>
                                        </p:tav>
                                        <p:tav tm="100000">
                                          <p:val>
                                            <p:strVal val="#ppt_x"/>
                                          </p:val>
                                        </p:tav>
                                      </p:tavLst>
                                    </p:anim>
                                    <p:anim calcmode="lin" valueType="num">
                                      <p:cBhvr>
                                        <p:cTn id="20" dur="500" fill="hold"/>
                                        <p:tgtEl>
                                          <p:spTgt spid="73731">
                                            <p:txEl>
                                              <p:pRg st="1" end="1"/>
                                            </p:txEl>
                                          </p:spTgt>
                                        </p:tgtEl>
                                        <p:attrNameLst>
                                          <p:attrName>ppt_y</p:attrName>
                                        </p:attrNameLst>
                                      </p:cBhvr>
                                      <p:tavLst>
                                        <p:tav tm="0">
                                          <p:val>
                                            <p:strVal val="#ppt_y"/>
                                          </p:val>
                                        </p:tav>
                                        <p:tav tm="100000">
                                          <p:val>
                                            <p:strVal val="#ppt_y"/>
                                          </p:val>
                                        </p:tav>
                                      </p:tavLst>
                                    </p:anim>
                                    <p:anim calcmode="lin" valueType="num">
                                      <p:cBhvr>
                                        <p:cTn id="21" dur="500" fill="hold"/>
                                        <p:tgtEl>
                                          <p:spTgt spid="73731">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73731">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0" grpId="0" animBg="1" autoUpdateAnimBg="0"/>
      <p:bldP spid="73731" grpId="0" build="p" autoUpdateAnimBg="0" advAuto="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algn="ctr"/>
            <a:r>
              <a:rPr lang="en-US" b="1"/>
              <a:t>KIDEDU</a:t>
            </a:r>
            <a:r>
              <a:rPr lang="el-GR" b="1"/>
              <a:t> – </a:t>
            </a:r>
            <a:r>
              <a:rPr lang="en-US"/>
              <a:t>Play Create Learn</a:t>
            </a:r>
            <a:r>
              <a:rPr lang="el-GR"/>
              <a:t> (2)</a:t>
            </a:r>
            <a:endParaRPr lang="el-GR" b="1"/>
          </a:p>
        </p:txBody>
      </p:sp>
      <p:sp>
        <p:nvSpPr>
          <p:cNvPr id="74755" name="Rectangle 3"/>
          <p:cNvSpPr>
            <a:spLocks noGrp="1" noChangeArrowheads="1"/>
          </p:cNvSpPr>
          <p:nvPr>
            <p:ph sz="quarter" idx="4294967295"/>
          </p:nvPr>
        </p:nvSpPr>
        <p:spPr>
          <a:xfrm>
            <a:off x="990600" y="1600200"/>
            <a:ext cx="8153400" cy="4495800"/>
          </a:xfrm>
        </p:spPr>
        <p:txBody>
          <a:bodyPr/>
          <a:lstStyle/>
          <a:p>
            <a:pPr>
              <a:buFont typeface="Wingdings" pitchFamily="2" charset="2"/>
              <a:buNone/>
            </a:pPr>
            <a:r>
              <a:rPr lang="en-GB" sz="2500" dirty="0"/>
              <a:t> </a:t>
            </a:r>
            <a:r>
              <a:rPr lang="el-GR" sz="2500" dirty="0"/>
              <a:t>	</a:t>
            </a:r>
            <a:r>
              <a:rPr lang="en-US" sz="3200" dirty="0"/>
              <a:t>During the game, basic knowledge will be narrated and transferred, where this is necessary by children, so that the voice that is heard is popular and does not refer to the voice of a teacher but to the voice of a friend - their classmate.</a:t>
            </a:r>
            <a:endParaRPr lang="el-GR" sz="3200" dirty="0"/>
          </a:p>
        </p:txBody>
      </p:sp>
      <mc:AlternateContent xmlns:mc="http://schemas.openxmlformats.org/markup-compatibility/2006">
        <mc:Choice xmlns:am3d="http://schemas.microsoft.com/office/drawing/2017/model3d" Requires="am3d">
          <p:graphicFrame>
            <p:nvGraphicFramePr>
              <p:cNvPr id="5" name="Μοντέλο 3D 4" descr="15 in. Surface Book 2">
                <a:extLst>
                  <a:ext uri="{FF2B5EF4-FFF2-40B4-BE49-F238E27FC236}">
                    <a16:creationId xmlns:a16="http://schemas.microsoft.com/office/drawing/2014/main" id="{CC32343E-9DE3-A2ED-3319-5251C4DD24F4}"/>
                  </a:ext>
                </a:extLst>
              </p:cNvPr>
              <p:cNvGraphicFramePr>
                <a:graphicFrameLocks noChangeAspect="1"/>
              </p:cNvGraphicFramePr>
              <p:nvPr>
                <p:extLst>
                  <p:ext uri="{D42A27DB-BD31-4B8C-83A1-F6EECF244321}">
                    <p14:modId xmlns:p14="http://schemas.microsoft.com/office/powerpoint/2010/main" val="2398324847"/>
                  </p:ext>
                </p:extLst>
              </p:nvPr>
            </p:nvGraphicFramePr>
            <p:xfrm>
              <a:off x="5004048" y="3789040"/>
              <a:ext cx="3060696" cy="3328690"/>
            </p:xfrm>
            <a:graphic>
              <a:graphicData uri="http://schemas.microsoft.com/office/drawing/2017/model3d">
                <am3d:model3d r:embed="rId2">
                  <am3d:spPr>
                    <a:xfrm>
                      <a:off x="0" y="0"/>
                      <a:ext cx="3060696" cy="3328690"/>
                    </a:xfrm>
                    <a:prstGeom prst="rect">
                      <a:avLst/>
                    </a:prstGeom>
                  </am3d:spPr>
                  <am3d:camera>
                    <am3d:pos x="0" y="0" z="68697690"/>
                    <am3d:up dx="0" dy="36000000" dz="0"/>
                    <am3d:lookAt x="0" y="0" z="0"/>
                    <am3d:perspective fov="2700000"/>
                  </am3d:camera>
                  <am3d:trans>
                    <am3d:meterPerModelUnit n="2916584" d="1000000"/>
                    <am3d:preTrans dx="0" dy="-13212141" dz="-887599"/>
                    <am3d:scale>
                      <am3d:sx n="1000000" d="1000000"/>
                      <am3d:sy n="1000000" d="1000000"/>
                      <am3d:sz n="1000000" d="1000000"/>
                    </am3d:scale>
                    <am3d:rot ax="1850774" ay="747597" az="440536"/>
                    <am3d:postTrans dx="0" dy="0" dz="0"/>
                  </am3d:trans>
                  <am3d:raster rName="Office3DRenderer" rVer="16.0.8326">
                    <am3d:blip r:embed="rId3"/>
                  </am3d:raster>
                  <am3d:objViewport viewportSz="406399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Μοντέλο 3D 4" descr="15 in. Surface Book 2">
                <a:extLst>
                  <a:ext uri="{FF2B5EF4-FFF2-40B4-BE49-F238E27FC236}">
                    <a16:creationId xmlns:a16="http://schemas.microsoft.com/office/drawing/2014/main" id="{CC32343E-9DE3-A2ED-3319-5251C4DD24F4}"/>
                  </a:ext>
                </a:extLst>
              </p:cNvPr>
              <p:cNvPicPr>
                <a:picLocks noGrp="1" noRot="1" noChangeAspect="1" noMove="1" noResize="1" noEditPoints="1" noAdjustHandles="1" noChangeArrowheads="1" noChangeShapeType="1" noCrop="1"/>
              </p:cNvPicPr>
              <p:nvPr/>
            </p:nvPicPr>
            <p:blipFill>
              <a:blip r:embed="rId3"/>
              <a:stretch>
                <a:fillRect/>
              </a:stretch>
            </p:blipFill>
            <p:spPr>
              <a:xfrm>
                <a:off x="5004048" y="3789040"/>
                <a:ext cx="3060696" cy="3328690"/>
              </a:xfrm>
              <a:prstGeom prst="rect">
                <a:avLst/>
              </a:prstGeom>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74754"/>
                                        </p:tgtEl>
                                        <p:attrNameLst>
                                          <p:attrName>style.visibility</p:attrName>
                                        </p:attrNameLst>
                                      </p:cBhvr>
                                      <p:to>
                                        <p:strVal val="visible"/>
                                      </p:to>
                                    </p:set>
                                    <p:anim calcmode="lin" valueType="num">
                                      <p:cBhvr>
                                        <p:cTn id="7" dur="500" fill="hold"/>
                                        <p:tgtEl>
                                          <p:spTgt spid="74754"/>
                                        </p:tgtEl>
                                        <p:attrNameLst>
                                          <p:attrName>ppt_w</p:attrName>
                                        </p:attrNameLst>
                                      </p:cBhvr>
                                      <p:tavLst>
                                        <p:tav tm="0">
                                          <p:val>
                                            <p:strVal val="2/3*#ppt_w"/>
                                          </p:val>
                                        </p:tav>
                                        <p:tav tm="100000">
                                          <p:val>
                                            <p:strVal val="#ppt_w"/>
                                          </p:val>
                                        </p:tav>
                                      </p:tavLst>
                                    </p:anim>
                                    <p:anim calcmode="lin" valueType="num">
                                      <p:cBhvr>
                                        <p:cTn id="8" dur="500" fill="hold"/>
                                        <p:tgtEl>
                                          <p:spTgt spid="74754"/>
                                        </p:tgtEl>
                                        <p:attrNameLst>
                                          <p:attrName>ppt_h</p:attrName>
                                        </p:attrNameLst>
                                      </p:cBhvr>
                                      <p:tavLst>
                                        <p:tav tm="0">
                                          <p:val>
                                            <p:strVal val="2/3*#ppt_h"/>
                                          </p:val>
                                        </p:tav>
                                        <p:tav tm="100000">
                                          <p:val>
                                            <p:strVal val="#ppt_h"/>
                                          </p:val>
                                        </p:tav>
                                      </p:tavLst>
                                    </p:anim>
                                  </p:childTnLst>
                                </p:cTn>
                              </p:par>
                            </p:childTnLst>
                          </p:cTn>
                        </p:par>
                        <p:par>
                          <p:cTn id="9" fill="hold">
                            <p:stCondLst>
                              <p:cond delay="500"/>
                            </p:stCondLst>
                            <p:childTnLst>
                              <p:par>
                                <p:cTn id="10" presetID="17" presetClass="entr" presetSubtype="8" fill="hold" grpId="0" nodeType="afterEffect">
                                  <p:stCondLst>
                                    <p:cond delay="0"/>
                                  </p:stCondLst>
                                  <p:childTnLst>
                                    <p:set>
                                      <p:cBhvr>
                                        <p:cTn id="11" dur="1" fill="hold">
                                          <p:stCondLst>
                                            <p:cond delay="0"/>
                                          </p:stCondLst>
                                        </p:cTn>
                                        <p:tgtEl>
                                          <p:spTgt spid="74755">
                                            <p:txEl>
                                              <p:pRg st="0" end="0"/>
                                            </p:txEl>
                                          </p:spTgt>
                                        </p:tgtEl>
                                        <p:attrNameLst>
                                          <p:attrName>style.visibility</p:attrName>
                                        </p:attrNameLst>
                                      </p:cBhvr>
                                      <p:to>
                                        <p:strVal val="visible"/>
                                      </p:to>
                                    </p:set>
                                    <p:anim calcmode="lin" valueType="num">
                                      <p:cBhvr>
                                        <p:cTn id="12" dur="500" fill="hold"/>
                                        <p:tgtEl>
                                          <p:spTgt spid="74755">
                                            <p:txEl>
                                              <p:pRg st="0" end="0"/>
                                            </p:txEl>
                                          </p:spTgt>
                                        </p:tgtEl>
                                        <p:attrNameLst>
                                          <p:attrName>ppt_x</p:attrName>
                                        </p:attrNameLst>
                                      </p:cBhvr>
                                      <p:tavLst>
                                        <p:tav tm="0">
                                          <p:val>
                                            <p:strVal val="#ppt_x-#ppt_w/2"/>
                                          </p:val>
                                        </p:tav>
                                        <p:tav tm="100000">
                                          <p:val>
                                            <p:strVal val="#ppt_x"/>
                                          </p:val>
                                        </p:tav>
                                      </p:tavLst>
                                    </p:anim>
                                    <p:anim calcmode="lin" valueType="num">
                                      <p:cBhvr>
                                        <p:cTn id="13" dur="500" fill="hold"/>
                                        <p:tgtEl>
                                          <p:spTgt spid="74755">
                                            <p:txEl>
                                              <p:pRg st="0" end="0"/>
                                            </p:txEl>
                                          </p:spTgt>
                                        </p:tgtEl>
                                        <p:attrNameLst>
                                          <p:attrName>ppt_y</p:attrName>
                                        </p:attrNameLst>
                                      </p:cBhvr>
                                      <p:tavLst>
                                        <p:tav tm="0">
                                          <p:val>
                                            <p:strVal val="#ppt_y"/>
                                          </p:val>
                                        </p:tav>
                                        <p:tav tm="100000">
                                          <p:val>
                                            <p:strVal val="#ppt_y"/>
                                          </p:val>
                                        </p:tav>
                                      </p:tavLst>
                                    </p:anim>
                                    <p:anim calcmode="lin" valueType="num">
                                      <p:cBhvr>
                                        <p:cTn id="14" dur="500" fill="hold"/>
                                        <p:tgtEl>
                                          <p:spTgt spid="74755">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74755">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animBg="1" autoUpdateAnimBg="0"/>
      <p:bldP spid="74755" grpId="0" build="p" autoUpdateAnimBg="0" advAuto="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algn="ctr"/>
            <a:r>
              <a:rPr lang="en-US" b="1" dirty="0"/>
              <a:t>THE SUBJECT</a:t>
            </a:r>
            <a:endParaRPr lang="el-GR" b="1" dirty="0"/>
          </a:p>
        </p:txBody>
      </p:sp>
      <p:sp>
        <p:nvSpPr>
          <p:cNvPr id="78851" name="Rectangle 3"/>
          <p:cNvSpPr>
            <a:spLocks noGrp="1" noChangeArrowheads="1"/>
          </p:cNvSpPr>
          <p:nvPr>
            <p:ph sz="quarter" idx="4294967295"/>
          </p:nvPr>
        </p:nvSpPr>
        <p:spPr>
          <a:xfrm>
            <a:off x="990600" y="1600200"/>
            <a:ext cx="8153400" cy="4495800"/>
          </a:xfrm>
        </p:spPr>
        <p:txBody>
          <a:bodyPr>
            <a:normAutofit/>
          </a:bodyPr>
          <a:lstStyle/>
          <a:p>
            <a:pPr>
              <a:lnSpc>
                <a:spcPct val="150000"/>
              </a:lnSpc>
              <a:buFont typeface="Wingdings" panose="05000000000000000000" pitchFamily="2" charset="2"/>
              <a:buChar char="q"/>
            </a:pPr>
            <a:r>
              <a:rPr lang="en-US" dirty="0"/>
              <a:t>The hero is a small child of about 7 years. He lives with his family in a house.</a:t>
            </a:r>
          </a:p>
          <a:p>
            <a:pPr>
              <a:lnSpc>
                <a:spcPct val="150000"/>
              </a:lnSpc>
              <a:buFont typeface="Wingdings" panose="05000000000000000000" pitchFamily="2" charset="2"/>
              <a:buChar char="q"/>
            </a:pPr>
            <a:r>
              <a:rPr lang="en-US" dirty="0"/>
              <a:t>He is starting an adventure trip to a fantastic castle and through this trip he passes through different environments such as:</a:t>
            </a:r>
          </a:p>
          <a:p>
            <a:pPr marL="0" indent="0">
              <a:lnSpc>
                <a:spcPct val="150000"/>
              </a:lnSpc>
              <a:buNone/>
            </a:pPr>
            <a:r>
              <a:rPr lang="en-GB" dirty="0"/>
              <a:t>Children’s bedroom</a:t>
            </a:r>
            <a:r>
              <a:rPr lang="en-US" dirty="0"/>
              <a:t>, </a:t>
            </a:r>
            <a:r>
              <a:rPr lang="en-GB" dirty="0"/>
              <a:t>Bathroom</a:t>
            </a:r>
            <a:r>
              <a:rPr lang="en-US" dirty="0"/>
              <a:t>, </a:t>
            </a:r>
            <a:r>
              <a:rPr lang="en-GB" dirty="0"/>
              <a:t>Kitchen/living room</a:t>
            </a:r>
            <a:r>
              <a:rPr lang="en-US" dirty="0"/>
              <a:t>, </a:t>
            </a:r>
            <a:r>
              <a:rPr lang="en-GB" dirty="0"/>
              <a:t>Garage</a:t>
            </a:r>
            <a:r>
              <a:rPr lang="en-US" dirty="0"/>
              <a:t>, </a:t>
            </a:r>
            <a:r>
              <a:rPr lang="en-GB" dirty="0"/>
              <a:t>Neighbourhood</a:t>
            </a:r>
            <a:r>
              <a:rPr lang="en-US" dirty="0"/>
              <a:t>, </a:t>
            </a:r>
            <a:r>
              <a:rPr lang="en-GB" dirty="0"/>
              <a:t>Forest</a:t>
            </a:r>
            <a:r>
              <a:rPr lang="en-US" dirty="0"/>
              <a:t>, </a:t>
            </a:r>
            <a:r>
              <a:rPr lang="en-GB" dirty="0"/>
              <a:t>Stable/Farm</a:t>
            </a:r>
            <a:r>
              <a:rPr lang="en-US" dirty="0"/>
              <a:t>, </a:t>
            </a:r>
            <a:r>
              <a:rPr lang="en-GB" dirty="0"/>
              <a:t>Castle grounds</a:t>
            </a:r>
            <a:r>
              <a:rPr lang="en-US" dirty="0"/>
              <a:t>, </a:t>
            </a:r>
            <a:r>
              <a:rPr lang="en-GB" dirty="0"/>
              <a:t>Geopark</a:t>
            </a:r>
            <a:r>
              <a:rPr lang="en-US" dirty="0"/>
              <a:t> and </a:t>
            </a:r>
            <a:r>
              <a:rPr lang="en-GB" dirty="0"/>
              <a:t>Hall of the castle.</a:t>
            </a:r>
          </a:p>
          <a:p>
            <a:pPr marL="0" indent="0">
              <a:buNone/>
            </a:pPr>
            <a:endParaRPr lang="en-GB" dirty="0"/>
          </a:p>
          <a:p>
            <a:pPr marL="0" indent="0">
              <a:buNone/>
            </a:pPr>
            <a:endParaRPr lang="el-GR" dirty="0"/>
          </a:p>
          <a:p>
            <a:pPr>
              <a:buFont typeface="Wingdings" panose="05000000000000000000" pitchFamily="2" charset="2"/>
              <a:buChar char="q"/>
            </a:pP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78850"/>
                                        </p:tgtEl>
                                        <p:attrNameLst>
                                          <p:attrName>style.visibility</p:attrName>
                                        </p:attrNameLst>
                                      </p:cBhvr>
                                      <p:to>
                                        <p:strVal val="visible"/>
                                      </p:to>
                                    </p:set>
                                    <p:anim calcmode="lin" valueType="num">
                                      <p:cBhvr>
                                        <p:cTn id="7" dur="500" fill="hold"/>
                                        <p:tgtEl>
                                          <p:spTgt spid="78850"/>
                                        </p:tgtEl>
                                        <p:attrNameLst>
                                          <p:attrName>ppt_w</p:attrName>
                                        </p:attrNameLst>
                                      </p:cBhvr>
                                      <p:tavLst>
                                        <p:tav tm="0">
                                          <p:val>
                                            <p:strVal val="2/3*#ppt_w"/>
                                          </p:val>
                                        </p:tav>
                                        <p:tav tm="100000">
                                          <p:val>
                                            <p:strVal val="#ppt_w"/>
                                          </p:val>
                                        </p:tav>
                                      </p:tavLst>
                                    </p:anim>
                                    <p:anim calcmode="lin" valueType="num">
                                      <p:cBhvr>
                                        <p:cTn id="8" dur="500" fill="hold"/>
                                        <p:tgtEl>
                                          <p:spTgt spid="78850"/>
                                        </p:tgtEl>
                                        <p:attrNameLst>
                                          <p:attrName>ppt_h</p:attrName>
                                        </p:attrNameLst>
                                      </p:cBhvr>
                                      <p:tavLst>
                                        <p:tav tm="0">
                                          <p:val>
                                            <p:strVal val="2/3*#ppt_h"/>
                                          </p:val>
                                        </p:tav>
                                        <p:tav tm="100000">
                                          <p:val>
                                            <p:strVal val="#ppt_h"/>
                                          </p:val>
                                        </p:tav>
                                      </p:tavLst>
                                    </p:anim>
                                  </p:childTnLst>
                                </p:cTn>
                              </p:par>
                            </p:childTnLst>
                          </p:cTn>
                        </p:par>
                        <p:par>
                          <p:cTn id="9" fill="hold">
                            <p:stCondLst>
                              <p:cond delay="500"/>
                            </p:stCondLst>
                            <p:childTnLst>
                              <p:par>
                                <p:cTn id="10" presetID="17" presetClass="entr" presetSubtype="8" fill="hold" grpId="0" nodeType="afterEffect">
                                  <p:stCondLst>
                                    <p:cond delay="0"/>
                                  </p:stCondLst>
                                  <p:childTnLst>
                                    <p:set>
                                      <p:cBhvr>
                                        <p:cTn id="11" dur="1" fill="hold">
                                          <p:stCondLst>
                                            <p:cond delay="0"/>
                                          </p:stCondLst>
                                        </p:cTn>
                                        <p:tgtEl>
                                          <p:spTgt spid="78851">
                                            <p:txEl>
                                              <p:pRg st="0" end="0"/>
                                            </p:txEl>
                                          </p:spTgt>
                                        </p:tgtEl>
                                        <p:attrNameLst>
                                          <p:attrName>style.visibility</p:attrName>
                                        </p:attrNameLst>
                                      </p:cBhvr>
                                      <p:to>
                                        <p:strVal val="visible"/>
                                      </p:to>
                                    </p:set>
                                    <p:anim calcmode="lin" valueType="num">
                                      <p:cBhvr>
                                        <p:cTn id="12" dur="500" fill="hold"/>
                                        <p:tgtEl>
                                          <p:spTgt spid="78851">
                                            <p:txEl>
                                              <p:pRg st="0" end="0"/>
                                            </p:txEl>
                                          </p:spTgt>
                                        </p:tgtEl>
                                        <p:attrNameLst>
                                          <p:attrName>ppt_x</p:attrName>
                                        </p:attrNameLst>
                                      </p:cBhvr>
                                      <p:tavLst>
                                        <p:tav tm="0">
                                          <p:val>
                                            <p:strVal val="#ppt_x-#ppt_w/2"/>
                                          </p:val>
                                        </p:tav>
                                        <p:tav tm="100000">
                                          <p:val>
                                            <p:strVal val="#ppt_x"/>
                                          </p:val>
                                        </p:tav>
                                      </p:tavLst>
                                    </p:anim>
                                    <p:anim calcmode="lin" valueType="num">
                                      <p:cBhvr>
                                        <p:cTn id="13" dur="500" fill="hold"/>
                                        <p:tgtEl>
                                          <p:spTgt spid="78851">
                                            <p:txEl>
                                              <p:pRg st="0" end="0"/>
                                            </p:txEl>
                                          </p:spTgt>
                                        </p:tgtEl>
                                        <p:attrNameLst>
                                          <p:attrName>ppt_y</p:attrName>
                                        </p:attrNameLst>
                                      </p:cBhvr>
                                      <p:tavLst>
                                        <p:tav tm="0">
                                          <p:val>
                                            <p:strVal val="#ppt_y"/>
                                          </p:val>
                                        </p:tav>
                                        <p:tav tm="100000">
                                          <p:val>
                                            <p:strVal val="#ppt_y"/>
                                          </p:val>
                                        </p:tav>
                                      </p:tavLst>
                                    </p:anim>
                                    <p:anim calcmode="lin" valueType="num">
                                      <p:cBhvr>
                                        <p:cTn id="14" dur="500" fill="hold"/>
                                        <p:tgtEl>
                                          <p:spTgt spid="78851">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78851">
                                            <p:txEl>
                                              <p:pRg st="0" end="0"/>
                                            </p:txEl>
                                          </p:spTgt>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17" presetClass="entr" presetSubtype="8" fill="hold" grpId="0" nodeType="afterEffect">
                                  <p:stCondLst>
                                    <p:cond delay="0"/>
                                  </p:stCondLst>
                                  <p:childTnLst>
                                    <p:set>
                                      <p:cBhvr>
                                        <p:cTn id="18" dur="1" fill="hold">
                                          <p:stCondLst>
                                            <p:cond delay="0"/>
                                          </p:stCondLst>
                                        </p:cTn>
                                        <p:tgtEl>
                                          <p:spTgt spid="78851">
                                            <p:txEl>
                                              <p:pRg st="1" end="1"/>
                                            </p:txEl>
                                          </p:spTgt>
                                        </p:tgtEl>
                                        <p:attrNameLst>
                                          <p:attrName>style.visibility</p:attrName>
                                        </p:attrNameLst>
                                      </p:cBhvr>
                                      <p:to>
                                        <p:strVal val="visible"/>
                                      </p:to>
                                    </p:set>
                                    <p:anim calcmode="lin" valueType="num">
                                      <p:cBhvr>
                                        <p:cTn id="19" dur="500" fill="hold"/>
                                        <p:tgtEl>
                                          <p:spTgt spid="78851">
                                            <p:txEl>
                                              <p:pRg st="1" end="1"/>
                                            </p:txEl>
                                          </p:spTgt>
                                        </p:tgtEl>
                                        <p:attrNameLst>
                                          <p:attrName>ppt_x</p:attrName>
                                        </p:attrNameLst>
                                      </p:cBhvr>
                                      <p:tavLst>
                                        <p:tav tm="0">
                                          <p:val>
                                            <p:strVal val="#ppt_x-#ppt_w/2"/>
                                          </p:val>
                                        </p:tav>
                                        <p:tav tm="100000">
                                          <p:val>
                                            <p:strVal val="#ppt_x"/>
                                          </p:val>
                                        </p:tav>
                                      </p:tavLst>
                                    </p:anim>
                                    <p:anim calcmode="lin" valueType="num">
                                      <p:cBhvr>
                                        <p:cTn id="20" dur="500" fill="hold"/>
                                        <p:tgtEl>
                                          <p:spTgt spid="78851">
                                            <p:txEl>
                                              <p:pRg st="1" end="1"/>
                                            </p:txEl>
                                          </p:spTgt>
                                        </p:tgtEl>
                                        <p:attrNameLst>
                                          <p:attrName>ppt_y</p:attrName>
                                        </p:attrNameLst>
                                      </p:cBhvr>
                                      <p:tavLst>
                                        <p:tav tm="0">
                                          <p:val>
                                            <p:strVal val="#ppt_y"/>
                                          </p:val>
                                        </p:tav>
                                        <p:tav tm="100000">
                                          <p:val>
                                            <p:strVal val="#ppt_y"/>
                                          </p:val>
                                        </p:tav>
                                      </p:tavLst>
                                    </p:anim>
                                    <p:anim calcmode="lin" valueType="num">
                                      <p:cBhvr>
                                        <p:cTn id="21" dur="500" fill="hold"/>
                                        <p:tgtEl>
                                          <p:spTgt spid="78851">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78851">
                                            <p:txEl>
                                              <p:pRg st="1" end="1"/>
                                            </p:txEl>
                                          </p:spTgt>
                                        </p:tgtEl>
                                        <p:attrNameLst>
                                          <p:attrName>ppt_h</p:attrName>
                                        </p:attrNameLst>
                                      </p:cBhvr>
                                      <p:tavLst>
                                        <p:tav tm="0">
                                          <p:val>
                                            <p:strVal val="#ppt_h"/>
                                          </p:val>
                                        </p:tav>
                                        <p:tav tm="100000">
                                          <p:val>
                                            <p:strVal val="#ppt_h"/>
                                          </p:val>
                                        </p:tav>
                                      </p:tavLst>
                                    </p:anim>
                                  </p:childTnLst>
                                </p:cTn>
                              </p:par>
                            </p:childTnLst>
                          </p:cTn>
                        </p:par>
                        <p:par>
                          <p:cTn id="23" fill="hold">
                            <p:stCondLst>
                              <p:cond delay="1500"/>
                            </p:stCondLst>
                            <p:childTnLst>
                              <p:par>
                                <p:cTn id="24" presetID="17" presetClass="entr" presetSubtype="8" fill="hold" grpId="0" nodeType="afterEffect">
                                  <p:stCondLst>
                                    <p:cond delay="0"/>
                                  </p:stCondLst>
                                  <p:childTnLst>
                                    <p:set>
                                      <p:cBhvr>
                                        <p:cTn id="25" dur="1" fill="hold">
                                          <p:stCondLst>
                                            <p:cond delay="0"/>
                                          </p:stCondLst>
                                        </p:cTn>
                                        <p:tgtEl>
                                          <p:spTgt spid="78851">
                                            <p:txEl>
                                              <p:pRg st="2" end="2"/>
                                            </p:txEl>
                                          </p:spTgt>
                                        </p:tgtEl>
                                        <p:attrNameLst>
                                          <p:attrName>style.visibility</p:attrName>
                                        </p:attrNameLst>
                                      </p:cBhvr>
                                      <p:to>
                                        <p:strVal val="visible"/>
                                      </p:to>
                                    </p:set>
                                    <p:anim calcmode="lin" valueType="num">
                                      <p:cBhvr>
                                        <p:cTn id="26" dur="500" fill="hold"/>
                                        <p:tgtEl>
                                          <p:spTgt spid="78851">
                                            <p:txEl>
                                              <p:pRg st="2" end="2"/>
                                            </p:txEl>
                                          </p:spTgt>
                                        </p:tgtEl>
                                        <p:attrNameLst>
                                          <p:attrName>ppt_x</p:attrName>
                                        </p:attrNameLst>
                                      </p:cBhvr>
                                      <p:tavLst>
                                        <p:tav tm="0">
                                          <p:val>
                                            <p:strVal val="#ppt_x-#ppt_w/2"/>
                                          </p:val>
                                        </p:tav>
                                        <p:tav tm="100000">
                                          <p:val>
                                            <p:strVal val="#ppt_x"/>
                                          </p:val>
                                        </p:tav>
                                      </p:tavLst>
                                    </p:anim>
                                    <p:anim calcmode="lin" valueType="num">
                                      <p:cBhvr>
                                        <p:cTn id="27" dur="500" fill="hold"/>
                                        <p:tgtEl>
                                          <p:spTgt spid="78851">
                                            <p:txEl>
                                              <p:pRg st="2" end="2"/>
                                            </p:txEl>
                                          </p:spTgt>
                                        </p:tgtEl>
                                        <p:attrNameLst>
                                          <p:attrName>ppt_y</p:attrName>
                                        </p:attrNameLst>
                                      </p:cBhvr>
                                      <p:tavLst>
                                        <p:tav tm="0">
                                          <p:val>
                                            <p:strVal val="#ppt_y"/>
                                          </p:val>
                                        </p:tav>
                                        <p:tav tm="100000">
                                          <p:val>
                                            <p:strVal val="#ppt_y"/>
                                          </p:val>
                                        </p:tav>
                                      </p:tavLst>
                                    </p:anim>
                                    <p:anim calcmode="lin" valueType="num">
                                      <p:cBhvr>
                                        <p:cTn id="28" dur="500" fill="hold"/>
                                        <p:tgtEl>
                                          <p:spTgt spid="7885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78851">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animBg="1" autoUpdateAnimBg="0"/>
      <p:bldP spid="78851" grpId="0" build="p" autoUpdateAnimBg="0"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9212F98A-DEE0-CF45-A586-544D744233CC}"/>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rot="20723849">
            <a:off x="213372" y="-1120721"/>
            <a:ext cx="7205769" cy="7205769"/>
          </a:xfrm>
          <a:prstGeom prst="rect">
            <a:avLst/>
          </a:prstGeom>
        </p:spPr>
      </p:pic>
      <p:sp>
        <p:nvSpPr>
          <p:cNvPr id="9" name="Rectangle 8"/>
          <p:cNvSpPr/>
          <p:nvPr/>
        </p:nvSpPr>
        <p:spPr>
          <a:xfrm>
            <a:off x="198653" y="4778799"/>
            <a:ext cx="1656919" cy="346249"/>
          </a:xfrm>
          <a:prstGeom prst="rect">
            <a:avLst/>
          </a:prstGeom>
        </p:spPr>
        <p:txBody>
          <a:bodyPr wrap="square">
            <a:spAutoFit/>
          </a:bodyPr>
          <a:lstStyle/>
          <a:p>
            <a:pPr algn="l" defTabSz="914339" fontAlgn="auto">
              <a:spcBef>
                <a:spcPts val="0"/>
              </a:spcBef>
              <a:spcAft>
                <a:spcPts val="0"/>
              </a:spcAft>
            </a:pPr>
            <a:endParaRPr lang="en-US" sz="825" dirty="0">
              <a:solidFill>
                <a:prstClr val="black"/>
              </a:solidFill>
              <a:latin typeface="Calibri Light"/>
              <a:cs typeface="Calibri Light"/>
            </a:endParaRPr>
          </a:p>
          <a:p>
            <a:pPr algn="l" defTabSz="914339" fontAlgn="auto">
              <a:spcBef>
                <a:spcPts val="0"/>
              </a:spcBef>
              <a:spcAft>
                <a:spcPts val="0"/>
              </a:spcAft>
            </a:pPr>
            <a:endParaRPr lang="en-US" sz="825" kern="3000" dirty="0">
              <a:solidFill>
                <a:prstClr val="black">
                  <a:lumMod val="75000"/>
                  <a:lumOff val="25000"/>
                </a:prstClr>
              </a:solidFill>
              <a:latin typeface="Calibri Light" pitchFamily="34" charset="0"/>
            </a:endParaRPr>
          </a:p>
        </p:txBody>
      </p:sp>
      <p:sp>
        <p:nvSpPr>
          <p:cNvPr id="25" name="Rectangle 24"/>
          <p:cNvSpPr/>
          <p:nvPr/>
        </p:nvSpPr>
        <p:spPr>
          <a:xfrm>
            <a:off x="6702418" y="4724807"/>
            <a:ext cx="1656919" cy="346249"/>
          </a:xfrm>
          <a:prstGeom prst="rect">
            <a:avLst/>
          </a:prstGeom>
        </p:spPr>
        <p:txBody>
          <a:bodyPr wrap="square">
            <a:spAutoFit/>
          </a:bodyPr>
          <a:lstStyle/>
          <a:p>
            <a:pPr algn="l" defTabSz="914339" fontAlgn="auto">
              <a:spcBef>
                <a:spcPts val="0"/>
              </a:spcBef>
              <a:spcAft>
                <a:spcPts val="0"/>
              </a:spcAft>
            </a:pPr>
            <a:endParaRPr lang="en-US" sz="825" dirty="0">
              <a:solidFill>
                <a:prstClr val="black"/>
              </a:solidFill>
              <a:latin typeface="Calibri Light"/>
              <a:cs typeface="Calibri Light"/>
            </a:endParaRPr>
          </a:p>
          <a:p>
            <a:pPr algn="l" defTabSz="914339" fontAlgn="auto">
              <a:spcBef>
                <a:spcPts val="0"/>
              </a:spcBef>
              <a:spcAft>
                <a:spcPts val="0"/>
              </a:spcAft>
            </a:pPr>
            <a:r>
              <a:rPr lang="en-US" sz="825" kern="3000" dirty="0">
                <a:solidFill>
                  <a:prstClr val="black">
                    <a:lumMod val="75000"/>
                    <a:lumOff val="25000"/>
                  </a:prstClr>
                </a:solidFill>
                <a:latin typeface="Calibri Light" pitchFamily="34" charset="0"/>
              </a:rPr>
              <a:t> </a:t>
            </a:r>
          </a:p>
        </p:txBody>
      </p:sp>
      <p:sp>
        <p:nvSpPr>
          <p:cNvPr id="16" name="Rectangle 15"/>
          <p:cNvSpPr/>
          <p:nvPr/>
        </p:nvSpPr>
        <p:spPr>
          <a:xfrm>
            <a:off x="144662" y="1215622"/>
            <a:ext cx="8999339" cy="461537"/>
          </a:xfrm>
          <a:prstGeom prst="rect">
            <a:avLst/>
          </a:prstGeom>
        </p:spPr>
        <p:txBody>
          <a:bodyPr wrap="square">
            <a:spAutoFit/>
          </a:bodyPr>
          <a:lstStyle/>
          <a:p>
            <a:pPr defTabSz="914339" fontAlgn="auto">
              <a:spcBef>
                <a:spcPts val="0"/>
              </a:spcBef>
              <a:spcAft>
                <a:spcPts val="0"/>
              </a:spcAft>
            </a:pPr>
            <a:r>
              <a:rPr lang="en-US" sz="2399" dirty="0">
                <a:solidFill>
                  <a:srgbClr val="F79646">
                    <a:lumMod val="75000"/>
                  </a:srgbClr>
                </a:solidFill>
                <a:latin typeface="Calibri"/>
                <a:ea typeface="Imagine Font" charset="0"/>
                <a:cs typeface="Imagine Font" charset="0"/>
              </a:rPr>
              <a:t>DIGITAL ENVIRONMENTS</a:t>
            </a:r>
          </a:p>
        </p:txBody>
      </p:sp>
      <p:graphicFrame>
        <p:nvGraphicFramePr>
          <p:cNvPr id="3" name="Πίνακας 3">
            <a:extLst>
              <a:ext uri="{FF2B5EF4-FFF2-40B4-BE49-F238E27FC236}">
                <a16:creationId xmlns:a16="http://schemas.microsoft.com/office/drawing/2014/main" id="{31FFE28B-E443-A0D7-5F95-BD7F1107F514}"/>
              </a:ext>
            </a:extLst>
          </p:cNvPr>
          <p:cNvGraphicFramePr>
            <a:graphicFrameLocks noGrp="1"/>
          </p:cNvGraphicFramePr>
          <p:nvPr>
            <p:extLst>
              <p:ext uri="{D42A27DB-BD31-4B8C-83A1-F6EECF244321}">
                <p14:modId xmlns:p14="http://schemas.microsoft.com/office/powerpoint/2010/main" val="1260670758"/>
              </p:ext>
            </p:extLst>
          </p:nvPr>
        </p:nvGraphicFramePr>
        <p:xfrm>
          <a:off x="1440467" y="2349162"/>
          <a:ext cx="6425040" cy="2605878"/>
        </p:xfrm>
        <a:graphic>
          <a:graphicData uri="http://schemas.openxmlformats.org/drawingml/2006/table">
            <a:tbl>
              <a:tblPr firstRow="1" bandRow="1">
                <a:tableStyleId>{5C22544A-7EE6-4342-B048-85BDC9FD1C3A}</a:tableStyleId>
              </a:tblPr>
              <a:tblGrid>
                <a:gridCol w="3212520">
                  <a:extLst>
                    <a:ext uri="{9D8B030D-6E8A-4147-A177-3AD203B41FA5}">
                      <a16:colId xmlns:a16="http://schemas.microsoft.com/office/drawing/2014/main" val="2018787896"/>
                    </a:ext>
                  </a:extLst>
                </a:gridCol>
                <a:gridCol w="3212520">
                  <a:extLst>
                    <a:ext uri="{9D8B030D-6E8A-4147-A177-3AD203B41FA5}">
                      <a16:colId xmlns:a16="http://schemas.microsoft.com/office/drawing/2014/main" val="721441228"/>
                    </a:ext>
                  </a:extLst>
                </a:gridCol>
              </a:tblGrid>
              <a:tr h="575782">
                <a:tc>
                  <a:txBody>
                    <a:bodyPr/>
                    <a:lstStyle/>
                    <a:p>
                      <a:r>
                        <a:rPr lang="el-GR" sz="1300" dirty="0"/>
                        <a:t>1. </a:t>
                      </a:r>
                      <a:r>
                        <a:rPr lang="en-US" sz="1300" dirty="0"/>
                        <a:t>Bedroom</a:t>
                      </a:r>
                      <a:endParaRPr lang="el-GR" sz="1300" dirty="0"/>
                    </a:p>
                  </a:txBody>
                  <a:tcPr marL="68562" marR="68562" marT="34281" marB="34281"/>
                </a:tc>
                <a:tc>
                  <a:txBody>
                    <a:bodyPr/>
                    <a:lstStyle/>
                    <a:p>
                      <a:r>
                        <a:rPr lang="el-GR" sz="1300" dirty="0"/>
                        <a:t>2. </a:t>
                      </a:r>
                      <a:r>
                        <a:rPr lang="en-US" sz="1300" dirty="0"/>
                        <a:t>Bathroom</a:t>
                      </a:r>
                      <a:endParaRPr lang="el-GR" sz="1300" dirty="0"/>
                    </a:p>
                  </a:txBody>
                  <a:tcPr marL="68562" marR="68562" marT="34281" marB="34281"/>
                </a:tc>
                <a:extLst>
                  <a:ext uri="{0D108BD9-81ED-4DB2-BD59-A6C34878D82A}">
                    <a16:rowId xmlns:a16="http://schemas.microsoft.com/office/drawing/2014/main" val="300676220"/>
                  </a:ext>
                </a:extLst>
              </a:tr>
              <a:tr h="507524">
                <a:tc>
                  <a:txBody>
                    <a:bodyPr/>
                    <a:lstStyle/>
                    <a:p>
                      <a:r>
                        <a:rPr lang="el-GR" sz="1300" dirty="0"/>
                        <a:t>3. </a:t>
                      </a:r>
                      <a:r>
                        <a:rPr lang="en-US" sz="1300" dirty="0"/>
                        <a:t>Kitchen/Lining Room</a:t>
                      </a:r>
                      <a:endParaRPr lang="el-GR" sz="1300" dirty="0"/>
                    </a:p>
                  </a:txBody>
                  <a:tcPr marL="68562" marR="68562" marT="34281" marB="34281"/>
                </a:tc>
                <a:tc>
                  <a:txBody>
                    <a:bodyPr/>
                    <a:lstStyle/>
                    <a:p>
                      <a:r>
                        <a:rPr lang="el-GR" sz="1300" dirty="0"/>
                        <a:t>4. </a:t>
                      </a:r>
                      <a:r>
                        <a:rPr lang="en-US" sz="1300" dirty="0"/>
                        <a:t>Garage </a:t>
                      </a:r>
                      <a:endParaRPr lang="el-GR" sz="1300" dirty="0"/>
                    </a:p>
                  </a:txBody>
                  <a:tcPr marL="68562" marR="68562" marT="34281" marB="34281"/>
                </a:tc>
                <a:extLst>
                  <a:ext uri="{0D108BD9-81ED-4DB2-BD59-A6C34878D82A}">
                    <a16:rowId xmlns:a16="http://schemas.microsoft.com/office/drawing/2014/main" val="833302537"/>
                  </a:ext>
                </a:extLst>
              </a:tr>
              <a:tr h="507524">
                <a:tc>
                  <a:txBody>
                    <a:bodyPr/>
                    <a:lstStyle/>
                    <a:p>
                      <a:r>
                        <a:rPr lang="el-GR" sz="1300" dirty="0"/>
                        <a:t>5. </a:t>
                      </a:r>
                      <a:r>
                        <a:rPr lang="en-US" sz="1300" dirty="0"/>
                        <a:t>Neighborhood</a:t>
                      </a:r>
                      <a:endParaRPr lang="el-GR" sz="1300" dirty="0"/>
                    </a:p>
                  </a:txBody>
                  <a:tcPr marL="68562" marR="68562" marT="34281" marB="34281"/>
                </a:tc>
                <a:tc>
                  <a:txBody>
                    <a:bodyPr/>
                    <a:lstStyle/>
                    <a:p>
                      <a:r>
                        <a:rPr lang="el-GR" sz="1300" dirty="0"/>
                        <a:t>6. </a:t>
                      </a:r>
                      <a:r>
                        <a:rPr lang="en-US" sz="1300" dirty="0"/>
                        <a:t>Forest</a:t>
                      </a:r>
                      <a:endParaRPr lang="el-GR" sz="1300" dirty="0"/>
                    </a:p>
                  </a:txBody>
                  <a:tcPr marL="68562" marR="68562" marT="34281" marB="34281"/>
                </a:tc>
                <a:extLst>
                  <a:ext uri="{0D108BD9-81ED-4DB2-BD59-A6C34878D82A}">
                    <a16:rowId xmlns:a16="http://schemas.microsoft.com/office/drawing/2014/main" val="2080802024"/>
                  </a:ext>
                </a:extLst>
              </a:tr>
              <a:tr h="507524">
                <a:tc>
                  <a:txBody>
                    <a:bodyPr/>
                    <a:lstStyle/>
                    <a:p>
                      <a:r>
                        <a:rPr lang="el-GR" sz="1300" dirty="0"/>
                        <a:t>7. </a:t>
                      </a:r>
                      <a:r>
                        <a:rPr lang="en-US" sz="1300" dirty="0"/>
                        <a:t>Farm</a:t>
                      </a:r>
                      <a:endParaRPr lang="el-GR" sz="1300" dirty="0"/>
                    </a:p>
                  </a:txBody>
                  <a:tcPr marL="68562" marR="68562" marT="34281" marB="34281"/>
                </a:tc>
                <a:tc>
                  <a:txBody>
                    <a:bodyPr/>
                    <a:lstStyle/>
                    <a:p>
                      <a:r>
                        <a:rPr lang="el-GR" sz="1300" dirty="0"/>
                        <a:t>8. </a:t>
                      </a:r>
                      <a:r>
                        <a:rPr lang="en-US" sz="1300" dirty="0"/>
                        <a:t>Castle (outside)</a:t>
                      </a:r>
                      <a:endParaRPr lang="el-GR" sz="1300" dirty="0"/>
                    </a:p>
                  </a:txBody>
                  <a:tcPr marL="68562" marR="68562" marT="34281" marB="34281"/>
                </a:tc>
                <a:extLst>
                  <a:ext uri="{0D108BD9-81ED-4DB2-BD59-A6C34878D82A}">
                    <a16:rowId xmlns:a16="http://schemas.microsoft.com/office/drawing/2014/main" val="1277791583"/>
                  </a:ext>
                </a:extLst>
              </a:tr>
              <a:tr h="507524">
                <a:tc>
                  <a:txBody>
                    <a:bodyPr/>
                    <a:lstStyle/>
                    <a:p>
                      <a:r>
                        <a:rPr lang="el-GR" sz="1300" dirty="0"/>
                        <a:t>9. </a:t>
                      </a:r>
                      <a:r>
                        <a:rPr lang="en-US" sz="1300" dirty="0"/>
                        <a:t>Geopark</a:t>
                      </a:r>
                      <a:endParaRPr lang="el-GR" sz="1300" dirty="0"/>
                    </a:p>
                  </a:txBody>
                  <a:tcPr marL="68562" marR="68562" marT="34281" marB="34281"/>
                </a:tc>
                <a:tc>
                  <a:txBody>
                    <a:bodyPr/>
                    <a:lstStyle/>
                    <a:p>
                      <a:r>
                        <a:rPr lang="el-GR" sz="1300" dirty="0"/>
                        <a:t>10. </a:t>
                      </a:r>
                      <a:r>
                        <a:rPr lang="en-US" sz="1300" dirty="0"/>
                        <a:t>Castle (insight)</a:t>
                      </a:r>
                      <a:endParaRPr lang="el-GR" sz="1300" dirty="0"/>
                    </a:p>
                  </a:txBody>
                  <a:tcPr marL="68562" marR="68562" marT="34281" marB="34281"/>
                </a:tc>
                <a:extLst>
                  <a:ext uri="{0D108BD9-81ED-4DB2-BD59-A6C34878D82A}">
                    <a16:rowId xmlns:a16="http://schemas.microsoft.com/office/drawing/2014/main" val="1560021090"/>
                  </a:ext>
                </a:extLst>
              </a:tr>
            </a:tbl>
          </a:graphicData>
        </a:graphic>
      </p:graphicFrame>
    </p:spTree>
    <p:extLst>
      <p:ext uri="{BB962C8B-B14F-4D97-AF65-F5344CB8AC3E}">
        <p14:creationId xmlns:p14="http://schemas.microsoft.com/office/powerpoint/2010/main" val="2431435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32EC1A29-ADDA-B847-888C-42C707D4867C}"/>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333803" y="724631"/>
            <a:ext cx="5713995" cy="5713995"/>
          </a:xfrm>
          <a:prstGeom prst="rect">
            <a:avLst/>
          </a:prstGeom>
        </p:spPr>
      </p:pic>
      <p:sp>
        <p:nvSpPr>
          <p:cNvPr id="48" name="Rectangle 47">
            <a:extLst>
              <a:ext uri="{FF2B5EF4-FFF2-40B4-BE49-F238E27FC236}">
                <a16:creationId xmlns:a16="http://schemas.microsoft.com/office/drawing/2014/main" id="{CD443020-5B88-5C45-89C9-42CDE0095A96}"/>
              </a:ext>
            </a:extLst>
          </p:cNvPr>
          <p:cNvSpPr/>
          <p:nvPr/>
        </p:nvSpPr>
        <p:spPr>
          <a:xfrm>
            <a:off x="2523194" y="950502"/>
            <a:ext cx="3379829" cy="5345202"/>
          </a:xfrm>
          <a:prstGeom prst="rect">
            <a:avLst/>
          </a:prstGeom>
          <a:gradFill flip="none" rotWithShape="1">
            <a:gsLst>
              <a:gs pos="0">
                <a:schemeClr val="bg1">
                  <a:shade val="30000"/>
                  <a:satMod val="115000"/>
                </a:schemeClr>
              </a:gs>
              <a:gs pos="81000">
                <a:schemeClr val="bg1">
                  <a:shade val="67500"/>
                  <a:satMod val="115000"/>
                  <a:alpha val="0"/>
                  <a:lumMod val="0"/>
                </a:schemeClr>
              </a:gs>
              <a:gs pos="100000">
                <a:schemeClr val="bg1">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9" fontAlgn="auto">
              <a:spcBef>
                <a:spcPts val="0"/>
              </a:spcBef>
              <a:spcAft>
                <a:spcPts val="0"/>
              </a:spcAft>
            </a:pPr>
            <a:endParaRPr lang="en-GR" dirty="0">
              <a:solidFill>
                <a:prstClr val="white"/>
              </a:solidFill>
              <a:latin typeface="Calibri"/>
            </a:endParaRPr>
          </a:p>
        </p:txBody>
      </p:sp>
      <p:sp>
        <p:nvSpPr>
          <p:cNvPr id="9" name="Rectangle 8"/>
          <p:cNvSpPr/>
          <p:nvPr/>
        </p:nvSpPr>
        <p:spPr>
          <a:xfrm>
            <a:off x="198653" y="4778799"/>
            <a:ext cx="1656919" cy="346249"/>
          </a:xfrm>
          <a:prstGeom prst="rect">
            <a:avLst/>
          </a:prstGeom>
        </p:spPr>
        <p:txBody>
          <a:bodyPr wrap="square">
            <a:spAutoFit/>
          </a:bodyPr>
          <a:lstStyle/>
          <a:p>
            <a:pPr algn="l" defTabSz="914339" fontAlgn="auto">
              <a:spcBef>
                <a:spcPts val="0"/>
              </a:spcBef>
              <a:spcAft>
                <a:spcPts val="0"/>
              </a:spcAft>
            </a:pPr>
            <a:endParaRPr lang="en-US" sz="825" dirty="0">
              <a:solidFill>
                <a:prstClr val="black"/>
              </a:solidFill>
              <a:latin typeface="Calibri Light"/>
              <a:cs typeface="Calibri Light"/>
            </a:endParaRPr>
          </a:p>
          <a:p>
            <a:pPr algn="l" defTabSz="914339" fontAlgn="auto">
              <a:spcBef>
                <a:spcPts val="0"/>
              </a:spcBef>
              <a:spcAft>
                <a:spcPts val="0"/>
              </a:spcAft>
            </a:pPr>
            <a:endParaRPr lang="en-US" sz="825" kern="3000" dirty="0">
              <a:solidFill>
                <a:prstClr val="black">
                  <a:lumMod val="75000"/>
                  <a:lumOff val="25000"/>
                </a:prstClr>
              </a:solidFill>
              <a:latin typeface="Calibri Light" pitchFamily="34" charset="0"/>
            </a:endParaRPr>
          </a:p>
        </p:txBody>
      </p:sp>
      <p:sp>
        <p:nvSpPr>
          <p:cNvPr id="16" name="Rectangle 15"/>
          <p:cNvSpPr/>
          <p:nvPr/>
        </p:nvSpPr>
        <p:spPr>
          <a:xfrm>
            <a:off x="449017" y="1215622"/>
            <a:ext cx="1337097" cy="461537"/>
          </a:xfrm>
          <a:prstGeom prst="rect">
            <a:avLst/>
          </a:prstGeom>
        </p:spPr>
        <p:txBody>
          <a:bodyPr wrap="none">
            <a:spAutoFit/>
          </a:bodyPr>
          <a:lstStyle/>
          <a:p>
            <a:pPr algn="l" defTabSz="914339" fontAlgn="auto">
              <a:spcBef>
                <a:spcPts val="0"/>
              </a:spcBef>
              <a:spcAft>
                <a:spcPts val="0"/>
              </a:spcAft>
            </a:pPr>
            <a:r>
              <a:rPr lang="en-US" sz="2399" dirty="0">
                <a:solidFill>
                  <a:srgbClr val="F79646">
                    <a:lumMod val="75000"/>
                  </a:srgbClr>
                </a:solidFill>
                <a:latin typeface="Calibri"/>
                <a:ea typeface="Imagine Font" charset="0"/>
                <a:cs typeface="Imagine Font" charset="0"/>
              </a:rPr>
              <a:t>Bedroom</a:t>
            </a:r>
          </a:p>
        </p:txBody>
      </p:sp>
      <p:cxnSp>
        <p:nvCxnSpPr>
          <p:cNvPr id="13" name="Straight Connector 12">
            <a:extLst>
              <a:ext uri="{FF2B5EF4-FFF2-40B4-BE49-F238E27FC236}">
                <a16:creationId xmlns:a16="http://schemas.microsoft.com/office/drawing/2014/main" id="{A4D5707C-3988-D94C-B731-B5661617C546}"/>
              </a:ext>
            </a:extLst>
          </p:cNvPr>
          <p:cNvCxnSpPr>
            <a:cxnSpLocks/>
          </p:cNvCxnSpPr>
          <p:nvPr/>
        </p:nvCxnSpPr>
        <p:spPr>
          <a:xfrm>
            <a:off x="2176831" y="3353694"/>
            <a:ext cx="0" cy="1050623"/>
          </a:xfrm>
          <a:prstGeom prst="line">
            <a:avLst/>
          </a:prstGeom>
          <a:ln>
            <a:solidFill>
              <a:schemeClr val="tx1"/>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C9065F7-6F9F-3E4E-B264-1779616AE2C6}"/>
              </a:ext>
            </a:extLst>
          </p:cNvPr>
          <p:cNvCxnSpPr>
            <a:cxnSpLocks/>
          </p:cNvCxnSpPr>
          <p:nvPr/>
        </p:nvCxnSpPr>
        <p:spPr>
          <a:xfrm>
            <a:off x="2163371" y="4640568"/>
            <a:ext cx="0" cy="1050623"/>
          </a:xfrm>
          <a:prstGeom prst="line">
            <a:avLst/>
          </a:prstGeom>
          <a:ln>
            <a:solidFill>
              <a:schemeClr val="tx1"/>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7A21F544-8D45-684E-B4F5-EA09AC709D67}"/>
              </a:ext>
            </a:extLst>
          </p:cNvPr>
          <p:cNvSpPr/>
          <p:nvPr/>
        </p:nvSpPr>
        <p:spPr>
          <a:xfrm>
            <a:off x="3393033" y="4544626"/>
            <a:ext cx="2263156" cy="300082"/>
          </a:xfrm>
          <a:prstGeom prst="rect">
            <a:avLst/>
          </a:prstGeom>
        </p:spPr>
        <p:txBody>
          <a:bodyPr wrap="square">
            <a:spAutoFit/>
          </a:bodyPr>
          <a:lstStyle/>
          <a:p>
            <a:pPr algn="l" defTabSz="914339" fontAlgn="auto">
              <a:spcBef>
                <a:spcPts val="0"/>
              </a:spcBef>
              <a:spcAft>
                <a:spcPts val="0"/>
              </a:spcAft>
            </a:pPr>
            <a:r>
              <a:rPr lang="el-GR" sz="1350" dirty="0">
                <a:solidFill>
                  <a:prstClr val="black">
                    <a:lumMod val="75000"/>
                    <a:lumOff val="25000"/>
                  </a:prstClr>
                </a:solidFill>
                <a:latin typeface="Calibri"/>
              </a:rPr>
              <a:t>.</a:t>
            </a:r>
            <a:endParaRPr lang="en-US" sz="1350" dirty="0">
              <a:solidFill>
                <a:prstClr val="black">
                  <a:lumMod val="75000"/>
                  <a:lumOff val="25000"/>
                </a:prstClr>
              </a:solidFill>
              <a:latin typeface="Calibri"/>
            </a:endParaRPr>
          </a:p>
        </p:txBody>
      </p:sp>
      <p:cxnSp>
        <p:nvCxnSpPr>
          <p:cNvPr id="32" name="Straight Connector 31">
            <a:extLst>
              <a:ext uri="{FF2B5EF4-FFF2-40B4-BE49-F238E27FC236}">
                <a16:creationId xmlns:a16="http://schemas.microsoft.com/office/drawing/2014/main" id="{382D1B95-70C6-9043-9905-9CCEB74D841E}"/>
              </a:ext>
            </a:extLst>
          </p:cNvPr>
          <p:cNvCxnSpPr>
            <a:cxnSpLocks/>
          </p:cNvCxnSpPr>
          <p:nvPr/>
        </p:nvCxnSpPr>
        <p:spPr>
          <a:xfrm>
            <a:off x="6323811" y="1664463"/>
            <a:ext cx="4655" cy="449418"/>
          </a:xfrm>
          <a:prstGeom prst="line">
            <a:avLst/>
          </a:prstGeom>
          <a:ln>
            <a:solidFill>
              <a:schemeClr val="bg2">
                <a:lumMod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8D23ACB-7397-B248-8C22-81E7C1D19DCC}"/>
              </a:ext>
            </a:extLst>
          </p:cNvPr>
          <p:cNvCxnSpPr>
            <a:cxnSpLocks/>
          </p:cNvCxnSpPr>
          <p:nvPr/>
        </p:nvCxnSpPr>
        <p:spPr>
          <a:xfrm flipH="1">
            <a:off x="6319490" y="1987401"/>
            <a:ext cx="13296" cy="403026"/>
          </a:xfrm>
          <a:prstGeom prst="line">
            <a:avLst/>
          </a:prstGeom>
          <a:ln>
            <a:solidFill>
              <a:schemeClr val="bg2">
                <a:lumMod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5AAC14E-7802-824C-97E7-C4D92DE169FC}"/>
              </a:ext>
            </a:extLst>
          </p:cNvPr>
          <p:cNvCxnSpPr>
            <a:cxnSpLocks/>
          </p:cNvCxnSpPr>
          <p:nvPr/>
        </p:nvCxnSpPr>
        <p:spPr>
          <a:xfrm>
            <a:off x="6323376" y="2683900"/>
            <a:ext cx="9410" cy="410636"/>
          </a:xfrm>
          <a:prstGeom prst="line">
            <a:avLst/>
          </a:prstGeom>
          <a:ln>
            <a:solidFill>
              <a:schemeClr val="bg2">
                <a:lumMod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852AA97-DF95-2943-BB5D-281D2A57478B}"/>
              </a:ext>
            </a:extLst>
          </p:cNvPr>
          <p:cNvCxnSpPr>
            <a:cxnSpLocks/>
          </p:cNvCxnSpPr>
          <p:nvPr/>
        </p:nvCxnSpPr>
        <p:spPr>
          <a:xfrm flipH="1">
            <a:off x="6328466" y="4112497"/>
            <a:ext cx="4320" cy="632536"/>
          </a:xfrm>
          <a:prstGeom prst="line">
            <a:avLst/>
          </a:prstGeom>
          <a:ln>
            <a:solidFill>
              <a:srgbClr val="FFC000"/>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73862-0D8D-D647-B26A-974827E06F9D}"/>
              </a:ext>
            </a:extLst>
          </p:cNvPr>
          <p:cNvCxnSpPr>
            <a:cxnSpLocks/>
          </p:cNvCxnSpPr>
          <p:nvPr/>
        </p:nvCxnSpPr>
        <p:spPr>
          <a:xfrm flipH="1">
            <a:off x="6319658" y="2364762"/>
            <a:ext cx="6480" cy="289680"/>
          </a:xfrm>
          <a:prstGeom prst="line">
            <a:avLst/>
          </a:prstGeom>
          <a:ln>
            <a:solidFill>
              <a:schemeClr val="bg2">
                <a:lumMod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pic>
        <p:nvPicPr>
          <p:cNvPr id="3" name="Εικόνα 2">
            <a:extLst>
              <a:ext uri="{FF2B5EF4-FFF2-40B4-BE49-F238E27FC236}">
                <a16:creationId xmlns:a16="http://schemas.microsoft.com/office/drawing/2014/main" id="{C071009F-0D5D-6448-565C-FC1578752026}"/>
              </a:ext>
            </a:extLst>
          </p:cNvPr>
          <p:cNvPicPr>
            <a:picLocks noChangeAspect="1"/>
          </p:cNvPicPr>
          <p:nvPr/>
        </p:nvPicPr>
        <p:blipFill>
          <a:blip r:embed="rId3"/>
          <a:stretch>
            <a:fillRect/>
          </a:stretch>
        </p:blipFill>
        <p:spPr>
          <a:xfrm>
            <a:off x="3978088" y="829768"/>
            <a:ext cx="5219904" cy="3154176"/>
          </a:xfrm>
          <a:prstGeom prst="rect">
            <a:avLst/>
          </a:prstGeom>
        </p:spPr>
      </p:pic>
      <p:pic>
        <p:nvPicPr>
          <p:cNvPr id="5" name="Εικόνα 4">
            <a:extLst>
              <a:ext uri="{FF2B5EF4-FFF2-40B4-BE49-F238E27FC236}">
                <a16:creationId xmlns:a16="http://schemas.microsoft.com/office/drawing/2014/main" id="{1A1DED02-6CC2-7028-CC11-5798B12FD96B}"/>
              </a:ext>
            </a:extLst>
          </p:cNvPr>
          <p:cNvPicPr>
            <a:picLocks noChangeAspect="1"/>
          </p:cNvPicPr>
          <p:nvPr/>
        </p:nvPicPr>
        <p:blipFill>
          <a:blip r:embed="rId4"/>
          <a:stretch>
            <a:fillRect/>
          </a:stretch>
        </p:blipFill>
        <p:spPr>
          <a:xfrm>
            <a:off x="0" y="3501634"/>
            <a:ext cx="4365020" cy="2511411"/>
          </a:xfrm>
          <a:prstGeom prst="rect">
            <a:avLst/>
          </a:prstGeom>
        </p:spPr>
      </p:pic>
    </p:spTree>
    <p:extLst>
      <p:ext uri="{BB962C8B-B14F-4D97-AF65-F5344CB8AC3E}">
        <p14:creationId xmlns:p14="http://schemas.microsoft.com/office/powerpoint/2010/main" val="3209718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43DDCC2D-93A6-684D-B3BE-EFDA86A0A239}"/>
              </a:ext>
            </a:extLst>
          </p:cNvPr>
          <p:cNvSpPr/>
          <p:nvPr/>
        </p:nvSpPr>
        <p:spPr>
          <a:xfrm>
            <a:off x="5669483" y="875486"/>
            <a:ext cx="3379829" cy="5345202"/>
          </a:xfrm>
          <a:prstGeom prst="rect">
            <a:avLst/>
          </a:prstGeom>
          <a:gradFill flip="none" rotWithShape="1">
            <a:gsLst>
              <a:gs pos="0">
                <a:schemeClr val="bg1">
                  <a:shade val="30000"/>
                  <a:satMod val="115000"/>
                </a:schemeClr>
              </a:gs>
              <a:gs pos="81000">
                <a:schemeClr val="bg1">
                  <a:shade val="67500"/>
                  <a:satMod val="115000"/>
                  <a:alpha val="0"/>
                  <a:lumMod val="0"/>
                </a:schemeClr>
              </a:gs>
              <a:gs pos="100000">
                <a:schemeClr val="bg1">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9" fontAlgn="auto">
              <a:spcBef>
                <a:spcPts val="0"/>
              </a:spcBef>
              <a:spcAft>
                <a:spcPts val="0"/>
              </a:spcAft>
            </a:pPr>
            <a:endParaRPr lang="en-GR" dirty="0">
              <a:solidFill>
                <a:prstClr val="white"/>
              </a:solidFill>
              <a:latin typeface="Calibri"/>
            </a:endParaRPr>
          </a:p>
        </p:txBody>
      </p:sp>
      <p:pic>
        <p:nvPicPr>
          <p:cNvPr id="49" name="Picture 48">
            <a:extLst>
              <a:ext uri="{FF2B5EF4-FFF2-40B4-BE49-F238E27FC236}">
                <a16:creationId xmlns:a16="http://schemas.microsoft.com/office/drawing/2014/main" id="{32EC1A29-ADDA-B847-888C-42C707D4867C}"/>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333803" y="724631"/>
            <a:ext cx="5713995" cy="5713995"/>
          </a:xfrm>
          <a:prstGeom prst="rect">
            <a:avLst/>
          </a:prstGeom>
        </p:spPr>
      </p:pic>
      <p:sp>
        <p:nvSpPr>
          <p:cNvPr id="9" name="Rectangle 8"/>
          <p:cNvSpPr/>
          <p:nvPr/>
        </p:nvSpPr>
        <p:spPr>
          <a:xfrm>
            <a:off x="198653" y="4778799"/>
            <a:ext cx="1656919" cy="346249"/>
          </a:xfrm>
          <a:prstGeom prst="rect">
            <a:avLst/>
          </a:prstGeom>
        </p:spPr>
        <p:txBody>
          <a:bodyPr wrap="square">
            <a:spAutoFit/>
          </a:bodyPr>
          <a:lstStyle/>
          <a:p>
            <a:pPr algn="l" defTabSz="914339" fontAlgn="auto">
              <a:spcBef>
                <a:spcPts val="0"/>
              </a:spcBef>
              <a:spcAft>
                <a:spcPts val="0"/>
              </a:spcAft>
            </a:pPr>
            <a:endParaRPr lang="en-US" sz="825" dirty="0">
              <a:solidFill>
                <a:prstClr val="black"/>
              </a:solidFill>
              <a:latin typeface="Calibri Light"/>
              <a:cs typeface="Calibri Light"/>
            </a:endParaRPr>
          </a:p>
          <a:p>
            <a:pPr algn="l" defTabSz="914339" fontAlgn="auto">
              <a:spcBef>
                <a:spcPts val="0"/>
              </a:spcBef>
              <a:spcAft>
                <a:spcPts val="0"/>
              </a:spcAft>
            </a:pPr>
            <a:endParaRPr lang="en-US" sz="825" kern="3000" dirty="0">
              <a:solidFill>
                <a:prstClr val="black">
                  <a:lumMod val="75000"/>
                  <a:lumOff val="25000"/>
                </a:prstClr>
              </a:solidFill>
              <a:latin typeface="Calibri Light" pitchFamily="34" charset="0"/>
            </a:endParaRPr>
          </a:p>
        </p:txBody>
      </p:sp>
      <p:sp>
        <p:nvSpPr>
          <p:cNvPr id="16" name="Rectangle 15"/>
          <p:cNvSpPr/>
          <p:nvPr/>
        </p:nvSpPr>
        <p:spPr>
          <a:xfrm>
            <a:off x="449017" y="1215622"/>
            <a:ext cx="1431995" cy="461537"/>
          </a:xfrm>
          <a:prstGeom prst="rect">
            <a:avLst/>
          </a:prstGeom>
        </p:spPr>
        <p:txBody>
          <a:bodyPr wrap="none">
            <a:spAutoFit/>
          </a:bodyPr>
          <a:lstStyle/>
          <a:p>
            <a:pPr algn="l" defTabSz="914339" fontAlgn="auto">
              <a:spcBef>
                <a:spcPts val="0"/>
              </a:spcBef>
              <a:spcAft>
                <a:spcPts val="0"/>
              </a:spcAft>
            </a:pPr>
            <a:r>
              <a:rPr lang="en-US" sz="2399" dirty="0">
                <a:solidFill>
                  <a:srgbClr val="F79646">
                    <a:lumMod val="75000"/>
                  </a:srgbClr>
                </a:solidFill>
                <a:latin typeface="Calibri"/>
                <a:ea typeface="Imagine Font" charset="0"/>
                <a:cs typeface="Imagine Font" charset="0"/>
              </a:rPr>
              <a:t>Bathroom</a:t>
            </a:r>
          </a:p>
        </p:txBody>
      </p:sp>
      <p:cxnSp>
        <p:nvCxnSpPr>
          <p:cNvPr id="27" name="Straight Connector 26">
            <a:extLst>
              <a:ext uri="{FF2B5EF4-FFF2-40B4-BE49-F238E27FC236}">
                <a16:creationId xmlns:a16="http://schemas.microsoft.com/office/drawing/2014/main" id="{1C9065F7-6F9F-3E4E-B264-1779616AE2C6}"/>
              </a:ext>
            </a:extLst>
          </p:cNvPr>
          <p:cNvCxnSpPr>
            <a:cxnSpLocks/>
          </p:cNvCxnSpPr>
          <p:nvPr/>
        </p:nvCxnSpPr>
        <p:spPr>
          <a:xfrm flipH="1">
            <a:off x="2171400" y="3496989"/>
            <a:ext cx="8028" cy="1376111"/>
          </a:xfrm>
          <a:prstGeom prst="line">
            <a:avLst/>
          </a:prstGeom>
          <a:ln>
            <a:solidFill>
              <a:schemeClr val="tx1"/>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82D1B95-70C6-9043-9905-9CCEB74D841E}"/>
              </a:ext>
            </a:extLst>
          </p:cNvPr>
          <p:cNvCxnSpPr>
            <a:cxnSpLocks/>
          </p:cNvCxnSpPr>
          <p:nvPr/>
        </p:nvCxnSpPr>
        <p:spPr>
          <a:xfrm flipH="1">
            <a:off x="6319491" y="1824609"/>
            <a:ext cx="4320" cy="632536"/>
          </a:xfrm>
          <a:prstGeom prst="line">
            <a:avLst/>
          </a:prstGeom>
          <a:ln>
            <a:solidFill>
              <a:srgbClr val="532476"/>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8D23ACB-7397-B248-8C22-81E7C1D19DCC}"/>
              </a:ext>
            </a:extLst>
          </p:cNvPr>
          <p:cNvCxnSpPr>
            <a:cxnSpLocks/>
          </p:cNvCxnSpPr>
          <p:nvPr/>
        </p:nvCxnSpPr>
        <p:spPr>
          <a:xfrm>
            <a:off x="6323811" y="2376448"/>
            <a:ext cx="0" cy="620616"/>
          </a:xfrm>
          <a:prstGeom prst="line">
            <a:avLst/>
          </a:prstGeom>
          <a:ln>
            <a:solidFill>
              <a:srgbClr val="532476"/>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5AAC14E-7802-824C-97E7-C4D92DE169FC}"/>
              </a:ext>
            </a:extLst>
          </p:cNvPr>
          <p:cNvCxnSpPr>
            <a:cxnSpLocks/>
          </p:cNvCxnSpPr>
          <p:nvPr/>
        </p:nvCxnSpPr>
        <p:spPr>
          <a:xfrm flipH="1">
            <a:off x="6326138" y="2944079"/>
            <a:ext cx="3305" cy="539395"/>
          </a:xfrm>
          <a:prstGeom prst="line">
            <a:avLst/>
          </a:prstGeom>
          <a:ln>
            <a:solidFill>
              <a:srgbClr val="532476"/>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852AA97-DF95-2943-BB5D-281D2A57478B}"/>
              </a:ext>
            </a:extLst>
          </p:cNvPr>
          <p:cNvCxnSpPr>
            <a:cxnSpLocks/>
          </p:cNvCxnSpPr>
          <p:nvPr/>
        </p:nvCxnSpPr>
        <p:spPr>
          <a:xfrm>
            <a:off x="6323811" y="3478856"/>
            <a:ext cx="4655" cy="496903"/>
          </a:xfrm>
          <a:prstGeom prst="line">
            <a:avLst/>
          </a:prstGeom>
          <a:ln>
            <a:solidFill>
              <a:srgbClr val="532476"/>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28053B4-6254-8C45-A194-430DD2DE239C}"/>
              </a:ext>
            </a:extLst>
          </p:cNvPr>
          <p:cNvCxnSpPr>
            <a:cxnSpLocks/>
          </p:cNvCxnSpPr>
          <p:nvPr/>
        </p:nvCxnSpPr>
        <p:spPr>
          <a:xfrm>
            <a:off x="6323811" y="3793381"/>
            <a:ext cx="5633" cy="639259"/>
          </a:xfrm>
          <a:prstGeom prst="line">
            <a:avLst/>
          </a:prstGeom>
          <a:ln>
            <a:solidFill>
              <a:srgbClr val="532476"/>
            </a:solidFill>
            <a:prstDash val="dash"/>
            <a:tailEnd type="oval"/>
          </a:ln>
        </p:spPr>
        <p:style>
          <a:lnRef idx="1">
            <a:schemeClr val="accent1"/>
          </a:lnRef>
          <a:fillRef idx="0">
            <a:schemeClr val="accent1"/>
          </a:fillRef>
          <a:effectRef idx="0">
            <a:schemeClr val="accent1"/>
          </a:effectRef>
          <a:fontRef idx="minor">
            <a:schemeClr val="tx1"/>
          </a:fontRef>
        </p:style>
      </p:cxnSp>
      <p:pic>
        <p:nvPicPr>
          <p:cNvPr id="3" name="Εικόνα 2">
            <a:extLst>
              <a:ext uri="{FF2B5EF4-FFF2-40B4-BE49-F238E27FC236}">
                <a16:creationId xmlns:a16="http://schemas.microsoft.com/office/drawing/2014/main" id="{DE182498-4E6A-6E83-18BB-8FFA60EFE3BC}"/>
              </a:ext>
            </a:extLst>
          </p:cNvPr>
          <p:cNvPicPr>
            <a:picLocks noChangeAspect="1"/>
          </p:cNvPicPr>
          <p:nvPr/>
        </p:nvPicPr>
        <p:blipFill>
          <a:blip r:embed="rId3"/>
          <a:stretch>
            <a:fillRect/>
          </a:stretch>
        </p:blipFill>
        <p:spPr>
          <a:xfrm>
            <a:off x="3006234" y="870110"/>
            <a:ext cx="6116046" cy="2885540"/>
          </a:xfrm>
          <a:prstGeom prst="rect">
            <a:avLst/>
          </a:prstGeom>
        </p:spPr>
      </p:pic>
      <p:pic>
        <p:nvPicPr>
          <p:cNvPr id="5" name="Εικόνα 4">
            <a:extLst>
              <a:ext uri="{FF2B5EF4-FFF2-40B4-BE49-F238E27FC236}">
                <a16:creationId xmlns:a16="http://schemas.microsoft.com/office/drawing/2014/main" id="{CF996A44-3102-A5BA-7560-6CCF2D8960BE}"/>
              </a:ext>
            </a:extLst>
          </p:cNvPr>
          <p:cNvPicPr>
            <a:picLocks noChangeAspect="1"/>
          </p:cNvPicPr>
          <p:nvPr/>
        </p:nvPicPr>
        <p:blipFill>
          <a:blip r:embed="rId4"/>
          <a:stretch>
            <a:fillRect/>
          </a:stretch>
        </p:blipFill>
        <p:spPr>
          <a:xfrm>
            <a:off x="1" y="3590976"/>
            <a:ext cx="5439128" cy="2434537"/>
          </a:xfrm>
          <a:prstGeom prst="rect">
            <a:avLst/>
          </a:prstGeom>
        </p:spPr>
      </p:pic>
    </p:spTree>
    <p:extLst>
      <p:ext uri="{BB962C8B-B14F-4D97-AF65-F5344CB8AC3E}">
        <p14:creationId xmlns:p14="http://schemas.microsoft.com/office/powerpoint/2010/main" val="1014693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880" y="945371"/>
            <a:ext cx="2830775" cy="461537"/>
          </a:xfrm>
          <a:prstGeom prst="rect">
            <a:avLst/>
          </a:prstGeom>
        </p:spPr>
        <p:txBody>
          <a:bodyPr wrap="none">
            <a:spAutoFit/>
          </a:bodyPr>
          <a:lstStyle/>
          <a:p>
            <a:pPr algn="l" defTabSz="914339" fontAlgn="auto">
              <a:spcBef>
                <a:spcPts val="0"/>
              </a:spcBef>
              <a:spcAft>
                <a:spcPts val="0"/>
              </a:spcAft>
            </a:pPr>
            <a:r>
              <a:rPr lang="en-US" sz="2399" dirty="0">
                <a:solidFill>
                  <a:srgbClr val="F79646">
                    <a:lumMod val="75000"/>
                  </a:srgbClr>
                </a:solidFill>
                <a:latin typeface="Calibri"/>
                <a:ea typeface="Imagine Font" charset="0"/>
                <a:cs typeface="Imagine Font" charset="0"/>
              </a:rPr>
              <a:t>Kitchen</a:t>
            </a:r>
            <a:r>
              <a:rPr lang="el-GR" sz="2399" dirty="0">
                <a:solidFill>
                  <a:srgbClr val="F79646">
                    <a:lumMod val="75000"/>
                  </a:srgbClr>
                </a:solidFill>
                <a:latin typeface="Calibri"/>
                <a:ea typeface="Imagine Font" charset="0"/>
                <a:cs typeface="Imagine Font" charset="0"/>
              </a:rPr>
              <a:t>/</a:t>
            </a:r>
            <a:r>
              <a:rPr lang="en-US" sz="2399" dirty="0">
                <a:solidFill>
                  <a:srgbClr val="F79646">
                    <a:lumMod val="75000"/>
                  </a:srgbClr>
                </a:solidFill>
                <a:latin typeface="Calibri"/>
                <a:ea typeface="Imagine Font" charset="0"/>
                <a:cs typeface="Imagine Font" charset="0"/>
              </a:rPr>
              <a:t>Living Room</a:t>
            </a:r>
            <a:endParaRPr lang="el-GR" sz="2399" dirty="0">
              <a:solidFill>
                <a:srgbClr val="F79646">
                  <a:lumMod val="75000"/>
                </a:srgbClr>
              </a:solidFill>
              <a:latin typeface="Calibri"/>
              <a:ea typeface="Imagine Font" charset="0"/>
              <a:cs typeface="Imagine Font" charset="0"/>
            </a:endParaRPr>
          </a:p>
        </p:txBody>
      </p:sp>
      <p:pic>
        <p:nvPicPr>
          <p:cNvPr id="6" name="Εικόνα 5">
            <a:extLst>
              <a:ext uri="{FF2B5EF4-FFF2-40B4-BE49-F238E27FC236}">
                <a16:creationId xmlns:a16="http://schemas.microsoft.com/office/drawing/2014/main" id="{A5378104-EC59-BEDA-E8C1-55E44EEDC1E4}"/>
              </a:ext>
            </a:extLst>
          </p:cNvPr>
          <p:cNvPicPr>
            <a:picLocks noChangeAspect="1"/>
          </p:cNvPicPr>
          <p:nvPr/>
        </p:nvPicPr>
        <p:blipFill>
          <a:blip r:embed="rId2"/>
          <a:stretch>
            <a:fillRect/>
          </a:stretch>
        </p:blipFill>
        <p:spPr>
          <a:xfrm>
            <a:off x="3042525" y="830540"/>
            <a:ext cx="6124801" cy="3506362"/>
          </a:xfrm>
          <a:prstGeom prst="rect">
            <a:avLst/>
          </a:prstGeom>
        </p:spPr>
      </p:pic>
      <p:pic>
        <p:nvPicPr>
          <p:cNvPr id="8" name="Εικόνα 7">
            <a:extLst>
              <a:ext uri="{FF2B5EF4-FFF2-40B4-BE49-F238E27FC236}">
                <a16:creationId xmlns:a16="http://schemas.microsoft.com/office/drawing/2014/main" id="{2F545504-F79E-5116-F318-64EF17C36314}"/>
              </a:ext>
            </a:extLst>
          </p:cNvPr>
          <p:cNvPicPr>
            <a:picLocks noChangeAspect="1"/>
          </p:cNvPicPr>
          <p:nvPr/>
        </p:nvPicPr>
        <p:blipFill>
          <a:blip r:embed="rId3"/>
          <a:stretch>
            <a:fillRect/>
          </a:stretch>
        </p:blipFill>
        <p:spPr>
          <a:xfrm>
            <a:off x="-17315" y="3656760"/>
            <a:ext cx="3694925" cy="2351895"/>
          </a:xfrm>
          <a:prstGeom prst="rect">
            <a:avLst/>
          </a:prstGeom>
        </p:spPr>
      </p:pic>
    </p:spTree>
    <p:extLst>
      <p:ext uri="{BB962C8B-B14F-4D97-AF65-F5344CB8AC3E}">
        <p14:creationId xmlns:p14="http://schemas.microsoft.com/office/powerpoint/2010/main" val="261361402"/>
      </p:ext>
    </p:extLst>
  </p:cSld>
  <p:clrMapOvr>
    <a:masterClrMapping/>
  </p:clrMapOvr>
</p:sld>
</file>

<file path=ppt/theme/theme1.xml><?xml version="1.0" encoding="utf-8"?>
<a:theme xmlns:a="http://schemas.openxmlformats.org/drawingml/2006/main" name="Δέμα">
  <a:themeElements>
    <a:clrScheme name="Δέμα">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Δέμα">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Δέμα">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TM10001115[[fn=Δέμα]]</Template>
  <TotalTime>1946</TotalTime>
  <Words>472</Words>
  <Application>Microsoft Office PowerPoint</Application>
  <PresentationFormat>Προβολή στην οθόνη (4:3)</PresentationFormat>
  <Paragraphs>90</Paragraphs>
  <Slides>23</Slides>
  <Notes>3</Notes>
  <HiddenSlides>3</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23</vt:i4>
      </vt:variant>
    </vt:vector>
  </HeadingPairs>
  <TitlesOfParts>
    <vt:vector size="31" baseType="lpstr">
      <vt:lpstr>Arial</vt:lpstr>
      <vt:lpstr>Calibri</vt:lpstr>
      <vt:lpstr>Calibri Light</vt:lpstr>
      <vt:lpstr>Corbel</vt:lpstr>
      <vt:lpstr>Gill Sans MT</vt:lpstr>
      <vt:lpstr>Times New Roman</vt:lpstr>
      <vt:lpstr>Wingdings</vt:lpstr>
      <vt:lpstr>Δέμα</vt:lpstr>
      <vt:lpstr>Teaching and Learning Ideas for Mathematics: The Case of a Greek Game </vt:lpstr>
      <vt:lpstr>INTRODUCTION </vt:lpstr>
      <vt:lpstr>KIDEDU – Play Create Learn (1)</vt:lpstr>
      <vt:lpstr>KIDEDU – Play Create Learn (2)</vt:lpstr>
      <vt:lpstr>THE SUBJECT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ΤΑ ΜΑΘΗΜΑΤΙΚΑ ΣΤΗ ΜΕΣΗ ΤΕΧΝΙΚΗ ΕΚΠΑΙΔΕΥΣΗ</dc:title>
  <dc:creator>eleni</dc:creator>
  <cp:lastModifiedBy>ELENI TSAMI</cp:lastModifiedBy>
  <cp:revision>88</cp:revision>
  <dcterms:created xsi:type="dcterms:W3CDTF">2004-04-27T18:13:20Z</dcterms:created>
  <dcterms:modified xsi:type="dcterms:W3CDTF">2025-05-30T21:40:09Z</dcterms:modified>
</cp:coreProperties>
</file>