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0" r:id="rId3"/>
    <p:sldId id="281" r:id="rId4"/>
    <p:sldId id="260" r:id="rId5"/>
    <p:sldId id="261" r:id="rId6"/>
    <p:sldId id="296" r:id="rId7"/>
    <p:sldId id="262" r:id="rId8"/>
    <p:sldId id="282" r:id="rId9"/>
    <p:sldId id="265" r:id="rId10"/>
    <p:sldId id="266" r:id="rId11"/>
    <p:sldId id="288" r:id="rId12"/>
    <p:sldId id="267" r:id="rId13"/>
    <p:sldId id="283" r:id="rId14"/>
    <p:sldId id="269" r:id="rId15"/>
    <p:sldId id="289" r:id="rId16"/>
    <p:sldId id="272" r:id="rId17"/>
    <p:sldId id="284" r:id="rId18"/>
    <p:sldId id="273" r:id="rId19"/>
    <p:sldId id="285" r:id="rId20"/>
    <p:sldId id="274" r:id="rId21"/>
    <p:sldId id="286" r:id="rId22"/>
    <p:sldId id="297" r:id="rId23"/>
    <p:sldId id="275" r:id="rId24"/>
    <p:sldId id="276" r:id="rId25"/>
    <p:sldId id="277" r:id="rId26"/>
    <p:sldId id="291" r:id="rId27"/>
    <p:sldId id="278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A8A8A8"/>
    <a:srgbClr val="FED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 autoAdjust="0"/>
    <p:restoredTop sz="39225" autoAdjust="0"/>
  </p:normalViewPr>
  <p:slideViewPr>
    <p:cSldViewPr snapToGrid="0">
      <p:cViewPr varScale="1">
        <p:scale>
          <a:sx n="43" d="100"/>
          <a:sy n="43" d="100"/>
        </p:scale>
        <p:origin x="3336" y="48"/>
      </p:cViewPr>
      <p:guideLst/>
    </p:cSldViewPr>
  </p:slideViewPr>
  <p:outlineViewPr>
    <p:cViewPr>
      <p:scale>
        <a:sx n="33" d="100"/>
        <a:sy n="33" d="100"/>
      </p:scale>
      <p:origin x="0" y="-18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749C1-48BE-455B-A3BD-ED38A2F47E3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332B6-4E58-4AA7-ABEB-E93A772DC713}">
      <dgm:prSet phldrT="[Text]"/>
      <dgm:spPr/>
      <dgm:t>
        <a:bodyPr/>
        <a:lstStyle/>
        <a:p>
          <a:r>
            <a:rPr lang="en-US" b="1"/>
            <a:t>Introduction</a:t>
          </a:r>
          <a:endParaRPr lang="en-US" dirty="0"/>
        </a:p>
      </dgm:t>
    </dgm:pt>
    <dgm:pt modelId="{843BCA71-BD43-49D1-A9FA-CF982562299E}" type="parTrans" cxnId="{8856AF60-8EEC-4FB9-AA8B-EB52BCD05DB7}">
      <dgm:prSet/>
      <dgm:spPr/>
      <dgm:t>
        <a:bodyPr/>
        <a:lstStyle/>
        <a:p>
          <a:endParaRPr lang="en-US"/>
        </a:p>
      </dgm:t>
    </dgm:pt>
    <dgm:pt modelId="{95ADF7AB-81AE-47CD-87A3-FB4A9573387B}" type="sibTrans" cxnId="{8856AF60-8EEC-4FB9-AA8B-EB52BCD05DB7}">
      <dgm:prSet/>
      <dgm:spPr/>
      <dgm:t>
        <a:bodyPr/>
        <a:lstStyle/>
        <a:p>
          <a:endParaRPr lang="en-US"/>
        </a:p>
      </dgm:t>
    </dgm:pt>
    <dgm:pt modelId="{1BABF59D-4A75-4C6A-ACC9-6F2502885F1C}">
      <dgm:prSet custT="1"/>
      <dgm:spPr/>
      <dgm:t>
        <a:bodyPr/>
        <a:lstStyle/>
        <a:p>
          <a:r>
            <a:rPr lang="en-US" sz="1600" b="1" dirty="0"/>
            <a:t>Background and purpose of the study</a:t>
          </a:r>
        </a:p>
      </dgm:t>
    </dgm:pt>
    <dgm:pt modelId="{C5036F2C-EAA9-44AB-A72C-9F8ACDB91684}" type="parTrans" cxnId="{9B770BE7-CD00-4072-98CF-86394133E42F}">
      <dgm:prSet/>
      <dgm:spPr/>
      <dgm:t>
        <a:bodyPr/>
        <a:lstStyle/>
        <a:p>
          <a:endParaRPr lang="en-US"/>
        </a:p>
      </dgm:t>
    </dgm:pt>
    <dgm:pt modelId="{1DC67992-5332-4DF5-A31A-4A96A4EC5818}" type="sibTrans" cxnId="{9B770BE7-CD00-4072-98CF-86394133E42F}">
      <dgm:prSet/>
      <dgm:spPr/>
      <dgm:t>
        <a:bodyPr/>
        <a:lstStyle/>
        <a:p>
          <a:endParaRPr lang="en-US"/>
        </a:p>
      </dgm:t>
    </dgm:pt>
    <dgm:pt modelId="{44F1E1AB-7AC5-40BE-BFB0-79A8590CBC52}">
      <dgm:prSet custT="1"/>
      <dgm:spPr/>
      <dgm:t>
        <a:bodyPr/>
        <a:lstStyle/>
        <a:p>
          <a:r>
            <a:rPr lang="en-US" sz="1600" b="1" dirty="0"/>
            <a:t>Research questions and theoretical </a:t>
          </a:r>
          <a:r>
            <a:rPr lang="en-US" sz="1500" b="1" dirty="0"/>
            <a:t>framing</a:t>
          </a:r>
        </a:p>
      </dgm:t>
    </dgm:pt>
    <dgm:pt modelId="{2162E75D-B7DA-462E-92E9-7F6D1E1EAC5D}" type="parTrans" cxnId="{F8EF9195-C525-47D5-8E66-E7C33607E346}">
      <dgm:prSet/>
      <dgm:spPr/>
      <dgm:t>
        <a:bodyPr/>
        <a:lstStyle/>
        <a:p>
          <a:endParaRPr lang="en-US"/>
        </a:p>
      </dgm:t>
    </dgm:pt>
    <dgm:pt modelId="{0FA298DE-24BD-4235-8F60-FEFA71B1E2CC}" type="sibTrans" cxnId="{F8EF9195-C525-47D5-8E66-E7C33607E346}">
      <dgm:prSet/>
      <dgm:spPr/>
      <dgm:t>
        <a:bodyPr/>
        <a:lstStyle/>
        <a:p>
          <a:endParaRPr lang="en-US"/>
        </a:p>
      </dgm:t>
    </dgm:pt>
    <dgm:pt modelId="{1EEFAA3E-A25A-409D-B0BB-4C1DBBDE1238}">
      <dgm:prSet/>
      <dgm:spPr/>
      <dgm:t>
        <a:bodyPr/>
        <a:lstStyle/>
        <a:p>
          <a:r>
            <a:rPr lang="en-US" b="1" dirty="0"/>
            <a:t>AI and Education</a:t>
          </a:r>
          <a:endParaRPr lang="en-US" dirty="0"/>
        </a:p>
      </dgm:t>
    </dgm:pt>
    <dgm:pt modelId="{6F5635E5-D2AA-4C08-B234-340E1B10D293}" type="parTrans" cxnId="{906D69F0-ABC2-4026-9EDE-AE53C59166E9}">
      <dgm:prSet/>
      <dgm:spPr/>
      <dgm:t>
        <a:bodyPr/>
        <a:lstStyle/>
        <a:p>
          <a:endParaRPr lang="en-US"/>
        </a:p>
      </dgm:t>
    </dgm:pt>
    <dgm:pt modelId="{78B79C91-1717-4427-AD96-666B93FA1A31}" type="sibTrans" cxnId="{906D69F0-ABC2-4026-9EDE-AE53C59166E9}">
      <dgm:prSet/>
      <dgm:spPr/>
      <dgm:t>
        <a:bodyPr/>
        <a:lstStyle/>
        <a:p>
          <a:endParaRPr lang="en-US"/>
        </a:p>
      </dgm:t>
    </dgm:pt>
    <dgm:pt modelId="{1B7C1483-F8F6-4812-A51C-FFE428CF2509}">
      <dgm:prSet/>
      <dgm:spPr/>
      <dgm:t>
        <a:bodyPr/>
        <a:lstStyle/>
        <a:p>
          <a:r>
            <a:rPr lang="en-US" b="1" dirty="0"/>
            <a:t>What is AI?</a:t>
          </a:r>
        </a:p>
      </dgm:t>
    </dgm:pt>
    <dgm:pt modelId="{0961B8EF-4C64-438B-971C-17B72A4D1C4B}" type="parTrans" cxnId="{73569C6B-5F00-4DC4-AE13-1EC742608DA8}">
      <dgm:prSet/>
      <dgm:spPr/>
      <dgm:t>
        <a:bodyPr/>
        <a:lstStyle/>
        <a:p>
          <a:endParaRPr lang="en-US"/>
        </a:p>
      </dgm:t>
    </dgm:pt>
    <dgm:pt modelId="{E15BF177-F8BB-4D45-9581-774B7ABC0867}" type="sibTrans" cxnId="{73569C6B-5F00-4DC4-AE13-1EC742608DA8}">
      <dgm:prSet/>
      <dgm:spPr/>
      <dgm:t>
        <a:bodyPr/>
        <a:lstStyle/>
        <a:p>
          <a:endParaRPr lang="en-US"/>
        </a:p>
      </dgm:t>
    </dgm:pt>
    <dgm:pt modelId="{84424EB1-6059-4B0A-8512-45782850868B}">
      <dgm:prSet/>
      <dgm:spPr/>
      <dgm:t>
        <a:bodyPr/>
        <a:lstStyle/>
        <a:p>
          <a:r>
            <a:rPr lang="en-US" b="1" dirty="0"/>
            <a:t>Traditional AI vs. Generative AI (GenAI)</a:t>
          </a:r>
        </a:p>
      </dgm:t>
    </dgm:pt>
    <dgm:pt modelId="{BF237D72-349D-457A-BC8B-FA304967CC77}" type="parTrans" cxnId="{A93D23EA-E661-4143-9FB9-A6999404BEC6}">
      <dgm:prSet/>
      <dgm:spPr/>
      <dgm:t>
        <a:bodyPr/>
        <a:lstStyle/>
        <a:p>
          <a:endParaRPr lang="en-US"/>
        </a:p>
      </dgm:t>
    </dgm:pt>
    <dgm:pt modelId="{B61E11F1-3138-451F-848F-753601441D24}" type="sibTrans" cxnId="{A93D23EA-E661-4143-9FB9-A6999404BEC6}">
      <dgm:prSet/>
      <dgm:spPr/>
      <dgm:t>
        <a:bodyPr/>
        <a:lstStyle/>
        <a:p>
          <a:endParaRPr lang="en-US"/>
        </a:p>
      </dgm:t>
    </dgm:pt>
    <dgm:pt modelId="{519F1DF7-02B1-4FFB-8001-3B02B62AECF7}">
      <dgm:prSet/>
      <dgm:spPr/>
      <dgm:t>
        <a:bodyPr/>
        <a:lstStyle/>
        <a:p>
          <a:r>
            <a:rPr lang="en-US" b="1" dirty="0"/>
            <a:t>Transformative Learning Theory and GenAI</a:t>
          </a:r>
        </a:p>
      </dgm:t>
    </dgm:pt>
    <dgm:pt modelId="{0C2C86A9-FF3E-4A89-988F-6E7293A79F91}" type="parTrans" cxnId="{9C3B2AD8-81D6-47B1-A0FE-03858649344B}">
      <dgm:prSet/>
      <dgm:spPr/>
      <dgm:t>
        <a:bodyPr/>
        <a:lstStyle/>
        <a:p>
          <a:endParaRPr lang="en-US"/>
        </a:p>
      </dgm:t>
    </dgm:pt>
    <dgm:pt modelId="{24A71401-F909-4A54-9A38-01D305861BB9}" type="sibTrans" cxnId="{9C3B2AD8-81D6-47B1-A0FE-03858649344B}">
      <dgm:prSet/>
      <dgm:spPr/>
      <dgm:t>
        <a:bodyPr/>
        <a:lstStyle/>
        <a:p>
          <a:endParaRPr lang="en-US"/>
        </a:p>
      </dgm:t>
    </dgm:pt>
    <dgm:pt modelId="{83D81762-72E3-476C-B472-5E3BDDEFEFD3}">
      <dgm:prSet/>
      <dgm:spPr/>
      <dgm:t>
        <a:bodyPr/>
        <a:lstStyle/>
        <a:p>
          <a:r>
            <a:rPr lang="en-US" b="1"/>
            <a:t>Learning Paradigms</a:t>
          </a:r>
          <a:endParaRPr lang="en-US" dirty="0"/>
        </a:p>
      </dgm:t>
    </dgm:pt>
    <dgm:pt modelId="{1CE7DDA3-518A-456A-8CEF-430BA817A0B7}" type="parTrans" cxnId="{1079753B-2C9D-4662-A4EB-F66C19F17177}">
      <dgm:prSet/>
      <dgm:spPr/>
      <dgm:t>
        <a:bodyPr/>
        <a:lstStyle/>
        <a:p>
          <a:endParaRPr lang="en-US"/>
        </a:p>
      </dgm:t>
    </dgm:pt>
    <dgm:pt modelId="{D846628C-34C1-4872-A4DC-CB293CEC208E}" type="sibTrans" cxnId="{1079753B-2C9D-4662-A4EB-F66C19F17177}">
      <dgm:prSet/>
      <dgm:spPr/>
      <dgm:t>
        <a:bodyPr/>
        <a:lstStyle/>
        <a:p>
          <a:endParaRPr lang="en-US"/>
        </a:p>
      </dgm:t>
    </dgm:pt>
    <dgm:pt modelId="{3DDE4341-A376-4CD3-A524-A543D4431669}">
      <dgm:prSet/>
      <dgm:spPr/>
      <dgm:t>
        <a:bodyPr/>
        <a:lstStyle/>
        <a:p>
          <a:r>
            <a:rPr lang="en-US" b="1" dirty="0"/>
            <a:t>Definition and components of paradigms</a:t>
          </a:r>
        </a:p>
      </dgm:t>
    </dgm:pt>
    <dgm:pt modelId="{8AA54B24-7196-43C6-8918-5A0B3563A59D}" type="parTrans" cxnId="{6C01740E-F789-4A8A-94FF-336DE03D9DB8}">
      <dgm:prSet/>
      <dgm:spPr/>
      <dgm:t>
        <a:bodyPr/>
        <a:lstStyle/>
        <a:p>
          <a:endParaRPr lang="en-US"/>
        </a:p>
      </dgm:t>
    </dgm:pt>
    <dgm:pt modelId="{CE2BF85E-6EF8-4C4C-8775-10D5775EB7CB}" type="sibTrans" cxnId="{6C01740E-F789-4A8A-94FF-336DE03D9DB8}">
      <dgm:prSet/>
      <dgm:spPr/>
      <dgm:t>
        <a:bodyPr/>
        <a:lstStyle/>
        <a:p>
          <a:endParaRPr lang="en-US"/>
        </a:p>
      </dgm:t>
    </dgm:pt>
    <dgm:pt modelId="{D8B6F418-5D53-431B-A662-07D3D83B6D89}">
      <dgm:prSet/>
      <dgm:spPr/>
      <dgm:t>
        <a:bodyPr/>
        <a:lstStyle/>
        <a:p>
          <a:r>
            <a:rPr lang="en-US" b="1" dirty="0"/>
            <a:t>Historical paradigm shifts in education</a:t>
          </a:r>
        </a:p>
      </dgm:t>
    </dgm:pt>
    <dgm:pt modelId="{329BD834-6158-4132-B473-8FD73884531A}" type="parTrans" cxnId="{4E486CE8-D6DF-44A2-BD1E-08816739364A}">
      <dgm:prSet/>
      <dgm:spPr/>
      <dgm:t>
        <a:bodyPr/>
        <a:lstStyle/>
        <a:p>
          <a:endParaRPr lang="en-US"/>
        </a:p>
      </dgm:t>
    </dgm:pt>
    <dgm:pt modelId="{E5262628-EC20-482B-9EC9-624BB45112C9}" type="sibTrans" cxnId="{4E486CE8-D6DF-44A2-BD1E-08816739364A}">
      <dgm:prSet/>
      <dgm:spPr/>
      <dgm:t>
        <a:bodyPr/>
        <a:lstStyle/>
        <a:p>
          <a:endParaRPr lang="en-US"/>
        </a:p>
      </dgm:t>
    </dgm:pt>
    <dgm:pt modelId="{E5EA30B1-3F02-45C4-918C-BD177A29101C}">
      <dgm:prSet/>
      <dgm:spPr/>
      <dgm:t>
        <a:bodyPr/>
        <a:lstStyle/>
        <a:p>
          <a:r>
            <a:rPr lang="en-US" b="1" dirty="0"/>
            <a:t>Behaviorism, Cognitivism, Constructivism, and Connectivism</a:t>
          </a:r>
        </a:p>
      </dgm:t>
    </dgm:pt>
    <dgm:pt modelId="{80EC85AE-1B48-479C-9324-5C3F25DE9E5B}" type="parTrans" cxnId="{1C4153AE-5FA2-40D9-B6A6-D9174E393302}">
      <dgm:prSet/>
      <dgm:spPr/>
      <dgm:t>
        <a:bodyPr/>
        <a:lstStyle/>
        <a:p>
          <a:endParaRPr lang="en-US"/>
        </a:p>
      </dgm:t>
    </dgm:pt>
    <dgm:pt modelId="{AB282BE2-B5D5-41C8-AAD9-B8CB6670E65A}" type="sibTrans" cxnId="{1C4153AE-5FA2-40D9-B6A6-D9174E393302}">
      <dgm:prSet/>
      <dgm:spPr/>
      <dgm:t>
        <a:bodyPr/>
        <a:lstStyle/>
        <a:p>
          <a:endParaRPr lang="en-US"/>
        </a:p>
      </dgm:t>
    </dgm:pt>
    <dgm:pt modelId="{44CFE073-F406-49F4-BAEC-7B29E60B019E}" type="pres">
      <dgm:prSet presAssocID="{2BF749C1-48BE-455B-A3BD-ED38A2F47E3B}" presName="Name0" presStyleCnt="0">
        <dgm:presLayoutVars>
          <dgm:dir/>
          <dgm:animLvl val="lvl"/>
          <dgm:resizeHandles val="exact"/>
        </dgm:presLayoutVars>
      </dgm:prSet>
      <dgm:spPr/>
    </dgm:pt>
    <dgm:pt modelId="{2AF3A2FE-7499-4354-AB92-F29DCE83339E}" type="pres">
      <dgm:prSet presAssocID="{DF5332B6-4E58-4AA7-ABEB-E93A772DC713}" presName="linNode" presStyleCnt="0"/>
      <dgm:spPr/>
    </dgm:pt>
    <dgm:pt modelId="{B24B3584-7868-4AC0-9E0E-7139BD35B71C}" type="pres">
      <dgm:prSet presAssocID="{DF5332B6-4E58-4AA7-ABEB-E93A772DC71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10258D2-CDED-4898-86FE-45CD9B9A9A16}" type="pres">
      <dgm:prSet presAssocID="{DF5332B6-4E58-4AA7-ABEB-E93A772DC713}" presName="descendantText" presStyleLbl="alignAccFollowNode1" presStyleIdx="0" presStyleCnt="3">
        <dgm:presLayoutVars>
          <dgm:bulletEnabled val="1"/>
        </dgm:presLayoutVars>
      </dgm:prSet>
      <dgm:spPr/>
    </dgm:pt>
    <dgm:pt modelId="{895F3AB1-F3B6-4711-BBDF-BD755C12AE2B}" type="pres">
      <dgm:prSet presAssocID="{95ADF7AB-81AE-47CD-87A3-FB4A9573387B}" presName="sp" presStyleCnt="0"/>
      <dgm:spPr/>
    </dgm:pt>
    <dgm:pt modelId="{81CD28DB-B70B-4446-A22B-FCFAEEBCD5ED}" type="pres">
      <dgm:prSet presAssocID="{1EEFAA3E-A25A-409D-B0BB-4C1DBBDE1238}" presName="linNode" presStyleCnt="0"/>
      <dgm:spPr/>
    </dgm:pt>
    <dgm:pt modelId="{38EEE142-A0E3-4853-8C3D-1BC13B8C8525}" type="pres">
      <dgm:prSet presAssocID="{1EEFAA3E-A25A-409D-B0BB-4C1DBBDE123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CA9F1C1-9A8B-41B5-891E-B2F4315DB52F}" type="pres">
      <dgm:prSet presAssocID="{1EEFAA3E-A25A-409D-B0BB-4C1DBBDE1238}" presName="descendantText" presStyleLbl="alignAccFollowNode1" presStyleIdx="1" presStyleCnt="3">
        <dgm:presLayoutVars>
          <dgm:bulletEnabled val="1"/>
        </dgm:presLayoutVars>
      </dgm:prSet>
      <dgm:spPr/>
    </dgm:pt>
    <dgm:pt modelId="{F1AF3B31-6288-4FF7-A0E1-8C7BBB74108C}" type="pres">
      <dgm:prSet presAssocID="{78B79C91-1717-4427-AD96-666B93FA1A31}" presName="sp" presStyleCnt="0"/>
      <dgm:spPr/>
    </dgm:pt>
    <dgm:pt modelId="{F2D4F64A-1024-4AAD-ADC2-68B5A8F77874}" type="pres">
      <dgm:prSet presAssocID="{83D81762-72E3-476C-B472-5E3BDDEFEFD3}" presName="linNode" presStyleCnt="0"/>
      <dgm:spPr/>
    </dgm:pt>
    <dgm:pt modelId="{4741A245-D17A-4B40-8DA8-71C4A4CEAC1F}" type="pres">
      <dgm:prSet presAssocID="{83D81762-72E3-476C-B472-5E3BDDEFEFD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AEC7F55-0259-447B-99F3-6CEAD811A686}" type="pres">
      <dgm:prSet presAssocID="{83D81762-72E3-476C-B472-5E3BDDEFEFD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C01740E-F789-4A8A-94FF-336DE03D9DB8}" srcId="{83D81762-72E3-476C-B472-5E3BDDEFEFD3}" destId="{3DDE4341-A376-4CD3-A524-A543D4431669}" srcOrd="0" destOrd="0" parTransId="{8AA54B24-7196-43C6-8918-5A0B3563A59D}" sibTransId="{CE2BF85E-6EF8-4C4C-8775-10D5775EB7CB}"/>
    <dgm:cxn modelId="{1079753B-2C9D-4662-A4EB-F66C19F17177}" srcId="{2BF749C1-48BE-455B-A3BD-ED38A2F47E3B}" destId="{83D81762-72E3-476C-B472-5E3BDDEFEFD3}" srcOrd="2" destOrd="0" parTransId="{1CE7DDA3-518A-456A-8CEF-430BA817A0B7}" sibTransId="{D846628C-34C1-4872-A4DC-CB293CEC208E}"/>
    <dgm:cxn modelId="{5F80A55E-92E4-4F56-97B4-26E1ED52D565}" type="presOf" srcId="{519F1DF7-02B1-4FFB-8001-3B02B62AECF7}" destId="{5CA9F1C1-9A8B-41B5-891E-B2F4315DB52F}" srcOrd="0" destOrd="2" presId="urn:microsoft.com/office/officeart/2005/8/layout/vList5"/>
    <dgm:cxn modelId="{7800335F-4327-4B90-8A97-A58B7562830C}" type="presOf" srcId="{2BF749C1-48BE-455B-A3BD-ED38A2F47E3B}" destId="{44CFE073-F406-49F4-BAEC-7B29E60B019E}" srcOrd="0" destOrd="0" presId="urn:microsoft.com/office/officeart/2005/8/layout/vList5"/>
    <dgm:cxn modelId="{8856AF60-8EEC-4FB9-AA8B-EB52BCD05DB7}" srcId="{2BF749C1-48BE-455B-A3BD-ED38A2F47E3B}" destId="{DF5332B6-4E58-4AA7-ABEB-E93A772DC713}" srcOrd="0" destOrd="0" parTransId="{843BCA71-BD43-49D1-A9FA-CF982562299E}" sibTransId="{95ADF7AB-81AE-47CD-87A3-FB4A9573387B}"/>
    <dgm:cxn modelId="{FBB57248-AD8E-4784-9F48-1C03AB368917}" type="presOf" srcId="{1BABF59D-4A75-4C6A-ACC9-6F2502885F1C}" destId="{310258D2-CDED-4898-86FE-45CD9B9A9A16}" srcOrd="0" destOrd="0" presId="urn:microsoft.com/office/officeart/2005/8/layout/vList5"/>
    <dgm:cxn modelId="{73569C6B-5F00-4DC4-AE13-1EC742608DA8}" srcId="{1EEFAA3E-A25A-409D-B0BB-4C1DBBDE1238}" destId="{1B7C1483-F8F6-4812-A51C-FFE428CF2509}" srcOrd="0" destOrd="0" parTransId="{0961B8EF-4C64-438B-971C-17B72A4D1C4B}" sibTransId="{E15BF177-F8BB-4D45-9581-774B7ABC0867}"/>
    <dgm:cxn modelId="{8C0DBD5A-D879-4F11-B301-05014057F2A7}" type="presOf" srcId="{83D81762-72E3-476C-B472-5E3BDDEFEFD3}" destId="{4741A245-D17A-4B40-8DA8-71C4A4CEAC1F}" srcOrd="0" destOrd="0" presId="urn:microsoft.com/office/officeart/2005/8/layout/vList5"/>
    <dgm:cxn modelId="{F8EF9195-C525-47D5-8E66-E7C33607E346}" srcId="{DF5332B6-4E58-4AA7-ABEB-E93A772DC713}" destId="{44F1E1AB-7AC5-40BE-BFB0-79A8590CBC52}" srcOrd="1" destOrd="0" parTransId="{2162E75D-B7DA-462E-92E9-7F6D1E1EAC5D}" sibTransId="{0FA298DE-24BD-4235-8F60-FEFA71B1E2CC}"/>
    <dgm:cxn modelId="{42796EA1-4DDE-41E4-9ABF-84D71CB32400}" type="presOf" srcId="{1B7C1483-F8F6-4812-A51C-FFE428CF2509}" destId="{5CA9F1C1-9A8B-41B5-891E-B2F4315DB52F}" srcOrd="0" destOrd="0" presId="urn:microsoft.com/office/officeart/2005/8/layout/vList5"/>
    <dgm:cxn modelId="{1C4153AE-5FA2-40D9-B6A6-D9174E393302}" srcId="{83D81762-72E3-476C-B472-5E3BDDEFEFD3}" destId="{E5EA30B1-3F02-45C4-918C-BD177A29101C}" srcOrd="2" destOrd="0" parTransId="{80EC85AE-1B48-479C-9324-5C3F25DE9E5B}" sibTransId="{AB282BE2-B5D5-41C8-AAD9-B8CB6670E65A}"/>
    <dgm:cxn modelId="{BB80CFB8-7CB4-40C1-BBBF-B5BB96F57DD0}" type="presOf" srcId="{DF5332B6-4E58-4AA7-ABEB-E93A772DC713}" destId="{B24B3584-7868-4AC0-9E0E-7139BD35B71C}" srcOrd="0" destOrd="0" presId="urn:microsoft.com/office/officeart/2005/8/layout/vList5"/>
    <dgm:cxn modelId="{058DC1C6-E739-44F7-9D1F-8769ED84EDDC}" type="presOf" srcId="{3DDE4341-A376-4CD3-A524-A543D4431669}" destId="{3AEC7F55-0259-447B-99F3-6CEAD811A686}" srcOrd="0" destOrd="0" presId="urn:microsoft.com/office/officeart/2005/8/layout/vList5"/>
    <dgm:cxn modelId="{72BC13D3-51B0-450B-BA46-D26D6D9BA5C0}" type="presOf" srcId="{1EEFAA3E-A25A-409D-B0BB-4C1DBBDE1238}" destId="{38EEE142-A0E3-4853-8C3D-1BC13B8C8525}" srcOrd="0" destOrd="0" presId="urn:microsoft.com/office/officeart/2005/8/layout/vList5"/>
    <dgm:cxn modelId="{AB4B50D3-1151-4CCB-92D1-8D941D3C8695}" type="presOf" srcId="{44F1E1AB-7AC5-40BE-BFB0-79A8590CBC52}" destId="{310258D2-CDED-4898-86FE-45CD9B9A9A16}" srcOrd="0" destOrd="1" presId="urn:microsoft.com/office/officeart/2005/8/layout/vList5"/>
    <dgm:cxn modelId="{9C3B2AD8-81D6-47B1-A0FE-03858649344B}" srcId="{1EEFAA3E-A25A-409D-B0BB-4C1DBBDE1238}" destId="{519F1DF7-02B1-4FFB-8001-3B02B62AECF7}" srcOrd="2" destOrd="0" parTransId="{0C2C86A9-FF3E-4A89-988F-6E7293A79F91}" sibTransId="{24A71401-F909-4A54-9A38-01D305861BB9}"/>
    <dgm:cxn modelId="{A2C501DA-DCC2-495F-9C72-323821F1CC67}" type="presOf" srcId="{D8B6F418-5D53-431B-A662-07D3D83B6D89}" destId="{3AEC7F55-0259-447B-99F3-6CEAD811A686}" srcOrd="0" destOrd="1" presId="urn:microsoft.com/office/officeart/2005/8/layout/vList5"/>
    <dgm:cxn modelId="{1C3457DC-9C08-455D-985D-DC44874AB7F1}" type="presOf" srcId="{E5EA30B1-3F02-45C4-918C-BD177A29101C}" destId="{3AEC7F55-0259-447B-99F3-6CEAD811A686}" srcOrd="0" destOrd="2" presId="urn:microsoft.com/office/officeart/2005/8/layout/vList5"/>
    <dgm:cxn modelId="{158655DF-BF3F-49EA-B0C2-CC30196BCDE2}" type="presOf" srcId="{84424EB1-6059-4B0A-8512-45782850868B}" destId="{5CA9F1C1-9A8B-41B5-891E-B2F4315DB52F}" srcOrd="0" destOrd="1" presId="urn:microsoft.com/office/officeart/2005/8/layout/vList5"/>
    <dgm:cxn modelId="{9B770BE7-CD00-4072-98CF-86394133E42F}" srcId="{DF5332B6-4E58-4AA7-ABEB-E93A772DC713}" destId="{1BABF59D-4A75-4C6A-ACC9-6F2502885F1C}" srcOrd="0" destOrd="0" parTransId="{C5036F2C-EAA9-44AB-A72C-9F8ACDB91684}" sibTransId="{1DC67992-5332-4DF5-A31A-4A96A4EC5818}"/>
    <dgm:cxn modelId="{4E486CE8-D6DF-44A2-BD1E-08816739364A}" srcId="{83D81762-72E3-476C-B472-5E3BDDEFEFD3}" destId="{D8B6F418-5D53-431B-A662-07D3D83B6D89}" srcOrd="1" destOrd="0" parTransId="{329BD834-6158-4132-B473-8FD73884531A}" sibTransId="{E5262628-EC20-482B-9EC9-624BB45112C9}"/>
    <dgm:cxn modelId="{A93D23EA-E661-4143-9FB9-A6999404BEC6}" srcId="{1EEFAA3E-A25A-409D-B0BB-4C1DBBDE1238}" destId="{84424EB1-6059-4B0A-8512-45782850868B}" srcOrd="1" destOrd="0" parTransId="{BF237D72-349D-457A-BC8B-FA304967CC77}" sibTransId="{B61E11F1-3138-451F-848F-753601441D24}"/>
    <dgm:cxn modelId="{906D69F0-ABC2-4026-9EDE-AE53C59166E9}" srcId="{2BF749C1-48BE-455B-A3BD-ED38A2F47E3B}" destId="{1EEFAA3E-A25A-409D-B0BB-4C1DBBDE1238}" srcOrd="1" destOrd="0" parTransId="{6F5635E5-D2AA-4C08-B234-340E1B10D293}" sibTransId="{78B79C91-1717-4427-AD96-666B93FA1A31}"/>
    <dgm:cxn modelId="{41D8C194-60EF-404A-9D17-F51874436113}" type="presParOf" srcId="{44CFE073-F406-49F4-BAEC-7B29E60B019E}" destId="{2AF3A2FE-7499-4354-AB92-F29DCE83339E}" srcOrd="0" destOrd="0" presId="urn:microsoft.com/office/officeart/2005/8/layout/vList5"/>
    <dgm:cxn modelId="{FD2C2B63-93A8-4ED9-88B0-BFFC1A34DF34}" type="presParOf" srcId="{2AF3A2FE-7499-4354-AB92-F29DCE83339E}" destId="{B24B3584-7868-4AC0-9E0E-7139BD35B71C}" srcOrd="0" destOrd="0" presId="urn:microsoft.com/office/officeart/2005/8/layout/vList5"/>
    <dgm:cxn modelId="{1D0C55D2-4CBB-4625-8174-D01CE37117A1}" type="presParOf" srcId="{2AF3A2FE-7499-4354-AB92-F29DCE83339E}" destId="{310258D2-CDED-4898-86FE-45CD9B9A9A16}" srcOrd="1" destOrd="0" presId="urn:microsoft.com/office/officeart/2005/8/layout/vList5"/>
    <dgm:cxn modelId="{AAA10D1A-78D7-4D27-B797-08F22ABC834B}" type="presParOf" srcId="{44CFE073-F406-49F4-BAEC-7B29E60B019E}" destId="{895F3AB1-F3B6-4711-BBDF-BD755C12AE2B}" srcOrd="1" destOrd="0" presId="urn:microsoft.com/office/officeart/2005/8/layout/vList5"/>
    <dgm:cxn modelId="{CBF3E5FC-4005-4457-86FB-FC51754B0A43}" type="presParOf" srcId="{44CFE073-F406-49F4-BAEC-7B29E60B019E}" destId="{81CD28DB-B70B-4446-A22B-FCFAEEBCD5ED}" srcOrd="2" destOrd="0" presId="urn:microsoft.com/office/officeart/2005/8/layout/vList5"/>
    <dgm:cxn modelId="{0089C944-0731-4BF6-B8D8-AC5D7966D401}" type="presParOf" srcId="{81CD28DB-B70B-4446-A22B-FCFAEEBCD5ED}" destId="{38EEE142-A0E3-4853-8C3D-1BC13B8C8525}" srcOrd="0" destOrd="0" presId="urn:microsoft.com/office/officeart/2005/8/layout/vList5"/>
    <dgm:cxn modelId="{C535AABF-E9AA-45EC-A34A-4BA4A6557807}" type="presParOf" srcId="{81CD28DB-B70B-4446-A22B-FCFAEEBCD5ED}" destId="{5CA9F1C1-9A8B-41B5-891E-B2F4315DB52F}" srcOrd="1" destOrd="0" presId="urn:microsoft.com/office/officeart/2005/8/layout/vList5"/>
    <dgm:cxn modelId="{9E5768D1-7B36-45DE-B39D-FE788310FC65}" type="presParOf" srcId="{44CFE073-F406-49F4-BAEC-7B29E60B019E}" destId="{F1AF3B31-6288-4FF7-A0E1-8C7BBB74108C}" srcOrd="3" destOrd="0" presId="urn:microsoft.com/office/officeart/2005/8/layout/vList5"/>
    <dgm:cxn modelId="{41AAED79-A5FA-4B89-98DF-2F5A73E95FE6}" type="presParOf" srcId="{44CFE073-F406-49F4-BAEC-7B29E60B019E}" destId="{F2D4F64A-1024-4AAD-ADC2-68B5A8F77874}" srcOrd="4" destOrd="0" presId="urn:microsoft.com/office/officeart/2005/8/layout/vList5"/>
    <dgm:cxn modelId="{AF97EF6D-593A-4A19-9ECE-307EF5D33D54}" type="presParOf" srcId="{F2D4F64A-1024-4AAD-ADC2-68B5A8F77874}" destId="{4741A245-D17A-4B40-8DA8-71C4A4CEAC1F}" srcOrd="0" destOrd="0" presId="urn:microsoft.com/office/officeart/2005/8/layout/vList5"/>
    <dgm:cxn modelId="{6E77B7F2-A74B-4F85-BD31-27CAC7F305B3}" type="presParOf" srcId="{F2D4F64A-1024-4AAD-ADC2-68B5A8F77874}" destId="{3AEC7F55-0259-447B-99F3-6CEAD811A6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749C1-48BE-455B-A3BD-ED38A2F47E3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9BD26C-6C20-4FE5-8ED7-DC5832E343EA}">
      <dgm:prSet/>
      <dgm:spPr/>
      <dgm:t>
        <a:bodyPr/>
        <a:lstStyle/>
        <a:p>
          <a:r>
            <a:rPr lang="en-US" b="1" dirty="0"/>
            <a:t>GenAI and Existing Learning Paradigms</a:t>
          </a:r>
          <a:endParaRPr lang="en-US" dirty="0"/>
        </a:p>
      </dgm:t>
    </dgm:pt>
    <dgm:pt modelId="{A430675F-A58A-418E-90DE-B60D880F109B}" type="sibTrans" cxnId="{EB4F888C-49CE-478D-B3FB-9EC0A6DC5F27}">
      <dgm:prSet/>
      <dgm:spPr/>
      <dgm:t>
        <a:bodyPr/>
        <a:lstStyle/>
        <a:p>
          <a:endParaRPr lang="en-US"/>
        </a:p>
      </dgm:t>
    </dgm:pt>
    <dgm:pt modelId="{10AB45BD-E306-4228-A9CB-FD5FA4AE09F2}" type="parTrans" cxnId="{EB4F888C-49CE-478D-B3FB-9EC0A6DC5F27}">
      <dgm:prSet/>
      <dgm:spPr/>
      <dgm:t>
        <a:bodyPr/>
        <a:lstStyle/>
        <a:p>
          <a:endParaRPr lang="en-US"/>
        </a:p>
      </dgm:t>
    </dgm:pt>
    <dgm:pt modelId="{C8BDCF4E-2547-4BAE-8DC0-059636DE596C}">
      <dgm:prSet custT="1"/>
      <dgm:spPr/>
      <dgm:t>
        <a:bodyPr/>
        <a:lstStyle/>
        <a:p>
          <a:r>
            <a:rPr lang="en-US" sz="1500" b="1" dirty="0"/>
            <a:t>GenAI through the lens of Behaviorism</a:t>
          </a:r>
        </a:p>
      </dgm:t>
    </dgm:pt>
    <dgm:pt modelId="{7FA6991B-1600-451E-8102-3341D03BFF84}" type="sibTrans" cxnId="{8CF32B5C-3E27-4FD9-9087-FFE6AC334D1D}">
      <dgm:prSet/>
      <dgm:spPr/>
      <dgm:t>
        <a:bodyPr/>
        <a:lstStyle/>
        <a:p>
          <a:endParaRPr lang="en-US"/>
        </a:p>
      </dgm:t>
    </dgm:pt>
    <dgm:pt modelId="{11448110-A7C4-4481-B299-1F31B1B6EBFD}" type="parTrans" cxnId="{8CF32B5C-3E27-4FD9-9087-FFE6AC334D1D}">
      <dgm:prSet/>
      <dgm:spPr/>
      <dgm:t>
        <a:bodyPr/>
        <a:lstStyle/>
        <a:p>
          <a:endParaRPr lang="en-US"/>
        </a:p>
      </dgm:t>
    </dgm:pt>
    <dgm:pt modelId="{92D1CFE0-F238-43F0-821C-31ADAC2EABF9}">
      <dgm:prSet custT="1"/>
      <dgm:spPr/>
      <dgm:t>
        <a:bodyPr/>
        <a:lstStyle/>
        <a:p>
          <a:r>
            <a:rPr lang="en-US" sz="1500" b="1" dirty="0"/>
            <a:t>GenAI through the lens of Cognitivism</a:t>
          </a:r>
        </a:p>
      </dgm:t>
    </dgm:pt>
    <dgm:pt modelId="{6062D5D0-FF33-4955-AD0E-B8FAE1543DE0}" type="sibTrans" cxnId="{6250CC4C-83E5-4818-A2AA-0B677E298A64}">
      <dgm:prSet/>
      <dgm:spPr/>
      <dgm:t>
        <a:bodyPr/>
        <a:lstStyle/>
        <a:p>
          <a:endParaRPr lang="en-US"/>
        </a:p>
      </dgm:t>
    </dgm:pt>
    <dgm:pt modelId="{992827DB-18BC-43D9-97CD-F6579A421EE9}" type="parTrans" cxnId="{6250CC4C-83E5-4818-A2AA-0B677E298A64}">
      <dgm:prSet/>
      <dgm:spPr/>
      <dgm:t>
        <a:bodyPr/>
        <a:lstStyle/>
        <a:p>
          <a:endParaRPr lang="en-US"/>
        </a:p>
      </dgm:t>
    </dgm:pt>
    <dgm:pt modelId="{58D80724-89BD-4BA2-9D22-E13C28BC96E7}">
      <dgm:prSet custT="1"/>
      <dgm:spPr/>
      <dgm:t>
        <a:bodyPr/>
        <a:lstStyle/>
        <a:p>
          <a:r>
            <a:rPr lang="en-US" sz="1500" b="1" dirty="0"/>
            <a:t>GenAI through the lens of Constructivism</a:t>
          </a:r>
        </a:p>
      </dgm:t>
    </dgm:pt>
    <dgm:pt modelId="{E4BD3DD0-DEA7-462E-9677-5A7935CE1415}" type="sibTrans" cxnId="{7AAB26E9-5634-432B-9638-5112B3732254}">
      <dgm:prSet/>
      <dgm:spPr/>
      <dgm:t>
        <a:bodyPr/>
        <a:lstStyle/>
        <a:p>
          <a:endParaRPr lang="en-US"/>
        </a:p>
      </dgm:t>
    </dgm:pt>
    <dgm:pt modelId="{AF134813-8752-47BF-82F2-D776B6EFBCB5}" type="parTrans" cxnId="{7AAB26E9-5634-432B-9638-5112B3732254}">
      <dgm:prSet/>
      <dgm:spPr/>
      <dgm:t>
        <a:bodyPr/>
        <a:lstStyle/>
        <a:p>
          <a:endParaRPr lang="en-US"/>
        </a:p>
      </dgm:t>
    </dgm:pt>
    <dgm:pt modelId="{361102B1-6CAE-40E6-9A1E-AB973EE76848}">
      <dgm:prSet/>
      <dgm:spPr/>
      <dgm:t>
        <a:bodyPr/>
        <a:lstStyle/>
        <a:p>
          <a:r>
            <a:rPr lang="en-US" b="1" dirty="0"/>
            <a:t>Educators’ Perspectives</a:t>
          </a:r>
          <a:endParaRPr lang="en-US" dirty="0"/>
        </a:p>
      </dgm:t>
    </dgm:pt>
    <dgm:pt modelId="{C624C389-A77B-4E53-9277-5F99DB16E7C1}" type="sibTrans" cxnId="{C06B9D4E-DC98-4B7A-B602-5A089BB21147}">
      <dgm:prSet/>
      <dgm:spPr/>
      <dgm:t>
        <a:bodyPr/>
        <a:lstStyle/>
        <a:p>
          <a:endParaRPr lang="en-US"/>
        </a:p>
      </dgm:t>
    </dgm:pt>
    <dgm:pt modelId="{E9015CE7-2E80-4471-A807-77DBC902FB7A}" type="parTrans" cxnId="{C06B9D4E-DC98-4B7A-B602-5A089BB21147}">
      <dgm:prSet/>
      <dgm:spPr/>
      <dgm:t>
        <a:bodyPr/>
        <a:lstStyle/>
        <a:p>
          <a:endParaRPr lang="en-US"/>
        </a:p>
      </dgm:t>
    </dgm:pt>
    <dgm:pt modelId="{180C7EBF-9190-4A49-BDC2-CD490F649D15}">
      <dgm:prSet custT="1"/>
      <dgm:spPr/>
      <dgm:t>
        <a:bodyPr/>
        <a:lstStyle/>
        <a:p>
          <a:r>
            <a:rPr lang="en-US" sz="1500" b="1" dirty="0"/>
            <a:t>Thematic findings from educators’ experiences</a:t>
          </a:r>
        </a:p>
      </dgm:t>
    </dgm:pt>
    <dgm:pt modelId="{A3D86AC8-3102-4404-AEF9-AD8346CE4436}" type="sibTrans" cxnId="{29C7CE82-4C75-446C-8497-937A3138DA53}">
      <dgm:prSet/>
      <dgm:spPr/>
      <dgm:t>
        <a:bodyPr/>
        <a:lstStyle/>
        <a:p>
          <a:endParaRPr lang="en-US"/>
        </a:p>
      </dgm:t>
    </dgm:pt>
    <dgm:pt modelId="{807D80FC-AA80-4E6F-AB41-E3133E40E4B3}" type="parTrans" cxnId="{29C7CE82-4C75-446C-8497-937A3138DA53}">
      <dgm:prSet/>
      <dgm:spPr/>
      <dgm:t>
        <a:bodyPr/>
        <a:lstStyle/>
        <a:p>
          <a:endParaRPr lang="en-US"/>
        </a:p>
      </dgm:t>
    </dgm:pt>
    <dgm:pt modelId="{D162C5E9-68A6-47C8-BC71-7594473C72BF}">
      <dgm:prSet custT="1"/>
      <dgm:spPr/>
      <dgm:t>
        <a:bodyPr/>
        <a:lstStyle/>
        <a:p>
          <a:r>
            <a:rPr lang="en-US" sz="1500" b="1" dirty="0"/>
            <a:t>Reflections on paradigm shifts and teaching practices</a:t>
          </a:r>
        </a:p>
      </dgm:t>
    </dgm:pt>
    <dgm:pt modelId="{610F2226-A452-4E89-97C8-B4BD22BBF558}" type="sibTrans" cxnId="{5B3EBCCE-8317-46AE-B422-2505256D1AC9}">
      <dgm:prSet/>
      <dgm:spPr/>
      <dgm:t>
        <a:bodyPr/>
        <a:lstStyle/>
        <a:p>
          <a:endParaRPr lang="en-US"/>
        </a:p>
      </dgm:t>
    </dgm:pt>
    <dgm:pt modelId="{351BD148-ADBB-4F84-9DDF-C16BE3DE96D6}" type="parTrans" cxnId="{5B3EBCCE-8317-46AE-B422-2505256D1AC9}">
      <dgm:prSet/>
      <dgm:spPr/>
      <dgm:t>
        <a:bodyPr/>
        <a:lstStyle/>
        <a:p>
          <a:endParaRPr lang="en-US"/>
        </a:p>
      </dgm:t>
    </dgm:pt>
    <dgm:pt modelId="{60FC2F15-22C8-482C-998F-8122DA2F8520}">
      <dgm:prSet/>
      <dgm:spPr/>
      <dgm:t>
        <a:bodyPr/>
        <a:lstStyle/>
        <a:p>
          <a:r>
            <a:rPr lang="en-US" b="1" dirty="0"/>
            <a:t>Summary and Conclusion</a:t>
          </a:r>
          <a:endParaRPr lang="en-US" dirty="0"/>
        </a:p>
      </dgm:t>
    </dgm:pt>
    <dgm:pt modelId="{42D56891-0345-4E64-AF58-29284DBDC878}" type="sibTrans" cxnId="{487BA77D-8DF1-4D18-9461-0EE6D6B3F958}">
      <dgm:prSet/>
      <dgm:spPr/>
      <dgm:t>
        <a:bodyPr/>
        <a:lstStyle/>
        <a:p>
          <a:endParaRPr lang="en-US"/>
        </a:p>
      </dgm:t>
    </dgm:pt>
    <dgm:pt modelId="{504210E4-B54B-43E7-9D67-416B6E6CBA5A}" type="parTrans" cxnId="{487BA77D-8DF1-4D18-9461-0EE6D6B3F958}">
      <dgm:prSet/>
      <dgm:spPr/>
      <dgm:t>
        <a:bodyPr/>
        <a:lstStyle/>
        <a:p>
          <a:endParaRPr lang="en-US"/>
        </a:p>
      </dgm:t>
    </dgm:pt>
    <dgm:pt modelId="{EFC11DEA-0569-4CC0-A921-04A7DABEB60D}">
      <dgm:prSet/>
      <dgm:spPr/>
      <dgm:t>
        <a:bodyPr/>
        <a:lstStyle/>
        <a:p>
          <a:r>
            <a:rPr lang="en-US" b="1" dirty="0"/>
            <a:t>Key insights</a:t>
          </a:r>
        </a:p>
      </dgm:t>
    </dgm:pt>
    <dgm:pt modelId="{E8A6EFBC-5E4F-49AC-9D33-EC73EBBD99A3}" type="sibTrans" cxnId="{3013D1BA-AE3A-46F3-91AA-9A85126FB408}">
      <dgm:prSet/>
      <dgm:spPr/>
      <dgm:t>
        <a:bodyPr/>
        <a:lstStyle/>
        <a:p>
          <a:endParaRPr lang="en-US"/>
        </a:p>
      </dgm:t>
    </dgm:pt>
    <dgm:pt modelId="{9472C029-9169-4AD5-919E-F899DCB1C16D}" type="parTrans" cxnId="{3013D1BA-AE3A-46F3-91AA-9A85126FB408}">
      <dgm:prSet/>
      <dgm:spPr/>
      <dgm:t>
        <a:bodyPr/>
        <a:lstStyle/>
        <a:p>
          <a:endParaRPr lang="en-US"/>
        </a:p>
      </dgm:t>
    </dgm:pt>
    <dgm:pt modelId="{42F67140-58F9-46A7-B485-869F220C4CFC}">
      <dgm:prSet/>
      <dgm:spPr/>
      <dgm:t>
        <a:bodyPr/>
        <a:lstStyle/>
        <a:p>
          <a:r>
            <a:rPr lang="en-US" b="1" dirty="0"/>
            <a:t>Remaining questions</a:t>
          </a:r>
        </a:p>
      </dgm:t>
    </dgm:pt>
    <dgm:pt modelId="{63D3BF8A-ECBA-45EE-8EF9-62102A4B9E4C}" type="sibTrans" cxnId="{0169F4C9-106C-4D24-9107-53AB63182816}">
      <dgm:prSet/>
      <dgm:spPr/>
      <dgm:t>
        <a:bodyPr/>
        <a:lstStyle/>
        <a:p>
          <a:endParaRPr lang="en-US"/>
        </a:p>
      </dgm:t>
    </dgm:pt>
    <dgm:pt modelId="{9712B87C-206C-4792-B686-32B7262D198B}" type="parTrans" cxnId="{0169F4C9-106C-4D24-9107-53AB63182816}">
      <dgm:prSet/>
      <dgm:spPr/>
      <dgm:t>
        <a:bodyPr/>
        <a:lstStyle/>
        <a:p>
          <a:endParaRPr lang="en-US"/>
        </a:p>
      </dgm:t>
    </dgm:pt>
    <dgm:pt modelId="{61454280-6500-4148-B2CA-855C51BE99E3}">
      <dgm:prSet/>
      <dgm:spPr/>
      <dgm:t>
        <a:bodyPr/>
        <a:lstStyle/>
        <a:p>
          <a:r>
            <a:rPr lang="en-US" b="1" dirty="0"/>
            <a:t>Implications for future research and practice</a:t>
          </a:r>
        </a:p>
      </dgm:t>
    </dgm:pt>
    <dgm:pt modelId="{6585DF84-B835-4E20-98B1-BEA991F7256E}" type="sibTrans" cxnId="{7B4E2A20-BD9A-4B5C-BEFB-7E73FC2D4195}">
      <dgm:prSet/>
      <dgm:spPr/>
      <dgm:t>
        <a:bodyPr/>
        <a:lstStyle/>
        <a:p>
          <a:endParaRPr lang="en-US"/>
        </a:p>
      </dgm:t>
    </dgm:pt>
    <dgm:pt modelId="{6C9F160B-6566-4429-A3F2-629411CB5C01}" type="parTrans" cxnId="{7B4E2A20-BD9A-4B5C-BEFB-7E73FC2D4195}">
      <dgm:prSet/>
      <dgm:spPr/>
      <dgm:t>
        <a:bodyPr/>
        <a:lstStyle/>
        <a:p>
          <a:endParaRPr lang="en-US"/>
        </a:p>
      </dgm:t>
    </dgm:pt>
    <dgm:pt modelId="{44CFE073-F406-49F4-BAEC-7B29E60B019E}" type="pres">
      <dgm:prSet presAssocID="{2BF749C1-48BE-455B-A3BD-ED38A2F47E3B}" presName="Name0" presStyleCnt="0">
        <dgm:presLayoutVars>
          <dgm:dir/>
          <dgm:animLvl val="lvl"/>
          <dgm:resizeHandles val="exact"/>
        </dgm:presLayoutVars>
      </dgm:prSet>
      <dgm:spPr/>
    </dgm:pt>
    <dgm:pt modelId="{658BCFC1-0E52-404D-9DD8-20D77CA05139}" type="pres">
      <dgm:prSet presAssocID="{789BD26C-6C20-4FE5-8ED7-DC5832E343EA}" presName="linNode" presStyleCnt="0"/>
      <dgm:spPr/>
    </dgm:pt>
    <dgm:pt modelId="{6ABE6550-5633-4633-B560-8BDFC6F2BB80}" type="pres">
      <dgm:prSet presAssocID="{789BD26C-6C20-4FE5-8ED7-DC5832E343E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A655872-85C2-43F4-81BF-F3ABC746876A}" type="pres">
      <dgm:prSet presAssocID="{789BD26C-6C20-4FE5-8ED7-DC5832E343EA}" presName="descendantText" presStyleLbl="alignAccFollowNode1" presStyleIdx="0" presStyleCnt="3">
        <dgm:presLayoutVars>
          <dgm:bulletEnabled val="1"/>
        </dgm:presLayoutVars>
      </dgm:prSet>
      <dgm:spPr/>
    </dgm:pt>
    <dgm:pt modelId="{72214D3C-4406-47F2-BD8F-F6B37F76E8F2}" type="pres">
      <dgm:prSet presAssocID="{A430675F-A58A-418E-90DE-B60D880F109B}" presName="sp" presStyleCnt="0"/>
      <dgm:spPr/>
    </dgm:pt>
    <dgm:pt modelId="{1EB02014-40BD-4091-9448-7E40BF8BFCF6}" type="pres">
      <dgm:prSet presAssocID="{361102B1-6CAE-40E6-9A1E-AB973EE76848}" presName="linNode" presStyleCnt="0"/>
      <dgm:spPr/>
    </dgm:pt>
    <dgm:pt modelId="{5BF078D8-3941-455A-994D-EA6B731406E5}" type="pres">
      <dgm:prSet presAssocID="{361102B1-6CAE-40E6-9A1E-AB973EE768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5E1FE10-99FF-4DC9-8EFB-E82A4E2FED71}" type="pres">
      <dgm:prSet presAssocID="{361102B1-6CAE-40E6-9A1E-AB973EE76848}" presName="descendantText" presStyleLbl="alignAccFollowNode1" presStyleIdx="1" presStyleCnt="3">
        <dgm:presLayoutVars>
          <dgm:bulletEnabled val="1"/>
        </dgm:presLayoutVars>
      </dgm:prSet>
      <dgm:spPr/>
    </dgm:pt>
    <dgm:pt modelId="{80877058-9A2C-4892-B553-FA360C193120}" type="pres">
      <dgm:prSet presAssocID="{C624C389-A77B-4E53-9277-5F99DB16E7C1}" presName="sp" presStyleCnt="0"/>
      <dgm:spPr/>
    </dgm:pt>
    <dgm:pt modelId="{ED176DC4-30C6-4E4C-A1B7-E66E7916D4D7}" type="pres">
      <dgm:prSet presAssocID="{60FC2F15-22C8-482C-998F-8122DA2F8520}" presName="linNode" presStyleCnt="0"/>
      <dgm:spPr/>
    </dgm:pt>
    <dgm:pt modelId="{2457CFF4-4FE9-4115-B09D-EFEA253AA4CD}" type="pres">
      <dgm:prSet presAssocID="{60FC2F15-22C8-482C-998F-8122DA2F852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F97FE8-8CA6-420B-8029-366208D286DF}" type="pres">
      <dgm:prSet presAssocID="{60FC2F15-22C8-482C-998F-8122DA2F852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B4E2A20-BD9A-4B5C-BEFB-7E73FC2D4195}" srcId="{60FC2F15-22C8-482C-998F-8122DA2F8520}" destId="{61454280-6500-4148-B2CA-855C51BE99E3}" srcOrd="2" destOrd="0" parTransId="{6C9F160B-6566-4429-A3F2-629411CB5C01}" sibTransId="{6585DF84-B835-4E20-98B1-BEA991F7256E}"/>
    <dgm:cxn modelId="{D506253D-A006-4919-8AB1-0534354CF102}" type="presOf" srcId="{EFC11DEA-0569-4CC0-A921-04A7DABEB60D}" destId="{CAF97FE8-8CA6-420B-8029-366208D286DF}" srcOrd="0" destOrd="0" presId="urn:microsoft.com/office/officeart/2005/8/layout/vList5"/>
    <dgm:cxn modelId="{8CF32B5C-3E27-4FD9-9087-FFE6AC334D1D}" srcId="{789BD26C-6C20-4FE5-8ED7-DC5832E343EA}" destId="{C8BDCF4E-2547-4BAE-8DC0-059636DE596C}" srcOrd="0" destOrd="0" parTransId="{11448110-A7C4-4481-B299-1F31B1B6EBFD}" sibTransId="{7FA6991B-1600-451E-8102-3341D03BFF84}"/>
    <dgm:cxn modelId="{7800335F-4327-4B90-8A97-A58B7562830C}" type="presOf" srcId="{2BF749C1-48BE-455B-A3BD-ED38A2F47E3B}" destId="{44CFE073-F406-49F4-BAEC-7B29E60B019E}" srcOrd="0" destOrd="0" presId="urn:microsoft.com/office/officeart/2005/8/layout/vList5"/>
    <dgm:cxn modelId="{6250CC4C-83E5-4818-A2AA-0B677E298A64}" srcId="{789BD26C-6C20-4FE5-8ED7-DC5832E343EA}" destId="{92D1CFE0-F238-43F0-821C-31ADAC2EABF9}" srcOrd="1" destOrd="0" parTransId="{992827DB-18BC-43D9-97CD-F6579A421EE9}" sibTransId="{6062D5D0-FF33-4955-AD0E-B8FAE1543DE0}"/>
    <dgm:cxn modelId="{C06B9D4E-DC98-4B7A-B602-5A089BB21147}" srcId="{2BF749C1-48BE-455B-A3BD-ED38A2F47E3B}" destId="{361102B1-6CAE-40E6-9A1E-AB973EE76848}" srcOrd="1" destOrd="0" parTransId="{E9015CE7-2E80-4471-A807-77DBC902FB7A}" sibTransId="{C624C389-A77B-4E53-9277-5F99DB16E7C1}"/>
    <dgm:cxn modelId="{DB014671-49E1-41AE-BB54-2C4F54D6E3BB}" type="presOf" srcId="{D162C5E9-68A6-47C8-BC71-7594473C72BF}" destId="{05E1FE10-99FF-4DC9-8EFB-E82A4E2FED71}" srcOrd="0" destOrd="1" presId="urn:microsoft.com/office/officeart/2005/8/layout/vList5"/>
    <dgm:cxn modelId="{487BA77D-8DF1-4D18-9461-0EE6D6B3F958}" srcId="{2BF749C1-48BE-455B-A3BD-ED38A2F47E3B}" destId="{60FC2F15-22C8-482C-998F-8122DA2F8520}" srcOrd="2" destOrd="0" parTransId="{504210E4-B54B-43E7-9D67-416B6E6CBA5A}" sibTransId="{42D56891-0345-4E64-AF58-29284DBDC878}"/>
    <dgm:cxn modelId="{29C7CE82-4C75-446C-8497-937A3138DA53}" srcId="{361102B1-6CAE-40E6-9A1E-AB973EE76848}" destId="{180C7EBF-9190-4A49-BDC2-CD490F649D15}" srcOrd="0" destOrd="0" parTransId="{807D80FC-AA80-4E6F-AB41-E3133E40E4B3}" sibTransId="{A3D86AC8-3102-4404-AEF9-AD8346CE4436}"/>
    <dgm:cxn modelId="{41C3718C-14DE-4EA7-AAB0-06C1703DBC93}" type="presOf" srcId="{92D1CFE0-F238-43F0-821C-31ADAC2EABF9}" destId="{DA655872-85C2-43F4-81BF-F3ABC746876A}" srcOrd="0" destOrd="1" presId="urn:microsoft.com/office/officeart/2005/8/layout/vList5"/>
    <dgm:cxn modelId="{EB4F888C-49CE-478D-B3FB-9EC0A6DC5F27}" srcId="{2BF749C1-48BE-455B-A3BD-ED38A2F47E3B}" destId="{789BD26C-6C20-4FE5-8ED7-DC5832E343EA}" srcOrd="0" destOrd="0" parTransId="{10AB45BD-E306-4228-A9CB-FD5FA4AE09F2}" sibTransId="{A430675F-A58A-418E-90DE-B60D880F109B}"/>
    <dgm:cxn modelId="{38E01C94-5D4D-4282-84BB-2A757FBE7AB0}" type="presOf" srcId="{361102B1-6CAE-40E6-9A1E-AB973EE76848}" destId="{5BF078D8-3941-455A-994D-EA6B731406E5}" srcOrd="0" destOrd="0" presId="urn:microsoft.com/office/officeart/2005/8/layout/vList5"/>
    <dgm:cxn modelId="{576E719D-A06C-4263-A799-A1ADD91F4748}" type="presOf" srcId="{42F67140-58F9-46A7-B485-869F220C4CFC}" destId="{CAF97FE8-8CA6-420B-8029-366208D286DF}" srcOrd="0" destOrd="1" presId="urn:microsoft.com/office/officeart/2005/8/layout/vList5"/>
    <dgm:cxn modelId="{C4485AA9-E56A-4C82-8398-9BEA0615DEF4}" type="presOf" srcId="{58D80724-89BD-4BA2-9D22-E13C28BC96E7}" destId="{DA655872-85C2-43F4-81BF-F3ABC746876A}" srcOrd="0" destOrd="2" presId="urn:microsoft.com/office/officeart/2005/8/layout/vList5"/>
    <dgm:cxn modelId="{CA20D5B3-8983-4332-901C-BC871AE46DEA}" type="presOf" srcId="{180C7EBF-9190-4A49-BDC2-CD490F649D15}" destId="{05E1FE10-99FF-4DC9-8EFB-E82A4E2FED71}" srcOrd="0" destOrd="0" presId="urn:microsoft.com/office/officeart/2005/8/layout/vList5"/>
    <dgm:cxn modelId="{3013D1BA-AE3A-46F3-91AA-9A85126FB408}" srcId="{60FC2F15-22C8-482C-998F-8122DA2F8520}" destId="{EFC11DEA-0569-4CC0-A921-04A7DABEB60D}" srcOrd="0" destOrd="0" parTransId="{9472C029-9169-4AD5-919E-F899DCB1C16D}" sibTransId="{E8A6EFBC-5E4F-49AC-9D33-EC73EBBD99A3}"/>
    <dgm:cxn modelId="{7D69EEC1-B744-40EC-842E-C56F1CC33E72}" type="presOf" srcId="{60FC2F15-22C8-482C-998F-8122DA2F8520}" destId="{2457CFF4-4FE9-4115-B09D-EFEA253AA4CD}" srcOrd="0" destOrd="0" presId="urn:microsoft.com/office/officeart/2005/8/layout/vList5"/>
    <dgm:cxn modelId="{0169F4C9-106C-4D24-9107-53AB63182816}" srcId="{60FC2F15-22C8-482C-998F-8122DA2F8520}" destId="{42F67140-58F9-46A7-B485-869F220C4CFC}" srcOrd="1" destOrd="0" parTransId="{9712B87C-206C-4792-B686-32B7262D198B}" sibTransId="{63D3BF8A-ECBA-45EE-8EF9-62102A4B9E4C}"/>
    <dgm:cxn modelId="{5B3EBCCE-8317-46AE-B422-2505256D1AC9}" srcId="{361102B1-6CAE-40E6-9A1E-AB973EE76848}" destId="{D162C5E9-68A6-47C8-BC71-7594473C72BF}" srcOrd="1" destOrd="0" parTransId="{351BD148-ADBB-4F84-9DDF-C16BE3DE96D6}" sibTransId="{610F2226-A452-4E89-97C8-B4BD22BBF558}"/>
    <dgm:cxn modelId="{5B4E43D6-4620-49BD-B8A4-3A4495D88AE8}" type="presOf" srcId="{789BD26C-6C20-4FE5-8ED7-DC5832E343EA}" destId="{6ABE6550-5633-4633-B560-8BDFC6F2BB80}" srcOrd="0" destOrd="0" presId="urn:microsoft.com/office/officeart/2005/8/layout/vList5"/>
    <dgm:cxn modelId="{2087CEDF-E907-4EE2-9A13-72B11651D403}" type="presOf" srcId="{61454280-6500-4148-B2CA-855C51BE99E3}" destId="{CAF97FE8-8CA6-420B-8029-366208D286DF}" srcOrd="0" destOrd="2" presId="urn:microsoft.com/office/officeart/2005/8/layout/vList5"/>
    <dgm:cxn modelId="{7AAB26E9-5634-432B-9638-5112B3732254}" srcId="{789BD26C-6C20-4FE5-8ED7-DC5832E343EA}" destId="{58D80724-89BD-4BA2-9D22-E13C28BC96E7}" srcOrd="2" destOrd="0" parTransId="{AF134813-8752-47BF-82F2-D776B6EFBCB5}" sibTransId="{E4BD3DD0-DEA7-462E-9677-5A7935CE1415}"/>
    <dgm:cxn modelId="{21449AEA-852B-4FA9-B61F-5F966B79E2A5}" type="presOf" srcId="{C8BDCF4E-2547-4BAE-8DC0-059636DE596C}" destId="{DA655872-85C2-43F4-81BF-F3ABC746876A}" srcOrd="0" destOrd="0" presId="urn:microsoft.com/office/officeart/2005/8/layout/vList5"/>
    <dgm:cxn modelId="{1F4DCC81-F23E-48AB-BF24-AF0DD63D40A0}" type="presParOf" srcId="{44CFE073-F406-49F4-BAEC-7B29E60B019E}" destId="{658BCFC1-0E52-404D-9DD8-20D77CA05139}" srcOrd="0" destOrd="0" presId="urn:microsoft.com/office/officeart/2005/8/layout/vList5"/>
    <dgm:cxn modelId="{CFAC9328-E5E8-413A-81D2-E39FA46CFAA8}" type="presParOf" srcId="{658BCFC1-0E52-404D-9DD8-20D77CA05139}" destId="{6ABE6550-5633-4633-B560-8BDFC6F2BB80}" srcOrd="0" destOrd="0" presId="urn:microsoft.com/office/officeart/2005/8/layout/vList5"/>
    <dgm:cxn modelId="{C9B33899-38A3-49A3-812F-9E29EC86183D}" type="presParOf" srcId="{658BCFC1-0E52-404D-9DD8-20D77CA05139}" destId="{DA655872-85C2-43F4-81BF-F3ABC746876A}" srcOrd="1" destOrd="0" presId="urn:microsoft.com/office/officeart/2005/8/layout/vList5"/>
    <dgm:cxn modelId="{D3DD0356-F980-4B94-8462-662213962F82}" type="presParOf" srcId="{44CFE073-F406-49F4-BAEC-7B29E60B019E}" destId="{72214D3C-4406-47F2-BD8F-F6B37F76E8F2}" srcOrd="1" destOrd="0" presId="urn:microsoft.com/office/officeart/2005/8/layout/vList5"/>
    <dgm:cxn modelId="{6A3EAAA8-FF35-41EA-8208-4CA90F6A5199}" type="presParOf" srcId="{44CFE073-F406-49F4-BAEC-7B29E60B019E}" destId="{1EB02014-40BD-4091-9448-7E40BF8BFCF6}" srcOrd="2" destOrd="0" presId="urn:microsoft.com/office/officeart/2005/8/layout/vList5"/>
    <dgm:cxn modelId="{10A77D1E-06B2-483B-B2A7-F087D11DFA7E}" type="presParOf" srcId="{1EB02014-40BD-4091-9448-7E40BF8BFCF6}" destId="{5BF078D8-3941-455A-994D-EA6B731406E5}" srcOrd="0" destOrd="0" presId="urn:microsoft.com/office/officeart/2005/8/layout/vList5"/>
    <dgm:cxn modelId="{BCA03D37-784D-4C5F-992D-643AC0ED2807}" type="presParOf" srcId="{1EB02014-40BD-4091-9448-7E40BF8BFCF6}" destId="{05E1FE10-99FF-4DC9-8EFB-E82A4E2FED71}" srcOrd="1" destOrd="0" presId="urn:microsoft.com/office/officeart/2005/8/layout/vList5"/>
    <dgm:cxn modelId="{0DF0105B-16D5-49A8-956C-47C8AF3C614B}" type="presParOf" srcId="{44CFE073-F406-49F4-BAEC-7B29E60B019E}" destId="{80877058-9A2C-4892-B553-FA360C193120}" srcOrd="3" destOrd="0" presId="urn:microsoft.com/office/officeart/2005/8/layout/vList5"/>
    <dgm:cxn modelId="{91D77AF2-5323-43A5-AF89-BF13D430D1D3}" type="presParOf" srcId="{44CFE073-F406-49F4-BAEC-7B29E60B019E}" destId="{ED176DC4-30C6-4E4C-A1B7-E66E7916D4D7}" srcOrd="4" destOrd="0" presId="urn:microsoft.com/office/officeart/2005/8/layout/vList5"/>
    <dgm:cxn modelId="{50D261E6-5730-485D-9E49-5363C12F75B2}" type="presParOf" srcId="{ED176DC4-30C6-4E4C-A1B7-E66E7916D4D7}" destId="{2457CFF4-4FE9-4115-B09D-EFEA253AA4CD}" srcOrd="0" destOrd="0" presId="urn:microsoft.com/office/officeart/2005/8/layout/vList5"/>
    <dgm:cxn modelId="{69FE86C9-1565-417A-96B4-44DB34536DB2}" type="presParOf" srcId="{ED176DC4-30C6-4E4C-A1B7-E66E7916D4D7}" destId="{CAF97FE8-8CA6-420B-8029-366208D286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49D5C-8356-4A43-BA42-5D7904A2676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AD4F2E-C262-4691-AEF5-B432B1A3E0FF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Educators are actively exploring how GenAI affects their teaching roles, student engagement, and learning processes</a:t>
          </a:r>
          <a:r>
            <a:rPr lang="en-US" sz="3900" dirty="0">
              <a:solidFill>
                <a:schemeClr val="tx1"/>
              </a:solidFill>
            </a:rPr>
            <a:t>.</a:t>
          </a:r>
        </a:p>
      </dgm:t>
    </dgm:pt>
    <dgm:pt modelId="{B5ADC165-B7BA-45B7-963C-FA28FA49B506}" type="parTrans" cxnId="{F20520D7-32BB-4D2E-A572-824D0FF0E6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01ECC5-8445-42B3-8BE8-B797C082562C}" type="sibTrans" cxnId="{F20520D7-32BB-4D2E-A572-824D0FF0E6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DDC5C0-556D-487A-832E-8D11EA370C3D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The emergence of Generative Artificial Intelligence (GenAI), such as ChatGPT, has rapidly effected educational practices and discourse.</a:t>
          </a:r>
        </a:p>
      </dgm:t>
    </dgm:pt>
    <dgm:pt modelId="{D71DF5C6-624A-4FEA-8800-68ECAC7DE75D}" type="sibTrans" cxnId="{D1C3826F-637A-4263-B144-6565117CD3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152CA8-5232-4780-B1D1-926E95D70619}" type="parTrans" cxnId="{D1C3826F-637A-4263-B144-6565117CD3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FB0A50-8347-4FD7-A48A-A69628EC5A5D}" type="pres">
      <dgm:prSet presAssocID="{7C349D5C-8356-4A43-BA42-5D7904A26765}" presName="linear" presStyleCnt="0">
        <dgm:presLayoutVars>
          <dgm:animLvl val="lvl"/>
          <dgm:resizeHandles val="exact"/>
        </dgm:presLayoutVars>
      </dgm:prSet>
      <dgm:spPr/>
    </dgm:pt>
    <dgm:pt modelId="{7EE62CE8-CEDB-4F9D-9344-D5B655E4F62C}" type="pres">
      <dgm:prSet presAssocID="{E3DDC5C0-556D-487A-832E-8D11EA370C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C59545-3F82-45A6-B1B4-2545002D4BAC}" type="pres">
      <dgm:prSet presAssocID="{D71DF5C6-624A-4FEA-8800-68ECAC7DE75D}" presName="spacer" presStyleCnt="0"/>
      <dgm:spPr/>
    </dgm:pt>
    <dgm:pt modelId="{E0DA10F1-44D5-4B43-902B-781B3EA3A40A}" type="pres">
      <dgm:prSet presAssocID="{D2AD4F2E-C262-4691-AEF5-B432B1A3E0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E4C033-60B5-414D-997E-6DAC75F1DFE7}" type="presOf" srcId="{7C349D5C-8356-4A43-BA42-5D7904A26765}" destId="{00FB0A50-8347-4FD7-A48A-A69628EC5A5D}" srcOrd="0" destOrd="0" presId="urn:microsoft.com/office/officeart/2005/8/layout/vList2"/>
    <dgm:cxn modelId="{D1C3826F-637A-4263-B144-6565117CD328}" srcId="{7C349D5C-8356-4A43-BA42-5D7904A26765}" destId="{E3DDC5C0-556D-487A-832E-8D11EA370C3D}" srcOrd="0" destOrd="0" parTransId="{D5152CA8-5232-4780-B1D1-926E95D70619}" sibTransId="{D71DF5C6-624A-4FEA-8800-68ECAC7DE75D}"/>
    <dgm:cxn modelId="{6444148E-1CB6-4A3E-A9B1-5B3EFF869FFB}" type="presOf" srcId="{E3DDC5C0-556D-487A-832E-8D11EA370C3D}" destId="{7EE62CE8-CEDB-4F9D-9344-D5B655E4F62C}" srcOrd="0" destOrd="0" presId="urn:microsoft.com/office/officeart/2005/8/layout/vList2"/>
    <dgm:cxn modelId="{F20520D7-32BB-4D2E-A572-824D0FF0E6EF}" srcId="{7C349D5C-8356-4A43-BA42-5D7904A26765}" destId="{D2AD4F2E-C262-4691-AEF5-B432B1A3E0FF}" srcOrd="1" destOrd="0" parTransId="{B5ADC165-B7BA-45B7-963C-FA28FA49B506}" sibTransId="{CD01ECC5-8445-42B3-8BE8-B797C082562C}"/>
    <dgm:cxn modelId="{A6CEC8DE-C73F-4E66-9D42-328F3C0EFEDF}" type="presOf" srcId="{D2AD4F2E-C262-4691-AEF5-B432B1A3E0FF}" destId="{E0DA10F1-44D5-4B43-902B-781B3EA3A40A}" srcOrd="0" destOrd="0" presId="urn:microsoft.com/office/officeart/2005/8/layout/vList2"/>
    <dgm:cxn modelId="{5EA24C96-FFDF-4108-A56F-60286C06A2F1}" type="presParOf" srcId="{00FB0A50-8347-4FD7-A48A-A69628EC5A5D}" destId="{7EE62CE8-CEDB-4F9D-9344-D5B655E4F62C}" srcOrd="0" destOrd="0" presId="urn:microsoft.com/office/officeart/2005/8/layout/vList2"/>
    <dgm:cxn modelId="{ADFD145F-4380-4DA0-BB29-BC2BBA65755F}" type="presParOf" srcId="{00FB0A50-8347-4FD7-A48A-A69628EC5A5D}" destId="{76C59545-3F82-45A6-B1B4-2545002D4BAC}" srcOrd="1" destOrd="0" presId="urn:microsoft.com/office/officeart/2005/8/layout/vList2"/>
    <dgm:cxn modelId="{46158725-EF69-4843-9408-A2BC90617764}" type="presParOf" srcId="{00FB0A50-8347-4FD7-A48A-A69628EC5A5D}" destId="{E0DA10F1-44D5-4B43-902B-781B3EA3A4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9AA3C-BB4D-204C-8F5F-99D9E95309EA}" type="doc">
      <dgm:prSet loTypeId="urn:microsoft.com/office/officeart/2008/layout/VerticalCurvedList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A94894-2DC5-774E-9014-B518425AD92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Epistemology – What is knowledge, and how is it acquired?</a:t>
          </a:r>
        </a:p>
      </dgm:t>
    </dgm:pt>
    <dgm:pt modelId="{83018495-26E2-C349-86D1-4A355702344C}" type="parTrans" cxnId="{527EBA95-33F0-F441-AC50-816CC1FA5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94DB8D-598B-B844-A115-CF19A8953AF2}" type="sibTrans" cxnId="{527EBA95-33F0-F441-AC50-816CC1FA5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3A45D3-F5E1-9A43-9F01-9C14E361D2C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Ontology – Who is the learner? What is their role in the learning environment?</a:t>
          </a:r>
        </a:p>
      </dgm:t>
    </dgm:pt>
    <dgm:pt modelId="{4B6F9713-321F-8143-84B2-26A45B46BCD3}" type="parTrans" cxnId="{4A0035B4-54B3-DF43-873E-7F7D9779C5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E68097-E537-0042-845B-1B5D833CCDE6}" type="sibTrans" cxnId="{4A0035B4-54B3-DF43-873E-7F7D9779C5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1A4B21-9160-8649-A658-DE37BF2335A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Methodology – How is learning facilitated or structured?</a:t>
          </a:r>
        </a:p>
      </dgm:t>
    </dgm:pt>
    <dgm:pt modelId="{1FA30FAB-F716-DD49-A898-C9FF4BAA8FF2}" type="parTrans" cxnId="{02099330-A600-8C47-89DB-49E76494A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43CC6C-6C77-634A-8324-9734C4F47092}" type="sibTrans" cxnId="{02099330-A600-8C47-89DB-49E76494A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B78E2C-28BF-EA49-9886-99F60F4A249A}" type="pres">
      <dgm:prSet presAssocID="{14D9AA3C-BB4D-204C-8F5F-99D9E95309EA}" presName="Name0" presStyleCnt="0">
        <dgm:presLayoutVars>
          <dgm:chMax val="7"/>
          <dgm:chPref val="7"/>
          <dgm:dir/>
        </dgm:presLayoutVars>
      </dgm:prSet>
      <dgm:spPr/>
    </dgm:pt>
    <dgm:pt modelId="{26979CA9-7F47-3749-9577-A2F4CBDA9ECD}" type="pres">
      <dgm:prSet presAssocID="{14D9AA3C-BB4D-204C-8F5F-99D9E95309EA}" presName="Name1" presStyleCnt="0"/>
      <dgm:spPr/>
    </dgm:pt>
    <dgm:pt modelId="{DA536527-356B-0149-9B89-BF3D4E983C10}" type="pres">
      <dgm:prSet presAssocID="{14D9AA3C-BB4D-204C-8F5F-99D9E95309EA}" presName="cycle" presStyleCnt="0"/>
      <dgm:spPr/>
    </dgm:pt>
    <dgm:pt modelId="{2D5FB7E7-8EF3-2C4C-84C1-A6E1F0BB30C0}" type="pres">
      <dgm:prSet presAssocID="{14D9AA3C-BB4D-204C-8F5F-99D9E95309EA}" presName="srcNode" presStyleLbl="node1" presStyleIdx="0" presStyleCnt="3"/>
      <dgm:spPr/>
    </dgm:pt>
    <dgm:pt modelId="{799ECDD4-DA6A-554E-8649-63EFF173891B}" type="pres">
      <dgm:prSet presAssocID="{14D9AA3C-BB4D-204C-8F5F-99D9E95309EA}" presName="conn" presStyleLbl="parChTrans1D2" presStyleIdx="0" presStyleCnt="1"/>
      <dgm:spPr/>
    </dgm:pt>
    <dgm:pt modelId="{0EED4E6A-F92A-A641-B80E-6CCE42F41DE1}" type="pres">
      <dgm:prSet presAssocID="{14D9AA3C-BB4D-204C-8F5F-99D9E95309EA}" presName="extraNode" presStyleLbl="node1" presStyleIdx="0" presStyleCnt="3"/>
      <dgm:spPr/>
    </dgm:pt>
    <dgm:pt modelId="{3F6C01E3-D8BD-4B4D-B387-3416B0E30D15}" type="pres">
      <dgm:prSet presAssocID="{14D9AA3C-BB4D-204C-8F5F-99D9E95309EA}" presName="dstNode" presStyleLbl="node1" presStyleIdx="0" presStyleCnt="3"/>
      <dgm:spPr/>
    </dgm:pt>
    <dgm:pt modelId="{EEBB7C3F-9845-2A40-8778-FB4B4BC13C22}" type="pres">
      <dgm:prSet presAssocID="{4DA94894-2DC5-774E-9014-B518425AD925}" presName="text_1" presStyleLbl="node1" presStyleIdx="0" presStyleCnt="3">
        <dgm:presLayoutVars>
          <dgm:bulletEnabled val="1"/>
        </dgm:presLayoutVars>
      </dgm:prSet>
      <dgm:spPr/>
    </dgm:pt>
    <dgm:pt modelId="{A1E3A86C-7033-1E4E-BA99-758FED553AE9}" type="pres">
      <dgm:prSet presAssocID="{4DA94894-2DC5-774E-9014-B518425AD925}" presName="accent_1" presStyleCnt="0"/>
      <dgm:spPr/>
    </dgm:pt>
    <dgm:pt modelId="{57B9A864-D4C0-E04B-AE6D-39B1D2C37D9B}" type="pres">
      <dgm:prSet presAssocID="{4DA94894-2DC5-774E-9014-B518425AD925}" presName="accentRepeatNode" presStyleLbl="solidFgAcc1" presStyleIdx="0" presStyleCnt="3"/>
      <dgm:spPr/>
    </dgm:pt>
    <dgm:pt modelId="{F7DDB55E-3A67-264F-9413-29E9B10DCD8B}" type="pres">
      <dgm:prSet presAssocID="{BE3A45D3-F5E1-9A43-9F01-9C14E361D2C4}" presName="text_2" presStyleLbl="node1" presStyleIdx="1" presStyleCnt="3">
        <dgm:presLayoutVars>
          <dgm:bulletEnabled val="1"/>
        </dgm:presLayoutVars>
      </dgm:prSet>
      <dgm:spPr/>
    </dgm:pt>
    <dgm:pt modelId="{54373AB8-ECF5-E542-AEA1-E0DFF3728DA6}" type="pres">
      <dgm:prSet presAssocID="{BE3A45D3-F5E1-9A43-9F01-9C14E361D2C4}" presName="accent_2" presStyleCnt="0"/>
      <dgm:spPr/>
    </dgm:pt>
    <dgm:pt modelId="{99A4C405-14D0-D24C-9C79-75CD889497E1}" type="pres">
      <dgm:prSet presAssocID="{BE3A45D3-F5E1-9A43-9F01-9C14E361D2C4}" presName="accentRepeatNode" presStyleLbl="solidFgAcc1" presStyleIdx="1" presStyleCnt="3"/>
      <dgm:spPr/>
    </dgm:pt>
    <dgm:pt modelId="{2547D9D4-F77D-BF48-825B-7B77DE42ABBD}" type="pres">
      <dgm:prSet presAssocID="{5D1A4B21-9160-8649-A658-DE37BF2335A2}" presName="text_3" presStyleLbl="node1" presStyleIdx="2" presStyleCnt="3">
        <dgm:presLayoutVars>
          <dgm:bulletEnabled val="1"/>
        </dgm:presLayoutVars>
      </dgm:prSet>
      <dgm:spPr/>
    </dgm:pt>
    <dgm:pt modelId="{BB6137B1-CF69-AF43-90C2-29363E9AF969}" type="pres">
      <dgm:prSet presAssocID="{5D1A4B21-9160-8649-A658-DE37BF2335A2}" presName="accent_3" presStyleCnt="0"/>
      <dgm:spPr/>
    </dgm:pt>
    <dgm:pt modelId="{82AA13C5-F0EB-694E-A844-C19DF99B4FE0}" type="pres">
      <dgm:prSet presAssocID="{5D1A4B21-9160-8649-A658-DE37BF2335A2}" presName="accentRepeatNode" presStyleLbl="solidFgAcc1" presStyleIdx="2" presStyleCnt="3"/>
      <dgm:spPr/>
    </dgm:pt>
  </dgm:ptLst>
  <dgm:cxnLst>
    <dgm:cxn modelId="{3AB78A04-0831-9442-9EE7-5E7EC09902EB}" type="presOf" srcId="{4DA94894-2DC5-774E-9014-B518425AD925}" destId="{EEBB7C3F-9845-2A40-8778-FB4B4BC13C22}" srcOrd="0" destOrd="0" presId="urn:microsoft.com/office/officeart/2008/layout/VerticalCurvedList"/>
    <dgm:cxn modelId="{797E4C10-A975-784B-9D80-5EDC760EC762}" type="presOf" srcId="{B094DB8D-598B-B844-A115-CF19A8953AF2}" destId="{799ECDD4-DA6A-554E-8649-63EFF173891B}" srcOrd="0" destOrd="0" presId="urn:microsoft.com/office/officeart/2008/layout/VerticalCurvedList"/>
    <dgm:cxn modelId="{02099330-A600-8C47-89DB-49E76494A208}" srcId="{14D9AA3C-BB4D-204C-8F5F-99D9E95309EA}" destId="{5D1A4B21-9160-8649-A658-DE37BF2335A2}" srcOrd="2" destOrd="0" parTransId="{1FA30FAB-F716-DD49-A898-C9FF4BAA8FF2}" sibTransId="{8943CC6C-6C77-634A-8324-9734C4F47092}"/>
    <dgm:cxn modelId="{6851FA6E-FB37-764F-9387-2626544B5D6B}" type="presOf" srcId="{5D1A4B21-9160-8649-A658-DE37BF2335A2}" destId="{2547D9D4-F77D-BF48-825B-7B77DE42ABBD}" srcOrd="0" destOrd="0" presId="urn:microsoft.com/office/officeart/2008/layout/VerticalCurvedList"/>
    <dgm:cxn modelId="{68FC787E-DD71-EC40-BE6A-05E353C41F5A}" type="presOf" srcId="{BE3A45D3-F5E1-9A43-9F01-9C14E361D2C4}" destId="{F7DDB55E-3A67-264F-9413-29E9B10DCD8B}" srcOrd="0" destOrd="0" presId="urn:microsoft.com/office/officeart/2008/layout/VerticalCurvedList"/>
    <dgm:cxn modelId="{527EBA95-33F0-F441-AC50-816CC1FA5F13}" srcId="{14D9AA3C-BB4D-204C-8F5F-99D9E95309EA}" destId="{4DA94894-2DC5-774E-9014-B518425AD925}" srcOrd="0" destOrd="0" parTransId="{83018495-26E2-C349-86D1-4A355702344C}" sibTransId="{B094DB8D-598B-B844-A115-CF19A8953AF2}"/>
    <dgm:cxn modelId="{4A0035B4-54B3-DF43-873E-7F7D9779C54A}" srcId="{14D9AA3C-BB4D-204C-8F5F-99D9E95309EA}" destId="{BE3A45D3-F5E1-9A43-9F01-9C14E361D2C4}" srcOrd="1" destOrd="0" parTransId="{4B6F9713-321F-8143-84B2-26A45B46BCD3}" sibTransId="{5AE68097-E537-0042-845B-1B5D833CCDE6}"/>
    <dgm:cxn modelId="{D6E3A0F5-B234-0D4C-95D3-7FAC6F75E286}" type="presOf" srcId="{14D9AA3C-BB4D-204C-8F5F-99D9E95309EA}" destId="{17B78E2C-28BF-EA49-9886-99F60F4A249A}" srcOrd="0" destOrd="0" presId="urn:microsoft.com/office/officeart/2008/layout/VerticalCurvedList"/>
    <dgm:cxn modelId="{DAE83888-6D57-E048-BAEC-8EDFED38E098}" type="presParOf" srcId="{17B78E2C-28BF-EA49-9886-99F60F4A249A}" destId="{26979CA9-7F47-3749-9577-A2F4CBDA9ECD}" srcOrd="0" destOrd="0" presId="urn:microsoft.com/office/officeart/2008/layout/VerticalCurvedList"/>
    <dgm:cxn modelId="{FE6CBF5A-6AD8-9F43-8F07-15537FF26A96}" type="presParOf" srcId="{26979CA9-7F47-3749-9577-A2F4CBDA9ECD}" destId="{DA536527-356B-0149-9B89-BF3D4E983C10}" srcOrd="0" destOrd="0" presId="urn:microsoft.com/office/officeart/2008/layout/VerticalCurvedList"/>
    <dgm:cxn modelId="{C9D40035-649D-4F44-9275-812ED96D993E}" type="presParOf" srcId="{DA536527-356B-0149-9B89-BF3D4E983C10}" destId="{2D5FB7E7-8EF3-2C4C-84C1-A6E1F0BB30C0}" srcOrd="0" destOrd="0" presId="urn:microsoft.com/office/officeart/2008/layout/VerticalCurvedList"/>
    <dgm:cxn modelId="{00B7C9A9-851E-314C-8ADA-FF71444A8CB2}" type="presParOf" srcId="{DA536527-356B-0149-9B89-BF3D4E983C10}" destId="{799ECDD4-DA6A-554E-8649-63EFF173891B}" srcOrd="1" destOrd="0" presId="urn:microsoft.com/office/officeart/2008/layout/VerticalCurvedList"/>
    <dgm:cxn modelId="{039C7D99-C0E9-6E47-BD16-B690C0D56E26}" type="presParOf" srcId="{DA536527-356B-0149-9B89-BF3D4E983C10}" destId="{0EED4E6A-F92A-A641-B80E-6CCE42F41DE1}" srcOrd="2" destOrd="0" presId="urn:microsoft.com/office/officeart/2008/layout/VerticalCurvedList"/>
    <dgm:cxn modelId="{D5778E73-1CBB-1944-8355-FB7A4923BA4D}" type="presParOf" srcId="{DA536527-356B-0149-9B89-BF3D4E983C10}" destId="{3F6C01E3-D8BD-4B4D-B387-3416B0E30D15}" srcOrd="3" destOrd="0" presId="urn:microsoft.com/office/officeart/2008/layout/VerticalCurvedList"/>
    <dgm:cxn modelId="{7BD268BB-114C-8D4A-B57B-E03AA26F19D6}" type="presParOf" srcId="{26979CA9-7F47-3749-9577-A2F4CBDA9ECD}" destId="{EEBB7C3F-9845-2A40-8778-FB4B4BC13C22}" srcOrd="1" destOrd="0" presId="urn:microsoft.com/office/officeart/2008/layout/VerticalCurvedList"/>
    <dgm:cxn modelId="{33FFA448-76F3-D642-9153-D271FDD1CB8B}" type="presParOf" srcId="{26979CA9-7F47-3749-9577-A2F4CBDA9ECD}" destId="{A1E3A86C-7033-1E4E-BA99-758FED553AE9}" srcOrd="2" destOrd="0" presId="urn:microsoft.com/office/officeart/2008/layout/VerticalCurvedList"/>
    <dgm:cxn modelId="{5301BDCC-E6A4-AB41-A2A8-D0945C3A74DB}" type="presParOf" srcId="{A1E3A86C-7033-1E4E-BA99-758FED553AE9}" destId="{57B9A864-D4C0-E04B-AE6D-39B1D2C37D9B}" srcOrd="0" destOrd="0" presId="urn:microsoft.com/office/officeart/2008/layout/VerticalCurvedList"/>
    <dgm:cxn modelId="{CE85FAD9-D0E6-E043-9A5E-E569E44E2A12}" type="presParOf" srcId="{26979CA9-7F47-3749-9577-A2F4CBDA9ECD}" destId="{F7DDB55E-3A67-264F-9413-29E9B10DCD8B}" srcOrd="3" destOrd="0" presId="urn:microsoft.com/office/officeart/2008/layout/VerticalCurvedList"/>
    <dgm:cxn modelId="{A6399ADF-AD4A-5542-8A92-1B21F155DBFE}" type="presParOf" srcId="{26979CA9-7F47-3749-9577-A2F4CBDA9ECD}" destId="{54373AB8-ECF5-E542-AEA1-E0DFF3728DA6}" srcOrd="4" destOrd="0" presId="urn:microsoft.com/office/officeart/2008/layout/VerticalCurvedList"/>
    <dgm:cxn modelId="{12AA8538-147E-F044-8235-53BFC3C68A35}" type="presParOf" srcId="{54373AB8-ECF5-E542-AEA1-E0DFF3728DA6}" destId="{99A4C405-14D0-D24C-9C79-75CD889497E1}" srcOrd="0" destOrd="0" presId="urn:microsoft.com/office/officeart/2008/layout/VerticalCurvedList"/>
    <dgm:cxn modelId="{947C9524-8996-0643-87E0-14E8592F7F3C}" type="presParOf" srcId="{26979CA9-7F47-3749-9577-A2F4CBDA9ECD}" destId="{2547D9D4-F77D-BF48-825B-7B77DE42ABBD}" srcOrd="5" destOrd="0" presId="urn:microsoft.com/office/officeart/2008/layout/VerticalCurvedList"/>
    <dgm:cxn modelId="{2ADD1F04-2FFC-0C44-87E1-9C246E460C58}" type="presParOf" srcId="{26979CA9-7F47-3749-9577-A2F4CBDA9ECD}" destId="{BB6137B1-CF69-AF43-90C2-29363E9AF969}" srcOrd="6" destOrd="0" presId="urn:microsoft.com/office/officeart/2008/layout/VerticalCurvedList"/>
    <dgm:cxn modelId="{CF9DC3DB-688D-CB40-9BE3-EC56AB28CB9D}" type="presParOf" srcId="{BB6137B1-CF69-AF43-90C2-29363E9AF969}" destId="{82AA13C5-F0EB-694E-A844-C19DF99B4F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56C9F-3A11-D74E-9359-83B61455861D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E37D1-76F3-CD41-A184-F948AABAD466}">
      <dgm:prSet phldrT="[Text]"/>
      <dgm:spPr/>
      <dgm:t>
        <a:bodyPr/>
        <a:lstStyle/>
        <a:p>
          <a:r>
            <a:rPr lang="en-US" dirty="0"/>
            <a:t>Behaviorism </a:t>
          </a:r>
          <a:br>
            <a:rPr lang="en-US" dirty="0"/>
          </a:br>
          <a:r>
            <a:rPr lang="en-US" dirty="0"/>
            <a:t>(early 20th century):</a:t>
          </a:r>
        </a:p>
      </dgm:t>
    </dgm:pt>
    <dgm:pt modelId="{8395F45F-6C0E-CA49-ABA3-92128D34B30D}" type="parTrans" cxnId="{3E5A263F-B752-3743-8A21-ECCA35825CA4}">
      <dgm:prSet/>
      <dgm:spPr/>
      <dgm:t>
        <a:bodyPr/>
        <a:lstStyle/>
        <a:p>
          <a:endParaRPr lang="en-US"/>
        </a:p>
      </dgm:t>
    </dgm:pt>
    <dgm:pt modelId="{ED5639AC-AAF0-614B-855D-FAD55A99CC48}" type="sibTrans" cxnId="{3E5A263F-B752-3743-8A21-ECCA35825CA4}">
      <dgm:prSet/>
      <dgm:spPr/>
      <dgm:t>
        <a:bodyPr/>
        <a:lstStyle/>
        <a:p>
          <a:endParaRPr lang="en-US"/>
        </a:p>
      </dgm:t>
    </dgm:pt>
    <dgm:pt modelId="{FA68EED2-6AA9-DC49-B557-65C4CD10E453}">
      <dgm:prSet/>
      <dgm:spPr/>
      <dgm:t>
        <a:bodyPr/>
        <a:lstStyle/>
        <a:p>
          <a:r>
            <a:rPr lang="en-US" dirty="0"/>
            <a:t>Learning = observable behavior change</a:t>
          </a:r>
        </a:p>
      </dgm:t>
    </dgm:pt>
    <dgm:pt modelId="{464D304B-5D5D-B64D-94AB-DC7BC95745F9}" type="parTrans" cxnId="{4A277E0F-A99E-4741-9525-2B908A39B7FB}">
      <dgm:prSet/>
      <dgm:spPr/>
      <dgm:t>
        <a:bodyPr/>
        <a:lstStyle/>
        <a:p>
          <a:endParaRPr lang="en-US"/>
        </a:p>
      </dgm:t>
    </dgm:pt>
    <dgm:pt modelId="{80386178-5D57-4E41-915D-168075D7AAF3}" type="sibTrans" cxnId="{4A277E0F-A99E-4741-9525-2B908A39B7FB}">
      <dgm:prSet/>
      <dgm:spPr/>
      <dgm:t>
        <a:bodyPr/>
        <a:lstStyle/>
        <a:p>
          <a:endParaRPr lang="en-US"/>
        </a:p>
      </dgm:t>
    </dgm:pt>
    <dgm:pt modelId="{14C6220A-590D-7B43-97FD-FC5429E8A6A2}">
      <dgm:prSet/>
      <dgm:spPr/>
      <dgm:t>
        <a:bodyPr/>
        <a:lstStyle/>
        <a:p>
          <a:r>
            <a:rPr lang="en-US" dirty="0"/>
            <a:t>Reinforcement, repetition, conditioning</a:t>
          </a:r>
        </a:p>
      </dgm:t>
    </dgm:pt>
    <dgm:pt modelId="{B40CB083-22F6-884A-A07F-B18ABE7738EB}" type="parTrans" cxnId="{06233222-49DD-904D-94C2-11CA18AA1BE1}">
      <dgm:prSet/>
      <dgm:spPr/>
      <dgm:t>
        <a:bodyPr/>
        <a:lstStyle/>
        <a:p>
          <a:endParaRPr lang="en-US"/>
        </a:p>
      </dgm:t>
    </dgm:pt>
    <dgm:pt modelId="{480E5872-B462-EF4C-B36C-9C0CBF4E53AE}" type="sibTrans" cxnId="{06233222-49DD-904D-94C2-11CA18AA1BE1}">
      <dgm:prSet/>
      <dgm:spPr/>
      <dgm:t>
        <a:bodyPr/>
        <a:lstStyle/>
        <a:p>
          <a:endParaRPr lang="en-US"/>
        </a:p>
      </dgm:t>
    </dgm:pt>
    <dgm:pt modelId="{39A7141E-F7E6-124D-B73F-A66FFEDEC2A9}">
      <dgm:prSet/>
      <dgm:spPr/>
      <dgm:t>
        <a:bodyPr/>
        <a:lstStyle/>
        <a:p>
          <a:r>
            <a:rPr lang="en-US" dirty="0"/>
            <a:t>Cognitivism </a:t>
          </a:r>
          <a:br>
            <a:rPr lang="en-US" dirty="0"/>
          </a:br>
          <a:r>
            <a:rPr lang="en-US" dirty="0"/>
            <a:t>(mid–20th century):</a:t>
          </a:r>
        </a:p>
      </dgm:t>
    </dgm:pt>
    <dgm:pt modelId="{4D524193-C265-8043-9666-6F0A7C446BEF}" type="parTrans" cxnId="{9D28EBC3-B9BF-1146-840E-516B3FE68DD9}">
      <dgm:prSet/>
      <dgm:spPr/>
      <dgm:t>
        <a:bodyPr/>
        <a:lstStyle/>
        <a:p>
          <a:endParaRPr lang="en-US"/>
        </a:p>
      </dgm:t>
    </dgm:pt>
    <dgm:pt modelId="{66F57143-991A-544E-98CE-19BC1B6A2E9D}" type="sibTrans" cxnId="{9D28EBC3-B9BF-1146-840E-516B3FE68DD9}">
      <dgm:prSet/>
      <dgm:spPr/>
      <dgm:t>
        <a:bodyPr/>
        <a:lstStyle/>
        <a:p>
          <a:endParaRPr lang="en-US"/>
        </a:p>
      </dgm:t>
    </dgm:pt>
    <dgm:pt modelId="{DC2214AC-B526-AC4F-923D-8C755AF6E144}">
      <dgm:prSet/>
      <dgm:spPr/>
      <dgm:t>
        <a:bodyPr/>
        <a:lstStyle/>
        <a:p>
          <a:r>
            <a:rPr lang="en-US" dirty="0"/>
            <a:t>Learning = mental information processing</a:t>
          </a:r>
        </a:p>
      </dgm:t>
    </dgm:pt>
    <dgm:pt modelId="{29832A5D-770B-8143-AF38-1F47F7CFCD5A}" type="parTrans" cxnId="{1B7B59D2-EBE1-674E-84F8-BA4DF1841F3F}">
      <dgm:prSet/>
      <dgm:spPr/>
      <dgm:t>
        <a:bodyPr/>
        <a:lstStyle/>
        <a:p>
          <a:endParaRPr lang="en-US"/>
        </a:p>
      </dgm:t>
    </dgm:pt>
    <dgm:pt modelId="{87A22AD5-98F0-114E-A835-113F7D317623}" type="sibTrans" cxnId="{1B7B59D2-EBE1-674E-84F8-BA4DF1841F3F}">
      <dgm:prSet/>
      <dgm:spPr/>
      <dgm:t>
        <a:bodyPr/>
        <a:lstStyle/>
        <a:p>
          <a:endParaRPr lang="en-US"/>
        </a:p>
      </dgm:t>
    </dgm:pt>
    <dgm:pt modelId="{B43CAFD7-D075-1842-865F-D437B50723E1}">
      <dgm:prSet/>
      <dgm:spPr/>
      <dgm:t>
        <a:bodyPr/>
        <a:lstStyle/>
        <a:p>
          <a:r>
            <a:rPr lang="en-US"/>
            <a:t>Emphasis on memory, attention, schema</a:t>
          </a:r>
          <a:endParaRPr lang="en-US" dirty="0"/>
        </a:p>
      </dgm:t>
    </dgm:pt>
    <dgm:pt modelId="{43F42BB2-9903-114B-A6F1-1B3A878EB3D7}" type="parTrans" cxnId="{B411B495-6E58-EE44-9445-004267D9C1D1}">
      <dgm:prSet/>
      <dgm:spPr/>
      <dgm:t>
        <a:bodyPr/>
        <a:lstStyle/>
        <a:p>
          <a:endParaRPr lang="en-US"/>
        </a:p>
      </dgm:t>
    </dgm:pt>
    <dgm:pt modelId="{B9805143-6362-364C-8E77-90B735602910}" type="sibTrans" cxnId="{B411B495-6E58-EE44-9445-004267D9C1D1}">
      <dgm:prSet/>
      <dgm:spPr/>
      <dgm:t>
        <a:bodyPr/>
        <a:lstStyle/>
        <a:p>
          <a:endParaRPr lang="en-US"/>
        </a:p>
      </dgm:t>
    </dgm:pt>
    <dgm:pt modelId="{D46CBF38-E511-7C4A-A776-64210B2CBEE2}">
      <dgm:prSet/>
      <dgm:spPr/>
      <dgm:t>
        <a:bodyPr/>
        <a:lstStyle/>
        <a:p>
          <a:r>
            <a:rPr lang="en-US" dirty="0"/>
            <a:t>Constructivism </a:t>
          </a:r>
          <a:br>
            <a:rPr lang="en-US" dirty="0"/>
          </a:br>
          <a:r>
            <a:rPr lang="en-US" dirty="0"/>
            <a:t>(late 20th century):</a:t>
          </a:r>
        </a:p>
      </dgm:t>
    </dgm:pt>
    <dgm:pt modelId="{7188CC56-6225-F84D-ABFC-E58FDB9755B3}" type="parTrans" cxnId="{12276A3B-16F3-304B-B15A-3ED08C49E360}">
      <dgm:prSet/>
      <dgm:spPr/>
      <dgm:t>
        <a:bodyPr/>
        <a:lstStyle/>
        <a:p>
          <a:endParaRPr lang="en-US"/>
        </a:p>
      </dgm:t>
    </dgm:pt>
    <dgm:pt modelId="{F88F1C5A-31EF-504D-9C49-BC8212AE06F5}" type="sibTrans" cxnId="{12276A3B-16F3-304B-B15A-3ED08C49E360}">
      <dgm:prSet/>
      <dgm:spPr/>
      <dgm:t>
        <a:bodyPr/>
        <a:lstStyle/>
        <a:p>
          <a:endParaRPr lang="en-US"/>
        </a:p>
      </dgm:t>
    </dgm:pt>
    <dgm:pt modelId="{C7B80ABD-FC35-7C4C-BF80-FBA4EBCECF81}">
      <dgm:prSet/>
      <dgm:spPr/>
      <dgm:t>
        <a:bodyPr/>
        <a:lstStyle/>
        <a:p>
          <a:r>
            <a:rPr lang="en-US" dirty="0"/>
            <a:t>Learning = active meaning-making</a:t>
          </a:r>
        </a:p>
      </dgm:t>
    </dgm:pt>
    <dgm:pt modelId="{1F65DD25-F269-4D44-BD51-72350520EE2B}" type="parTrans" cxnId="{2D32F2A9-7933-FF4C-A47C-11D304A85356}">
      <dgm:prSet/>
      <dgm:spPr/>
      <dgm:t>
        <a:bodyPr/>
        <a:lstStyle/>
        <a:p>
          <a:endParaRPr lang="en-US"/>
        </a:p>
      </dgm:t>
    </dgm:pt>
    <dgm:pt modelId="{E219373B-8B47-4344-8739-BCFF2F347D95}" type="sibTrans" cxnId="{2D32F2A9-7933-FF4C-A47C-11D304A85356}">
      <dgm:prSet/>
      <dgm:spPr/>
      <dgm:t>
        <a:bodyPr/>
        <a:lstStyle/>
        <a:p>
          <a:endParaRPr lang="en-US"/>
        </a:p>
      </dgm:t>
    </dgm:pt>
    <dgm:pt modelId="{E2636B9C-662A-9E44-81D8-B67279056E89}">
      <dgm:prSet/>
      <dgm:spPr/>
      <dgm:t>
        <a:bodyPr/>
        <a:lstStyle/>
        <a:p>
          <a:r>
            <a:rPr lang="en-US"/>
            <a:t>Based on experience, context, social interaction</a:t>
          </a:r>
          <a:endParaRPr lang="en-US" dirty="0"/>
        </a:p>
      </dgm:t>
    </dgm:pt>
    <dgm:pt modelId="{25ADC728-7A58-A04E-95F2-4600B181738F}" type="parTrans" cxnId="{76CE283E-6353-3744-AFCA-2805D8B6DA3A}">
      <dgm:prSet/>
      <dgm:spPr/>
      <dgm:t>
        <a:bodyPr/>
        <a:lstStyle/>
        <a:p>
          <a:endParaRPr lang="en-US"/>
        </a:p>
      </dgm:t>
    </dgm:pt>
    <dgm:pt modelId="{705F07D9-7F66-DD46-86FB-5737A260BF6B}" type="sibTrans" cxnId="{76CE283E-6353-3744-AFCA-2805D8B6DA3A}">
      <dgm:prSet/>
      <dgm:spPr/>
      <dgm:t>
        <a:bodyPr/>
        <a:lstStyle/>
        <a:p>
          <a:endParaRPr lang="en-US"/>
        </a:p>
      </dgm:t>
    </dgm:pt>
    <dgm:pt modelId="{7CDC5EC8-2625-6449-A7D9-0632EF08E920}">
      <dgm:prSet/>
      <dgm:spPr/>
      <dgm:t>
        <a:bodyPr/>
        <a:lstStyle/>
        <a:p>
          <a:r>
            <a:rPr lang="en-US" dirty="0"/>
            <a:t>Connectivism </a:t>
          </a:r>
          <a:br>
            <a:rPr lang="en-US" dirty="0"/>
          </a:br>
          <a:r>
            <a:rPr lang="en-US" dirty="0"/>
            <a:t>(early 21st century)</a:t>
          </a:r>
        </a:p>
      </dgm:t>
    </dgm:pt>
    <dgm:pt modelId="{B0020954-DD52-6148-A39D-C18107A58A76}" type="parTrans" cxnId="{857A78A4-00AF-AA4A-ABA3-5D4093F17A88}">
      <dgm:prSet/>
      <dgm:spPr/>
      <dgm:t>
        <a:bodyPr/>
        <a:lstStyle/>
        <a:p>
          <a:endParaRPr lang="en-US"/>
        </a:p>
      </dgm:t>
    </dgm:pt>
    <dgm:pt modelId="{530A1FC4-3DEE-5849-AE3D-EEDD17C0A6CF}" type="sibTrans" cxnId="{857A78A4-00AF-AA4A-ABA3-5D4093F17A88}">
      <dgm:prSet/>
      <dgm:spPr/>
      <dgm:t>
        <a:bodyPr/>
        <a:lstStyle/>
        <a:p>
          <a:endParaRPr lang="en-US"/>
        </a:p>
      </dgm:t>
    </dgm:pt>
    <dgm:pt modelId="{4FCFFE05-78D2-0947-A3F9-983EB39DB070}">
      <dgm:prSet/>
      <dgm:spPr/>
      <dgm:t>
        <a:bodyPr/>
        <a:lstStyle/>
        <a:p>
          <a:r>
            <a:rPr lang="en-US"/>
            <a:t>Learning = making and nurturing connections</a:t>
          </a:r>
          <a:endParaRPr lang="en-US" dirty="0"/>
        </a:p>
      </dgm:t>
    </dgm:pt>
    <dgm:pt modelId="{A437E075-C8B7-104E-A3AA-E9E27ED9A43D}" type="parTrans" cxnId="{32AA58D0-2843-8D47-A4F4-A7F973D778B6}">
      <dgm:prSet/>
      <dgm:spPr/>
      <dgm:t>
        <a:bodyPr/>
        <a:lstStyle/>
        <a:p>
          <a:endParaRPr lang="en-US"/>
        </a:p>
      </dgm:t>
    </dgm:pt>
    <dgm:pt modelId="{13C69D1E-4A3D-D14F-88D7-CE3E883CE0CE}" type="sibTrans" cxnId="{32AA58D0-2843-8D47-A4F4-A7F973D778B6}">
      <dgm:prSet/>
      <dgm:spPr/>
      <dgm:t>
        <a:bodyPr/>
        <a:lstStyle/>
        <a:p>
          <a:endParaRPr lang="en-US"/>
        </a:p>
      </dgm:t>
    </dgm:pt>
    <dgm:pt modelId="{DFC3653A-2A0C-9749-9BF3-3F55559D7778}">
      <dgm:prSet/>
      <dgm:spPr/>
      <dgm:t>
        <a:bodyPr/>
        <a:lstStyle/>
        <a:p>
          <a:r>
            <a:rPr lang="en-US" dirty="0"/>
            <a:t>Learners are nodes in a network</a:t>
          </a:r>
        </a:p>
      </dgm:t>
    </dgm:pt>
    <dgm:pt modelId="{551FF6EE-2634-134A-952F-AEEE0211F160}" type="parTrans" cxnId="{1FC2E77C-E050-114E-9E1C-6CBB6F4EDEC7}">
      <dgm:prSet/>
      <dgm:spPr/>
      <dgm:t>
        <a:bodyPr/>
        <a:lstStyle/>
        <a:p>
          <a:endParaRPr lang="en-US"/>
        </a:p>
      </dgm:t>
    </dgm:pt>
    <dgm:pt modelId="{817D2134-13E7-0249-98B5-B5E2A75CC310}" type="sibTrans" cxnId="{1FC2E77C-E050-114E-9E1C-6CBB6F4EDEC7}">
      <dgm:prSet/>
      <dgm:spPr/>
      <dgm:t>
        <a:bodyPr/>
        <a:lstStyle/>
        <a:p>
          <a:endParaRPr lang="en-US"/>
        </a:p>
      </dgm:t>
    </dgm:pt>
    <dgm:pt modelId="{440FEE91-0711-A541-8830-3D9A8B2D487F}" type="pres">
      <dgm:prSet presAssocID="{16256C9F-3A11-D74E-9359-83B61455861D}" presName="Name0" presStyleCnt="0">
        <dgm:presLayoutVars>
          <dgm:dir/>
          <dgm:resizeHandles val="exact"/>
        </dgm:presLayoutVars>
      </dgm:prSet>
      <dgm:spPr/>
    </dgm:pt>
    <dgm:pt modelId="{83CB9917-59B0-3441-95B8-0BCEDB2D2B4C}" type="pres">
      <dgm:prSet presAssocID="{16256C9F-3A11-D74E-9359-83B61455861D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A1308F60-0FEF-5C44-B484-EAA64CA0A6F0}" type="pres">
      <dgm:prSet presAssocID="{16256C9F-3A11-D74E-9359-83B61455861D}" presName="points" presStyleCnt="0"/>
      <dgm:spPr/>
    </dgm:pt>
    <dgm:pt modelId="{76D9E3BC-65F3-714C-B42A-BBF26EFCBFBD}" type="pres">
      <dgm:prSet presAssocID="{47DE37D1-76F3-CD41-A184-F948AABAD466}" presName="compositeA" presStyleCnt="0"/>
      <dgm:spPr/>
    </dgm:pt>
    <dgm:pt modelId="{3DE52CB7-2A9C-6D40-AA96-F88D17141624}" type="pres">
      <dgm:prSet presAssocID="{47DE37D1-76F3-CD41-A184-F948AABAD466}" presName="textA" presStyleLbl="revTx" presStyleIdx="0" presStyleCnt="4">
        <dgm:presLayoutVars>
          <dgm:bulletEnabled val="1"/>
        </dgm:presLayoutVars>
      </dgm:prSet>
      <dgm:spPr/>
    </dgm:pt>
    <dgm:pt modelId="{20EC7E34-10D8-4B42-A2F2-DEF0F5D10E92}" type="pres">
      <dgm:prSet presAssocID="{47DE37D1-76F3-CD41-A184-F948AABAD466}" presName="circleA" presStyleLbl="node1" presStyleIdx="0" presStyleCnt="4"/>
      <dgm:spPr>
        <a:solidFill>
          <a:srgbClr val="FFFF00"/>
        </a:solidFill>
      </dgm:spPr>
    </dgm:pt>
    <dgm:pt modelId="{A9962306-2294-2249-832D-1D251E5D1903}" type="pres">
      <dgm:prSet presAssocID="{47DE37D1-76F3-CD41-A184-F948AABAD466}" presName="spaceA" presStyleCnt="0"/>
      <dgm:spPr/>
    </dgm:pt>
    <dgm:pt modelId="{C1C4FD14-3B05-6041-A74A-0FF414F60CB2}" type="pres">
      <dgm:prSet presAssocID="{ED5639AC-AAF0-614B-855D-FAD55A99CC48}" presName="space" presStyleCnt="0"/>
      <dgm:spPr/>
    </dgm:pt>
    <dgm:pt modelId="{912F978B-A9B7-0340-AD68-B83FA595C51D}" type="pres">
      <dgm:prSet presAssocID="{39A7141E-F7E6-124D-B73F-A66FFEDEC2A9}" presName="compositeB" presStyleCnt="0"/>
      <dgm:spPr/>
    </dgm:pt>
    <dgm:pt modelId="{B090F880-6EAD-A644-852F-7C1B6F475614}" type="pres">
      <dgm:prSet presAssocID="{39A7141E-F7E6-124D-B73F-A66FFEDEC2A9}" presName="textB" presStyleLbl="revTx" presStyleIdx="1" presStyleCnt="4">
        <dgm:presLayoutVars>
          <dgm:bulletEnabled val="1"/>
        </dgm:presLayoutVars>
      </dgm:prSet>
      <dgm:spPr/>
    </dgm:pt>
    <dgm:pt modelId="{A74C700C-DA7D-F349-8335-B5D0B11BBC1F}" type="pres">
      <dgm:prSet presAssocID="{39A7141E-F7E6-124D-B73F-A66FFEDEC2A9}" presName="circleB" presStyleLbl="node1" presStyleIdx="1" presStyleCnt="4"/>
      <dgm:spPr>
        <a:solidFill>
          <a:srgbClr val="FFC000"/>
        </a:solidFill>
      </dgm:spPr>
    </dgm:pt>
    <dgm:pt modelId="{BC001B73-6263-2947-858C-6A33E2C785B6}" type="pres">
      <dgm:prSet presAssocID="{39A7141E-F7E6-124D-B73F-A66FFEDEC2A9}" presName="spaceB" presStyleCnt="0"/>
      <dgm:spPr/>
    </dgm:pt>
    <dgm:pt modelId="{05C9A224-F8D2-714D-8C7D-12E1E756811C}" type="pres">
      <dgm:prSet presAssocID="{66F57143-991A-544E-98CE-19BC1B6A2E9D}" presName="space" presStyleCnt="0"/>
      <dgm:spPr/>
    </dgm:pt>
    <dgm:pt modelId="{0F924DBE-8F99-444C-88C9-FD04D8399B07}" type="pres">
      <dgm:prSet presAssocID="{D46CBF38-E511-7C4A-A776-64210B2CBEE2}" presName="compositeA" presStyleCnt="0"/>
      <dgm:spPr/>
    </dgm:pt>
    <dgm:pt modelId="{A1B9C105-1405-BF4B-85F9-258FA63ABAD1}" type="pres">
      <dgm:prSet presAssocID="{D46CBF38-E511-7C4A-A776-64210B2CBEE2}" presName="textA" presStyleLbl="revTx" presStyleIdx="2" presStyleCnt="4">
        <dgm:presLayoutVars>
          <dgm:bulletEnabled val="1"/>
        </dgm:presLayoutVars>
      </dgm:prSet>
      <dgm:spPr/>
    </dgm:pt>
    <dgm:pt modelId="{D0EBA8A3-5308-4140-8519-8C5F4CA1928B}" type="pres">
      <dgm:prSet presAssocID="{D46CBF38-E511-7C4A-A776-64210B2CBEE2}" presName="circleA" presStyleLbl="node1" presStyleIdx="2" presStyleCnt="4"/>
      <dgm:spPr>
        <a:solidFill>
          <a:srgbClr val="92D050"/>
        </a:solidFill>
      </dgm:spPr>
    </dgm:pt>
    <dgm:pt modelId="{9F5CC216-B73B-4946-A2EB-ECBCE78087C7}" type="pres">
      <dgm:prSet presAssocID="{D46CBF38-E511-7C4A-A776-64210B2CBEE2}" presName="spaceA" presStyleCnt="0"/>
      <dgm:spPr/>
    </dgm:pt>
    <dgm:pt modelId="{74409678-C80F-714F-9C16-F152502ADD76}" type="pres">
      <dgm:prSet presAssocID="{F88F1C5A-31EF-504D-9C49-BC8212AE06F5}" presName="space" presStyleCnt="0"/>
      <dgm:spPr/>
    </dgm:pt>
    <dgm:pt modelId="{11901991-E1EB-804F-B76F-A0FA6C793C85}" type="pres">
      <dgm:prSet presAssocID="{7CDC5EC8-2625-6449-A7D9-0632EF08E920}" presName="compositeB" presStyleCnt="0"/>
      <dgm:spPr/>
    </dgm:pt>
    <dgm:pt modelId="{59E1FE77-17EF-7941-9B89-BB3B1925346B}" type="pres">
      <dgm:prSet presAssocID="{7CDC5EC8-2625-6449-A7D9-0632EF08E920}" presName="textB" presStyleLbl="revTx" presStyleIdx="3" presStyleCnt="4">
        <dgm:presLayoutVars>
          <dgm:bulletEnabled val="1"/>
        </dgm:presLayoutVars>
      </dgm:prSet>
      <dgm:spPr/>
    </dgm:pt>
    <dgm:pt modelId="{B4634375-7E22-104B-A226-6DE03E96A0A3}" type="pres">
      <dgm:prSet presAssocID="{7CDC5EC8-2625-6449-A7D9-0632EF08E920}" presName="circleB" presStyleLbl="node1" presStyleIdx="3" presStyleCnt="4"/>
      <dgm:spPr>
        <a:solidFill>
          <a:srgbClr val="FF0000"/>
        </a:solidFill>
      </dgm:spPr>
    </dgm:pt>
    <dgm:pt modelId="{6CA67D9A-DDA8-E946-A709-14CE0EA21107}" type="pres">
      <dgm:prSet presAssocID="{7CDC5EC8-2625-6449-A7D9-0632EF08E920}" presName="spaceB" presStyleCnt="0"/>
      <dgm:spPr/>
    </dgm:pt>
  </dgm:ptLst>
  <dgm:cxnLst>
    <dgm:cxn modelId="{E85C9702-5B39-2344-B6C3-EC7384BE2A3D}" type="presOf" srcId="{39A7141E-F7E6-124D-B73F-A66FFEDEC2A9}" destId="{B090F880-6EAD-A644-852F-7C1B6F475614}" srcOrd="0" destOrd="0" presId="urn:microsoft.com/office/officeart/2005/8/layout/hProcess11"/>
    <dgm:cxn modelId="{4A277E0F-A99E-4741-9525-2B908A39B7FB}" srcId="{47DE37D1-76F3-CD41-A184-F948AABAD466}" destId="{FA68EED2-6AA9-DC49-B557-65C4CD10E453}" srcOrd="0" destOrd="0" parTransId="{464D304B-5D5D-B64D-94AB-DC7BC95745F9}" sibTransId="{80386178-5D57-4E41-915D-168075D7AAF3}"/>
    <dgm:cxn modelId="{06233222-49DD-904D-94C2-11CA18AA1BE1}" srcId="{47DE37D1-76F3-CD41-A184-F948AABAD466}" destId="{14C6220A-590D-7B43-97FD-FC5429E8A6A2}" srcOrd="1" destOrd="0" parTransId="{B40CB083-22F6-884A-A07F-B18ABE7738EB}" sibTransId="{480E5872-B462-EF4C-B36C-9C0CBF4E53AE}"/>
    <dgm:cxn modelId="{827DDC23-416F-024D-8962-AB9FCE5AA449}" type="presOf" srcId="{B43CAFD7-D075-1842-865F-D437B50723E1}" destId="{B090F880-6EAD-A644-852F-7C1B6F475614}" srcOrd="0" destOrd="2" presId="urn:microsoft.com/office/officeart/2005/8/layout/hProcess11"/>
    <dgm:cxn modelId="{18FF132B-5F24-1942-BB7F-36E43AA3C8F2}" type="presOf" srcId="{14C6220A-590D-7B43-97FD-FC5429E8A6A2}" destId="{3DE52CB7-2A9C-6D40-AA96-F88D17141624}" srcOrd="0" destOrd="2" presId="urn:microsoft.com/office/officeart/2005/8/layout/hProcess11"/>
    <dgm:cxn modelId="{12276A3B-16F3-304B-B15A-3ED08C49E360}" srcId="{16256C9F-3A11-D74E-9359-83B61455861D}" destId="{D46CBF38-E511-7C4A-A776-64210B2CBEE2}" srcOrd="2" destOrd="0" parTransId="{7188CC56-6225-F84D-ABFC-E58FDB9755B3}" sibTransId="{F88F1C5A-31EF-504D-9C49-BC8212AE06F5}"/>
    <dgm:cxn modelId="{CDB7133C-75F8-8448-B013-C973F81A0F64}" type="presOf" srcId="{D46CBF38-E511-7C4A-A776-64210B2CBEE2}" destId="{A1B9C105-1405-BF4B-85F9-258FA63ABAD1}" srcOrd="0" destOrd="0" presId="urn:microsoft.com/office/officeart/2005/8/layout/hProcess11"/>
    <dgm:cxn modelId="{76CE283E-6353-3744-AFCA-2805D8B6DA3A}" srcId="{D46CBF38-E511-7C4A-A776-64210B2CBEE2}" destId="{E2636B9C-662A-9E44-81D8-B67279056E89}" srcOrd="1" destOrd="0" parTransId="{25ADC728-7A58-A04E-95F2-4600B181738F}" sibTransId="{705F07D9-7F66-DD46-86FB-5737A260BF6B}"/>
    <dgm:cxn modelId="{3E5A263F-B752-3743-8A21-ECCA35825CA4}" srcId="{16256C9F-3A11-D74E-9359-83B61455861D}" destId="{47DE37D1-76F3-CD41-A184-F948AABAD466}" srcOrd="0" destOrd="0" parTransId="{8395F45F-6C0E-CA49-ABA3-92128D34B30D}" sibTransId="{ED5639AC-AAF0-614B-855D-FAD55A99CC48}"/>
    <dgm:cxn modelId="{D31AC55E-A80E-624C-A619-A2181A3C8D88}" type="presOf" srcId="{DFC3653A-2A0C-9749-9BF3-3F55559D7778}" destId="{59E1FE77-17EF-7941-9B89-BB3B1925346B}" srcOrd="0" destOrd="2" presId="urn:microsoft.com/office/officeart/2005/8/layout/hProcess11"/>
    <dgm:cxn modelId="{BF25DD6C-676E-7946-9BDC-2B0D7C26A15D}" type="presOf" srcId="{DC2214AC-B526-AC4F-923D-8C755AF6E144}" destId="{B090F880-6EAD-A644-852F-7C1B6F475614}" srcOrd="0" destOrd="1" presId="urn:microsoft.com/office/officeart/2005/8/layout/hProcess11"/>
    <dgm:cxn modelId="{68DCC14E-44BF-484C-88BC-710799ABC7A5}" type="presOf" srcId="{4FCFFE05-78D2-0947-A3F9-983EB39DB070}" destId="{59E1FE77-17EF-7941-9B89-BB3B1925346B}" srcOrd="0" destOrd="1" presId="urn:microsoft.com/office/officeart/2005/8/layout/hProcess11"/>
    <dgm:cxn modelId="{1FC2E77C-E050-114E-9E1C-6CBB6F4EDEC7}" srcId="{7CDC5EC8-2625-6449-A7D9-0632EF08E920}" destId="{DFC3653A-2A0C-9749-9BF3-3F55559D7778}" srcOrd="1" destOrd="0" parTransId="{551FF6EE-2634-134A-952F-AEEE0211F160}" sibTransId="{817D2134-13E7-0249-98B5-B5E2A75CC310}"/>
    <dgm:cxn modelId="{B411B495-6E58-EE44-9445-004267D9C1D1}" srcId="{39A7141E-F7E6-124D-B73F-A66FFEDEC2A9}" destId="{B43CAFD7-D075-1842-865F-D437B50723E1}" srcOrd="1" destOrd="0" parTransId="{43F42BB2-9903-114B-A6F1-1B3A878EB3D7}" sibTransId="{B9805143-6362-364C-8E77-90B735602910}"/>
    <dgm:cxn modelId="{DC736F9E-1FA9-7E4F-A587-BECB54374489}" type="presOf" srcId="{47DE37D1-76F3-CD41-A184-F948AABAD466}" destId="{3DE52CB7-2A9C-6D40-AA96-F88D17141624}" srcOrd="0" destOrd="0" presId="urn:microsoft.com/office/officeart/2005/8/layout/hProcess11"/>
    <dgm:cxn modelId="{857A78A4-00AF-AA4A-ABA3-5D4093F17A88}" srcId="{16256C9F-3A11-D74E-9359-83B61455861D}" destId="{7CDC5EC8-2625-6449-A7D9-0632EF08E920}" srcOrd="3" destOrd="0" parTransId="{B0020954-DD52-6148-A39D-C18107A58A76}" sibTransId="{530A1FC4-3DEE-5849-AE3D-EEDD17C0A6CF}"/>
    <dgm:cxn modelId="{2D32F2A9-7933-FF4C-A47C-11D304A85356}" srcId="{D46CBF38-E511-7C4A-A776-64210B2CBEE2}" destId="{C7B80ABD-FC35-7C4C-BF80-FBA4EBCECF81}" srcOrd="0" destOrd="0" parTransId="{1F65DD25-F269-4D44-BD51-72350520EE2B}" sibTransId="{E219373B-8B47-4344-8739-BCFF2F347D95}"/>
    <dgm:cxn modelId="{E257C3BA-DAA6-1042-A1CA-76BF06AB0174}" type="presOf" srcId="{7CDC5EC8-2625-6449-A7D9-0632EF08E920}" destId="{59E1FE77-17EF-7941-9B89-BB3B1925346B}" srcOrd="0" destOrd="0" presId="urn:microsoft.com/office/officeart/2005/8/layout/hProcess11"/>
    <dgm:cxn modelId="{9D28EBC3-B9BF-1146-840E-516B3FE68DD9}" srcId="{16256C9F-3A11-D74E-9359-83B61455861D}" destId="{39A7141E-F7E6-124D-B73F-A66FFEDEC2A9}" srcOrd="1" destOrd="0" parTransId="{4D524193-C265-8043-9666-6F0A7C446BEF}" sibTransId="{66F57143-991A-544E-98CE-19BC1B6A2E9D}"/>
    <dgm:cxn modelId="{32AA58D0-2843-8D47-A4F4-A7F973D778B6}" srcId="{7CDC5EC8-2625-6449-A7D9-0632EF08E920}" destId="{4FCFFE05-78D2-0947-A3F9-983EB39DB070}" srcOrd="0" destOrd="0" parTransId="{A437E075-C8B7-104E-A3AA-E9E27ED9A43D}" sibTransId="{13C69D1E-4A3D-D14F-88D7-CE3E883CE0CE}"/>
    <dgm:cxn modelId="{1B7B59D2-EBE1-674E-84F8-BA4DF1841F3F}" srcId="{39A7141E-F7E6-124D-B73F-A66FFEDEC2A9}" destId="{DC2214AC-B526-AC4F-923D-8C755AF6E144}" srcOrd="0" destOrd="0" parTransId="{29832A5D-770B-8143-AF38-1F47F7CFCD5A}" sibTransId="{87A22AD5-98F0-114E-A835-113F7D317623}"/>
    <dgm:cxn modelId="{408154EB-6EEA-324B-B902-49A8CBEC79A3}" type="presOf" srcId="{FA68EED2-6AA9-DC49-B557-65C4CD10E453}" destId="{3DE52CB7-2A9C-6D40-AA96-F88D17141624}" srcOrd="0" destOrd="1" presId="urn:microsoft.com/office/officeart/2005/8/layout/hProcess11"/>
    <dgm:cxn modelId="{0F0183F5-658A-8248-AF70-B689575513A0}" type="presOf" srcId="{E2636B9C-662A-9E44-81D8-B67279056E89}" destId="{A1B9C105-1405-BF4B-85F9-258FA63ABAD1}" srcOrd="0" destOrd="2" presId="urn:microsoft.com/office/officeart/2005/8/layout/hProcess11"/>
    <dgm:cxn modelId="{136EFBF6-0FEE-D34A-B262-BD46F0E645F3}" type="presOf" srcId="{16256C9F-3A11-D74E-9359-83B61455861D}" destId="{440FEE91-0711-A541-8830-3D9A8B2D487F}" srcOrd="0" destOrd="0" presId="urn:microsoft.com/office/officeart/2005/8/layout/hProcess11"/>
    <dgm:cxn modelId="{A26890FD-7B29-2947-9752-A0460FE83BD1}" type="presOf" srcId="{C7B80ABD-FC35-7C4C-BF80-FBA4EBCECF81}" destId="{A1B9C105-1405-BF4B-85F9-258FA63ABAD1}" srcOrd="0" destOrd="1" presId="urn:microsoft.com/office/officeart/2005/8/layout/hProcess11"/>
    <dgm:cxn modelId="{9BFA679E-A2AB-A141-80D8-7187FE002D7E}" type="presParOf" srcId="{440FEE91-0711-A541-8830-3D9A8B2D487F}" destId="{83CB9917-59B0-3441-95B8-0BCEDB2D2B4C}" srcOrd="0" destOrd="0" presId="urn:microsoft.com/office/officeart/2005/8/layout/hProcess11"/>
    <dgm:cxn modelId="{159BE61A-19CF-2E45-AA70-FEA290D2ACBF}" type="presParOf" srcId="{440FEE91-0711-A541-8830-3D9A8B2D487F}" destId="{A1308F60-0FEF-5C44-B484-EAA64CA0A6F0}" srcOrd="1" destOrd="0" presId="urn:microsoft.com/office/officeart/2005/8/layout/hProcess11"/>
    <dgm:cxn modelId="{BB65C3BE-7CC1-6A49-BE62-A4E242E755B6}" type="presParOf" srcId="{A1308F60-0FEF-5C44-B484-EAA64CA0A6F0}" destId="{76D9E3BC-65F3-714C-B42A-BBF26EFCBFBD}" srcOrd="0" destOrd="0" presId="urn:microsoft.com/office/officeart/2005/8/layout/hProcess11"/>
    <dgm:cxn modelId="{8FB364B3-676E-9945-9B66-07476669B900}" type="presParOf" srcId="{76D9E3BC-65F3-714C-B42A-BBF26EFCBFBD}" destId="{3DE52CB7-2A9C-6D40-AA96-F88D17141624}" srcOrd="0" destOrd="0" presId="urn:microsoft.com/office/officeart/2005/8/layout/hProcess11"/>
    <dgm:cxn modelId="{7FA23B6F-2290-5A4B-B81B-06F614192EE3}" type="presParOf" srcId="{76D9E3BC-65F3-714C-B42A-BBF26EFCBFBD}" destId="{20EC7E34-10D8-4B42-A2F2-DEF0F5D10E92}" srcOrd="1" destOrd="0" presId="urn:microsoft.com/office/officeart/2005/8/layout/hProcess11"/>
    <dgm:cxn modelId="{A04DE551-BC32-CB44-B778-E36140E2E0AE}" type="presParOf" srcId="{76D9E3BC-65F3-714C-B42A-BBF26EFCBFBD}" destId="{A9962306-2294-2249-832D-1D251E5D1903}" srcOrd="2" destOrd="0" presId="urn:microsoft.com/office/officeart/2005/8/layout/hProcess11"/>
    <dgm:cxn modelId="{B75BF2CE-CCA6-C448-9FA6-8DF9CE867829}" type="presParOf" srcId="{A1308F60-0FEF-5C44-B484-EAA64CA0A6F0}" destId="{C1C4FD14-3B05-6041-A74A-0FF414F60CB2}" srcOrd="1" destOrd="0" presId="urn:microsoft.com/office/officeart/2005/8/layout/hProcess11"/>
    <dgm:cxn modelId="{3B5A57ED-BF1F-F844-9C3B-31E408B51B28}" type="presParOf" srcId="{A1308F60-0FEF-5C44-B484-EAA64CA0A6F0}" destId="{912F978B-A9B7-0340-AD68-B83FA595C51D}" srcOrd="2" destOrd="0" presId="urn:microsoft.com/office/officeart/2005/8/layout/hProcess11"/>
    <dgm:cxn modelId="{299C2725-8A90-5649-B10E-67C1673796E7}" type="presParOf" srcId="{912F978B-A9B7-0340-AD68-B83FA595C51D}" destId="{B090F880-6EAD-A644-852F-7C1B6F475614}" srcOrd="0" destOrd="0" presId="urn:microsoft.com/office/officeart/2005/8/layout/hProcess11"/>
    <dgm:cxn modelId="{AF7A3C9E-B663-AE4D-A10A-3173FA566464}" type="presParOf" srcId="{912F978B-A9B7-0340-AD68-B83FA595C51D}" destId="{A74C700C-DA7D-F349-8335-B5D0B11BBC1F}" srcOrd="1" destOrd="0" presId="urn:microsoft.com/office/officeart/2005/8/layout/hProcess11"/>
    <dgm:cxn modelId="{1402E543-57B0-FE4E-B14D-C206B17750E9}" type="presParOf" srcId="{912F978B-A9B7-0340-AD68-B83FA595C51D}" destId="{BC001B73-6263-2947-858C-6A33E2C785B6}" srcOrd="2" destOrd="0" presId="urn:microsoft.com/office/officeart/2005/8/layout/hProcess11"/>
    <dgm:cxn modelId="{5A81107E-9FFB-414B-ACF0-CCF6891F67CA}" type="presParOf" srcId="{A1308F60-0FEF-5C44-B484-EAA64CA0A6F0}" destId="{05C9A224-F8D2-714D-8C7D-12E1E756811C}" srcOrd="3" destOrd="0" presId="urn:microsoft.com/office/officeart/2005/8/layout/hProcess11"/>
    <dgm:cxn modelId="{CC1A034C-02F0-E148-89AB-9592F74BAF5E}" type="presParOf" srcId="{A1308F60-0FEF-5C44-B484-EAA64CA0A6F0}" destId="{0F924DBE-8F99-444C-88C9-FD04D8399B07}" srcOrd="4" destOrd="0" presId="urn:microsoft.com/office/officeart/2005/8/layout/hProcess11"/>
    <dgm:cxn modelId="{630F22EA-F4DB-5447-A9B1-B45A306A62E0}" type="presParOf" srcId="{0F924DBE-8F99-444C-88C9-FD04D8399B07}" destId="{A1B9C105-1405-BF4B-85F9-258FA63ABAD1}" srcOrd="0" destOrd="0" presId="urn:microsoft.com/office/officeart/2005/8/layout/hProcess11"/>
    <dgm:cxn modelId="{46BCFD1A-000A-FF40-97A9-02FBA9DB4FD3}" type="presParOf" srcId="{0F924DBE-8F99-444C-88C9-FD04D8399B07}" destId="{D0EBA8A3-5308-4140-8519-8C5F4CA1928B}" srcOrd="1" destOrd="0" presId="urn:microsoft.com/office/officeart/2005/8/layout/hProcess11"/>
    <dgm:cxn modelId="{F3C44631-73AA-7542-AE4E-697C48FBD0E4}" type="presParOf" srcId="{0F924DBE-8F99-444C-88C9-FD04D8399B07}" destId="{9F5CC216-B73B-4946-A2EB-ECBCE78087C7}" srcOrd="2" destOrd="0" presId="urn:microsoft.com/office/officeart/2005/8/layout/hProcess11"/>
    <dgm:cxn modelId="{876704B5-FAD2-454B-BBEB-98E9CC0ABF45}" type="presParOf" srcId="{A1308F60-0FEF-5C44-B484-EAA64CA0A6F0}" destId="{74409678-C80F-714F-9C16-F152502ADD76}" srcOrd="5" destOrd="0" presId="urn:microsoft.com/office/officeart/2005/8/layout/hProcess11"/>
    <dgm:cxn modelId="{CC3B9375-4BA7-F94E-9DF9-41E9073B12F4}" type="presParOf" srcId="{A1308F60-0FEF-5C44-B484-EAA64CA0A6F0}" destId="{11901991-E1EB-804F-B76F-A0FA6C793C85}" srcOrd="6" destOrd="0" presId="urn:microsoft.com/office/officeart/2005/8/layout/hProcess11"/>
    <dgm:cxn modelId="{7C71B28A-738C-C948-B4BB-4A321520A527}" type="presParOf" srcId="{11901991-E1EB-804F-B76F-A0FA6C793C85}" destId="{59E1FE77-17EF-7941-9B89-BB3B1925346B}" srcOrd="0" destOrd="0" presId="urn:microsoft.com/office/officeart/2005/8/layout/hProcess11"/>
    <dgm:cxn modelId="{9B3283ED-6408-E641-A4DC-8FDFEAF2661C}" type="presParOf" srcId="{11901991-E1EB-804F-B76F-A0FA6C793C85}" destId="{B4634375-7E22-104B-A226-6DE03E96A0A3}" srcOrd="1" destOrd="0" presId="urn:microsoft.com/office/officeart/2005/8/layout/hProcess11"/>
    <dgm:cxn modelId="{FEDAF96D-3D1E-2F4B-98C6-6505BD2298D5}" type="presParOf" srcId="{11901991-E1EB-804F-B76F-A0FA6C793C85}" destId="{6CA67D9A-DDA8-E946-A709-14CE0EA211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A8747E-B046-46BE-91BD-AE53958D73D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0EF76B-2489-4D79-8ABA-9BDD5D68EE7F}">
      <dgm:prSet phldrT="[Text]" custT="1"/>
      <dgm:spPr/>
      <dgm:t>
        <a:bodyPr/>
        <a:lstStyle/>
        <a:p>
          <a:pPr algn="l"/>
          <a:r>
            <a:rPr lang="en-US" sz="2400" b="1" dirty="0"/>
            <a:t>Key questions emerging:</a:t>
          </a:r>
        </a:p>
      </dgm:t>
    </dgm:pt>
    <dgm:pt modelId="{1A2424CD-B472-4B0D-A61D-26BD600B9934}" type="parTrans" cxnId="{DD326A40-2E36-451B-811C-836043FF9435}">
      <dgm:prSet/>
      <dgm:spPr/>
      <dgm:t>
        <a:bodyPr/>
        <a:lstStyle/>
        <a:p>
          <a:endParaRPr lang="en-US" sz="1600"/>
        </a:p>
      </dgm:t>
    </dgm:pt>
    <dgm:pt modelId="{3FA21860-3436-4401-8C97-A99A4938B154}" type="sibTrans" cxnId="{DD326A40-2E36-451B-811C-836043FF9435}">
      <dgm:prSet/>
      <dgm:spPr/>
      <dgm:t>
        <a:bodyPr/>
        <a:lstStyle/>
        <a:p>
          <a:endParaRPr lang="en-US" sz="1600"/>
        </a:p>
      </dgm:t>
    </dgm:pt>
    <dgm:pt modelId="{8E72AE17-1411-46E5-A28D-C2C7F7123FDC}">
      <dgm:prSet custT="1"/>
      <dgm:spPr/>
      <dgm:t>
        <a:bodyPr/>
        <a:lstStyle/>
        <a:p>
          <a:r>
            <a:rPr lang="en-US" sz="2000" dirty="0"/>
            <a:t>How do we prepare future teachers to use GenAI ethically and effectively?</a:t>
          </a:r>
        </a:p>
      </dgm:t>
    </dgm:pt>
    <dgm:pt modelId="{3498D867-FB7A-4B04-9C5D-91973551F68B}" type="parTrans" cxnId="{A6DCD150-1674-459B-881D-8F019C4EC481}">
      <dgm:prSet/>
      <dgm:spPr/>
      <dgm:t>
        <a:bodyPr/>
        <a:lstStyle/>
        <a:p>
          <a:endParaRPr lang="en-US" sz="1600"/>
        </a:p>
      </dgm:t>
    </dgm:pt>
    <dgm:pt modelId="{CC4D9BB2-88C6-4A31-AD54-5507A318BAF8}" type="sibTrans" cxnId="{A6DCD150-1674-459B-881D-8F019C4EC481}">
      <dgm:prSet/>
      <dgm:spPr/>
      <dgm:t>
        <a:bodyPr/>
        <a:lstStyle/>
        <a:p>
          <a:endParaRPr lang="en-US" sz="1600"/>
        </a:p>
      </dgm:t>
    </dgm:pt>
    <dgm:pt modelId="{0BC5F3DE-5632-4151-81D1-138B64C935C6}">
      <dgm:prSet custT="1"/>
      <dgm:spPr/>
      <dgm:t>
        <a:bodyPr/>
        <a:lstStyle/>
        <a:p>
          <a:r>
            <a:rPr lang="en-US" sz="2000" dirty="0"/>
            <a:t>What guidelines are needed to maintain academic integrity and fairness?</a:t>
          </a:r>
        </a:p>
      </dgm:t>
    </dgm:pt>
    <dgm:pt modelId="{B217BA7A-BC7A-4AB1-81A0-175701D861BE}" type="parTrans" cxnId="{B9EDDB42-C515-4540-B06C-8F72B26419FD}">
      <dgm:prSet/>
      <dgm:spPr/>
      <dgm:t>
        <a:bodyPr/>
        <a:lstStyle/>
        <a:p>
          <a:endParaRPr lang="en-US" sz="1600"/>
        </a:p>
      </dgm:t>
    </dgm:pt>
    <dgm:pt modelId="{2CCD0B45-1ABB-4122-ABFC-97B2DBE6492D}" type="sibTrans" cxnId="{B9EDDB42-C515-4540-B06C-8F72B26419FD}">
      <dgm:prSet/>
      <dgm:spPr/>
      <dgm:t>
        <a:bodyPr/>
        <a:lstStyle/>
        <a:p>
          <a:endParaRPr lang="en-US" sz="1600"/>
        </a:p>
      </dgm:t>
    </dgm:pt>
    <dgm:pt modelId="{B2C9A5DF-885A-49C7-B139-230FE88A09D1}">
      <dgm:prSet custT="1"/>
      <dgm:spPr/>
      <dgm:t>
        <a:bodyPr/>
        <a:lstStyle/>
        <a:p>
          <a:r>
            <a:rPr lang="en-US" sz="2000" dirty="0"/>
            <a:t>How can we ensure access and inclusion for all learners?</a:t>
          </a:r>
        </a:p>
      </dgm:t>
    </dgm:pt>
    <dgm:pt modelId="{815B55CF-9B3A-4E61-A828-37E79A8A9F49}" type="parTrans" cxnId="{2E8EB5D6-EC5C-491F-9A43-2FBDFA84E58C}">
      <dgm:prSet/>
      <dgm:spPr/>
      <dgm:t>
        <a:bodyPr/>
        <a:lstStyle/>
        <a:p>
          <a:endParaRPr lang="en-US" sz="1600"/>
        </a:p>
      </dgm:t>
    </dgm:pt>
    <dgm:pt modelId="{79A2E405-7732-44E1-B19A-EEE17396E1C1}" type="sibTrans" cxnId="{2E8EB5D6-EC5C-491F-9A43-2FBDFA84E58C}">
      <dgm:prSet/>
      <dgm:spPr/>
      <dgm:t>
        <a:bodyPr/>
        <a:lstStyle/>
        <a:p>
          <a:endParaRPr lang="en-US" sz="1600"/>
        </a:p>
      </dgm:t>
    </dgm:pt>
    <dgm:pt modelId="{2417C877-3356-4CAD-BBEA-099196E59EC0}">
      <dgm:prSet custT="1"/>
      <dgm:spPr/>
      <dgm:t>
        <a:bodyPr/>
        <a:lstStyle/>
        <a:p>
          <a:pPr algn="l"/>
          <a:r>
            <a:rPr lang="en-US" sz="2400" b="1" dirty="0"/>
            <a:t>Ongoing need for:</a:t>
          </a:r>
        </a:p>
      </dgm:t>
    </dgm:pt>
    <dgm:pt modelId="{7B860CDE-6E28-4907-A521-B3EBA84D75BD}" type="parTrans" cxnId="{A6AB2A53-C357-4B61-A8B7-C86ABD3F9A24}">
      <dgm:prSet/>
      <dgm:spPr/>
      <dgm:t>
        <a:bodyPr/>
        <a:lstStyle/>
        <a:p>
          <a:endParaRPr lang="en-US" sz="1600"/>
        </a:p>
      </dgm:t>
    </dgm:pt>
    <dgm:pt modelId="{A04C45AE-3D7E-4477-8D74-3ECEF6C1203B}" type="sibTrans" cxnId="{A6AB2A53-C357-4B61-A8B7-C86ABD3F9A24}">
      <dgm:prSet/>
      <dgm:spPr/>
      <dgm:t>
        <a:bodyPr/>
        <a:lstStyle/>
        <a:p>
          <a:endParaRPr lang="en-US" sz="1600"/>
        </a:p>
      </dgm:t>
    </dgm:pt>
    <dgm:pt modelId="{A950EE41-FA18-41A6-A1FA-EC52D39B48A1}">
      <dgm:prSet custT="1"/>
      <dgm:spPr/>
      <dgm:t>
        <a:bodyPr/>
        <a:lstStyle/>
        <a:p>
          <a:r>
            <a:rPr lang="en-US" sz="2000" dirty="0"/>
            <a:t>Professional development</a:t>
          </a:r>
        </a:p>
      </dgm:t>
    </dgm:pt>
    <dgm:pt modelId="{6C4F6B8C-AD86-4F77-8671-0998000A1290}" type="parTrans" cxnId="{EC83B4F0-D7DC-4F01-92FC-72906F213740}">
      <dgm:prSet/>
      <dgm:spPr/>
      <dgm:t>
        <a:bodyPr/>
        <a:lstStyle/>
        <a:p>
          <a:endParaRPr lang="en-US" sz="1600"/>
        </a:p>
      </dgm:t>
    </dgm:pt>
    <dgm:pt modelId="{1E98DC0E-7D3D-4E0E-8089-C09E83820046}" type="sibTrans" cxnId="{EC83B4F0-D7DC-4F01-92FC-72906F213740}">
      <dgm:prSet/>
      <dgm:spPr/>
      <dgm:t>
        <a:bodyPr/>
        <a:lstStyle/>
        <a:p>
          <a:endParaRPr lang="en-US" sz="1600"/>
        </a:p>
      </dgm:t>
    </dgm:pt>
    <dgm:pt modelId="{5C437451-3787-4F4C-B79A-7B8888844F1B}">
      <dgm:prSet custT="1"/>
      <dgm:spPr/>
      <dgm:t>
        <a:bodyPr/>
        <a:lstStyle/>
        <a:p>
          <a:r>
            <a:rPr lang="en-US" sz="2000" dirty="0"/>
            <a:t>Collaborative exploration of best practices</a:t>
          </a:r>
        </a:p>
      </dgm:t>
    </dgm:pt>
    <dgm:pt modelId="{5EF40B06-07DA-47B5-A9AB-6FE25B41C2BA}" type="parTrans" cxnId="{7211AD3E-FEA1-4CC5-9970-F32A69E457E0}">
      <dgm:prSet/>
      <dgm:spPr/>
      <dgm:t>
        <a:bodyPr/>
        <a:lstStyle/>
        <a:p>
          <a:endParaRPr lang="en-US" sz="1600"/>
        </a:p>
      </dgm:t>
    </dgm:pt>
    <dgm:pt modelId="{DD2EFA39-B78C-46DE-8A42-1F44B08A4AF7}" type="sibTrans" cxnId="{7211AD3E-FEA1-4CC5-9970-F32A69E457E0}">
      <dgm:prSet/>
      <dgm:spPr/>
      <dgm:t>
        <a:bodyPr/>
        <a:lstStyle/>
        <a:p>
          <a:endParaRPr lang="en-US" sz="1600"/>
        </a:p>
      </dgm:t>
    </dgm:pt>
    <dgm:pt modelId="{D3D87B8B-39D0-451B-9D65-8281A5EE0F01}">
      <dgm:prSet custT="1"/>
      <dgm:spPr/>
      <dgm:t>
        <a:bodyPr/>
        <a:lstStyle/>
        <a:p>
          <a:r>
            <a:rPr lang="en-US" sz="2000" dirty="0"/>
            <a:t>A sustained conversation about what counts as learning</a:t>
          </a:r>
        </a:p>
      </dgm:t>
    </dgm:pt>
    <dgm:pt modelId="{BC00E9A0-BF3B-4EE3-AE87-C6639B9AA438}" type="parTrans" cxnId="{4BC197A1-8B4A-4090-ABDB-2023443CEA84}">
      <dgm:prSet/>
      <dgm:spPr/>
      <dgm:t>
        <a:bodyPr/>
        <a:lstStyle/>
        <a:p>
          <a:endParaRPr lang="en-US" sz="1600"/>
        </a:p>
      </dgm:t>
    </dgm:pt>
    <dgm:pt modelId="{2DAF2956-F8E0-4CE4-B185-BD70B1C84D9F}" type="sibTrans" cxnId="{4BC197A1-8B4A-4090-ABDB-2023443CEA84}">
      <dgm:prSet/>
      <dgm:spPr/>
      <dgm:t>
        <a:bodyPr/>
        <a:lstStyle/>
        <a:p>
          <a:endParaRPr lang="en-US" sz="1600"/>
        </a:p>
      </dgm:t>
    </dgm:pt>
    <dgm:pt modelId="{A129A5A7-C5A0-437E-97FC-DA2919F07C69}" type="pres">
      <dgm:prSet presAssocID="{99A8747E-B046-46BE-91BD-AE53958D73D3}" presName="Name0" presStyleCnt="0">
        <dgm:presLayoutVars>
          <dgm:dir/>
          <dgm:animLvl val="lvl"/>
          <dgm:resizeHandles val="exact"/>
        </dgm:presLayoutVars>
      </dgm:prSet>
      <dgm:spPr/>
    </dgm:pt>
    <dgm:pt modelId="{4E647D5F-EC6E-4977-AD05-F1767A1B95DD}" type="pres">
      <dgm:prSet presAssocID="{D10EF76B-2489-4D79-8ABA-9BDD5D68EE7F}" presName="composite" presStyleCnt="0"/>
      <dgm:spPr/>
    </dgm:pt>
    <dgm:pt modelId="{5CCE84EC-CFEA-4B75-8BFB-0EF5416C364C}" type="pres">
      <dgm:prSet presAssocID="{D10EF76B-2489-4D79-8ABA-9BDD5D68EE7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A42148F-A245-48DB-925B-079855F69E40}" type="pres">
      <dgm:prSet presAssocID="{D10EF76B-2489-4D79-8ABA-9BDD5D68EE7F}" presName="desTx" presStyleLbl="alignAccFollowNode1" presStyleIdx="0" presStyleCnt="2">
        <dgm:presLayoutVars>
          <dgm:bulletEnabled val="1"/>
        </dgm:presLayoutVars>
      </dgm:prSet>
      <dgm:spPr/>
    </dgm:pt>
    <dgm:pt modelId="{5B31C802-EEE9-4699-B3C3-674AD8B4D593}" type="pres">
      <dgm:prSet presAssocID="{3FA21860-3436-4401-8C97-A99A4938B154}" presName="space" presStyleCnt="0"/>
      <dgm:spPr/>
    </dgm:pt>
    <dgm:pt modelId="{FBACBA33-DFF6-4453-800E-116110006A02}" type="pres">
      <dgm:prSet presAssocID="{2417C877-3356-4CAD-BBEA-099196E59EC0}" presName="composite" presStyleCnt="0"/>
      <dgm:spPr/>
    </dgm:pt>
    <dgm:pt modelId="{49617F86-8F70-4E44-BBDB-E6CEF7604AC7}" type="pres">
      <dgm:prSet presAssocID="{2417C877-3356-4CAD-BBEA-099196E59EC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8373467-EB67-4063-856F-1CE031F31B1B}" type="pres">
      <dgm:prSet presAssocID="{2417C877-3356-4CAD-BBEA-099196E59EC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3BEB018-12EA-48C4-A33E-654D48DB1618}" type="presOf" srcId="{8E72AE17-1411-46E5-A28D-C2C7F7123FDC}" destId="{4A42148F-A245-48DB-925B-079855F69E40}" srcOrd="0" destOrd="0" presId="urn:microsoft.com/office/officeart/2005/8/layout/hList1"/>
    <dgm:cxn modelId="{0A37F318-C505-4686-ACFC-8408FC6C8D13}" type="presOf" srcId="{99A8747E-B046-46BE-91BD-AE53958D73D3}" destId="{A129A5A7-C5A0-437E-97FC-DA2919F07C69}" srcOrd="0" destOrd="0" presId="urn:microsoft.com/office/officeart/2005/8/layout/hList1"/>
    <dgm:cxn modelId="{7211AD3E-FEA1-4CC5-9970-F32A69E457E0}" srcId="{2417C877-3356-4CAD-BBEA-099196E59EC0}" destId="{5C437451-3787-4F4C-B79A-7B8888844F1B}" srcOrd="1" destOrd="0" parTransId="{5EF40B06-07DA-47B5-A9AB-6FE25B41C2BA}" sibTransId="{DD2EFA39-B78C-46DE-8A42-1F44B08A4AF7}"/>
    <dgm:cxn modelId="{DD326A40-2E36-451B-811C-836043FF9435}" srcId="{99A8747E-B046-46BE-91BD-AE53958D73D3}" destId="{D10EF76B-2489-4D79-8ABA-9BDD5D68EE7F}" srcOrd="0" destOrd="0" parTransId="{1A2424CD-B472-4B0D-A61D-26BD600B9934}" sibTransId="{3FA21860-3436-4401-8C97-A99A4938B154}"/>
    <dgm:cxn modelId="{B9EDDB42-C515-4540-B06C-8F72B26419FD}" srcId="{D10EF76B-2489-4D79-8ABA-9BDD5D68EE7F}" destId="{0BC5F3DE-5632-4151-81D1-138B64C935C6}" srcOrd="1" destOrd="0" parTransId="{B217BA7A-BC7A-4AB1-81A0-175701D861BE}" sibTransId="{2CCD0B45-1ABB-4122-ABFC-97B2DBE6492D}"/>
    <dgm:cxn modelId="{31974747-0683-460A-BE6C-10303BC77656}" type="presOf" srcId="{D3D87B8B-39D0-451B-9D65-8281A5EE0F01}" destId="{F8373467-EB67-4063-856F-1CE031F31B1B}" srcOrd="0" destOrd="2" presId="urn:microsoft.com/office/officeart/2005/8/layout/hList1"/>
    <dgm:cxn modelId="{3122976C-AB00-4DC6-B959-1549A3BE3928}" type="presOf" srcId="{0BC5F3DE-5632-4151-81D1-138B64C935C6}" destId="{4A42148F-A245-48DB-925B-079855F69E40}" srcOrd="0" destOrd="1" presId="urn:microsoft.com/office/officeart/2005/8/layout/hList1"/>
    <dgm:cxn modelId="{B6642B6D-4985-45AF-AC47-0B75F2C09E7A}" type="presOf" srcId="{D10EF76B-2489-4D79-8ABA-9BDD5D68EE7F}" destId="{5CCE84EC-CFEA-4B75-8BFB-0EF5416C364C}" srcOrd="0" destOrd="0" presId="urn:microsoft.com/office/officeart/2005/8/layout/hList1"/>
    <dgm:cxn modelId="{A6DCD150-1674-459B-881D-8F019C4EC481}" srcId="{D10EF76B-2489-4D79-8ABA-9BDD5D68EE7F}" destId="{8E72AE17-1411-46E5-A28D-C2C7F7123FDC}" srcOrd="0" destOrd="0" parTransId="{3498D867-FB7A-4B04-9C5D-91973551F68B}" sibTransId="{CC4D9BB2-88C6-4A31-AD54-5507A318BAF8}"/>
    <dgm:cxn modelId="{D7AB5852-38EB-45B9-BEAD-7A6433DE2B84}" type="presOf" srcId="{A950EE41-FA18-41A6-A1FA-EC52D39B48A1}" destId="{F8373467-EB67-4063-856F-1CE031F31B1B}" srcOrd="0" destOrd="0" presId="urn:microsoft.com/office/officeart/2005/8/layout/hList1"/>
    <dgm:cxn modelId="{A6AB2A53-C357-4B61-A8B7-C86ABD3F9A24}" srcId="{99A8747E-B046-46BE-91BD-AE53958D73D3}" destId="{2417C877-3356-4CAD-BBEA-099196E59EC0}" srcOrd="1" destOrd="0" parTransId="{7B860CDE-6E28-4907-A521-B3EBA84D75BD}" sibTransId="{A04C45AE-3D7E-4477-8D74-3ECEF6C1203B}"/>
    <dgm:cxn modelId="{7A066C53-9058-4D6E-AA22-F970CB0F8ACD}" type="presOf" srcId="{2417C877-3356-4CAD-BBEA-099196E59EC0}" destId="{49617F86-8F70-4E44-BBDB-E6CEF7604AC7}" srcOrd="0" destOrd="0" presId="urn:microsoft.com/office/officeart/2005/8/layout/hList1"/>
    <dgm:cxn modelId="{C738E197-5BDC-487F-A2D3-61FEAC87A5B7}" type="presOf" srcId="{B2C9A5DF-885A-49C7-B139-230FE88A09D1}" destId="{4A42148F-A245-48DB-925B-079855F69E40}" srcOrd="0" destOrd="2" presId="urn:microsoft.com/office/officeart/2005/8/layout/hList1"/>
    <dgm:cxn modelId="{4BC197A1-8B4A-4090-ABDB-2023443CEA84}" srcId="{2417C877-3356-4CAD-BBEA-099196E59EC0}" destId="{D3D87B8B-39D0-451B-9D65-8281A5EE0F01}" srcOrd="2" destOrd="0" parTransId="{BC00E9A0-BF3B-4EE3-AE87-C6639B9AA438}" sibTransId="{2DAF2956-F8E0-4CE4-B185-BD70B1C84D9F}"/>
    <dgm:cxn modelId="{A538ADCF-F5EF-4772-941D-E333456FE63F}" type="presOf" srcId="{5C437451-3787-4F4C-B79A-7B8888844F1B}" destId="{F8373467-EB67-4063-856F-1CE031F31B1B}" srcOrd="0" destOrd="1" presId="urn:microsoft.com/office/officeart/2005/8/layout/hList1"/>
    <dgm:cxn modelId="{2E8EB5D6-EC5C-491F-9A43-2FBDFA84E58C}" srcId="{D10EF76B-2489-4D79-8ABA-9BDD5D68EE7F}" destId="{B2C9A5DF-885A-49C7-B139-230FE88A09D1}" srcOrd="2" destOrd="0" parTransId="{815B55CF-9B3A-4E61-A828-37E79A8A9F49}" sibTransId="{79A2E405-7732-44E1-B19A-EEE17396E1C1}"/>
    <dgm:cxn modelId="{EC83B4F0-D7DC-4F01-92FC-72906F213740}" srcId="{2417C877-3356-4CAD-BBEA-099196E59EC0}" destId="{A950EE41-FA18-41A6-A1FA-EC52D39B48A1}" srcOrd="0" destOrd="0" parTransId="{6C4F6B8C-AD86-4F77-8671-0998000A1290}" sibTransId="{1E98DC0E-7D3D-4E0E-8089-C09E83820046}"/>
    <dgm:cxn modelId="{B196C42C-042B-43D2-A3D9-6A3B4875F21A}" type="presParOf" srcId="{A129A5A7-C5A0-437E-97FC-DA2919F07C69}" destId="{4E647D5F-EC6E-4977-AD05-F1767A1B95DD}" srcOrd="0" destOrd="0" presId="urn:microsoft.com/office/officeart/2005/8/layout/hList1"/>
    <dgm:cxn modelId="{2716E430-255A-4E51-AE0E-6E2A19755579}" type="presParOf" srcId="{4E647D5F-EC6E-4977-AD05-F1767A1B95DD}" destId="{5CCE84EC-CFEA-4B75-8BFB-0EF5416C364C}" srcOrd="0" destOrd="0" presId="urn:microsoft.com/office/officeart/2005/8/layout/hList1"/>
    <dgm:cxn modelId="{738C3FD5-9788-46CD-8686-D6B2096C38DE}" type="presParOf" srcId="{4E647D5F-EC6E-4977-AD05-F1767A1B95DD}" destId="{4A42148F-A245-48DB-925B-079855F69E40}" srcOrd="1" destOrd="0" presId="urn:microsoft.com/office/officeart/2005/8/layout/hList1"/>
    <dgm:cxn modelId="{FD5D8972-13C9-4572-AA0D-ED60CEE53BC2}" type="presParOf" srcId="{A129A5A7-C5A0-437E-97FC-DA2919F07C69}" destId="{5B31C802-EEE9-4699-B3C3-674AD8B4D593}" srcOrd="1" destOrd="0" presId="urn:microsoft.com/office/officeart/2005/8/layout/hList1"/>
    <dgm:cxn modelId="{363D915E-A94A-4FF6-A91B-75EA2722833B}" type="presParOf" srcId="{A129A5A7-C5A0-437E-97FC-DA2919F07C69}" destId="{FBACBA33-DFF6-4453-800E-116110006A02}" srcOrd="2" destOrd="0" presId="urn:microsoft.com/office/officeart/2005/8/layout/hList1"/>
    <dgm:cxn modelId="{CB718756-55F1-4D66-BFB7-8006627C88A0}" type="presParOf" srcId="{FBACBA33-DFF6-4453-800E-116110006A02}" destId="{49617F86-8F70-4E44-BBDB-E6CEF7604AC7}" srcOrd="0" destOrd="0" presId="urn:microsoft.com/office/officeart/2005/8/layout/hList1"/>
    <dgm:cxn modelId="{3EE7F2B3-2C4C-44B6-A288-17C15654606B}" type="presParOf" srcId="{FBACBA33-DFF6-4453-800E-116110006A02}" destId="{F8373467-EB67-4063-856F-1CE031F31B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258D2-CDED-4898-86FE-45CD9B9A9A16}">
      <dsp:nvSpPr>
        <dsp:cNvPr id="0" name=""/>
        <dsp:cNvSpPr/>
      </dsp:nvSpPr>
      <dsp:spPr>
        <a:xfrm rot="5400000">
          <a:off x="3288443" y="-1089282"/>
          <a:ext cx="1170124" cy="364565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Background and purpose of the study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Research questions and theoretical </a:t>
          </a:r>
          <a:r>
            <a:rPr lang="en-US" sz="1500" b="1" kern="1200" dirty="0"/>
            <a:t>framing</a:t>
          </a:r>
        </a:p>
      </dsp:txBody>
      <dsp:txXfrm rot="-5400000">
        <a:off x="2050680" y="205602"/>
        <a:ext cx="3588530" cy="1055882"/>
      </dsp:txXfrm>
    </dsp:sp>
    <dsp:sp modelId="{B24B3584-7868-4AC0-9E0E-7139BD35B71C}">
      <dsp:nvSpPr>
        <dsp:cNvPr id="0" name=""/>
        <dsp:cNvSpPr/>
      </dsp:nvSpPr>
      <dsp:spPr>
        <a:xfrm>
          <a:off x="0" y="2216"/>
          <a:ext cx="2050679" cy="1462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Introduction</a:t>
          </a:r>
          <a:endParaRPr lang="en-US" sz="2500" kern="1200" dirty="0"/>
        </a:p>
      </dsp:txBody>
      <dsp:txXfrm>
        <a:off x="71401" y="73617"/>
        <a:ext cx="1907877" cy="1319853"/>
      </dsp:txXfrm>
    </dsp:sp>
    <dsp:sp modelId="{5CA9F1C1-9A8B-41B5-891E-B2F4315DB52F}">
      <dsp:nvSpPr>
        <dsp:cNvPr id="0" name=""/>
        <dsp:cNvSpPr/>
      </dsp:nvSpPr>
      <dsp:spPr>
        <a:xfrm rot="5400000">
          <a:off x="3288443" y="446505"/>
          <a:ext cx="1170124" cy="364565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What is AI?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Traditional AI vs. Generative AI (GenAI)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Transformative Learning Theory and GenAI</a:t>
          </a:r>
        </a:p>
      </dsp:txBody>
      <dsp:txXfrm rot="-5400000">
        <a:off x="2050680" y="1741390"/>
        <a:ext cx="3588530" cy="1055882"/>
      </dsp:txXfrm>
    </dsp:sp>
    <dsp:sp modelId="{38EEE142-A0E3-4853-8C3D-1BC13B8C8525}">
      <dsp:nvSpPr>
        <dsp:cNvPr id="0" name=""/>
        <dsp:cNvSpPr/>
      </dsp:nvSpPr>
      <dsp:spPr>
        <a:xfrm>
          <a:off x="0" y="1538003"/>
          <a:ext cx="2050679" cy="1462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AI and Education</a:t>
          </a:r>
          <a:endParaRPr lang="en-US" sz="2500" kern="1200" dirty="0"/>
        </a:p>
      </dsp:txBody>
      <dsp:txXfrm>
        <a:off x="71401" y="1609404"/>
        <a:ext cx="1907877" cy="1319853"/>
      </dsp:txXfrm>
    </dsp:sp>
    <dsp:sp modelId="{3AEC7F55-0259-447B-99F3-6CEAD811A686}">
      <dsp:nvSpPr>
        <dsp:cNvPr id="0" name=""/>
        <dsp:cNvSpPr/>
      </dsp:nvSpPr>
      <dsp:spPr>
        <a:xfrm rot="5400000">
          <a:off x="3288443" y="1982293"/>
          <a:ext cx="1170124" cy="364565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Definition and components of paradigms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Historical paradigm shifts in education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Behaviorism, Cognitivism, Constructivism, and Connectivism</a:t>
          </a:r>
        </a:p>
      </dsp:txBody>
      <dsp:txXfrm rot="-5400000">
        <a:off x="2050680" y="3277178"/>
        <a:ext cx="3588530" cy="1055882"/>
      </dsp:txXfrm>
    </dsp:sp>
    <dsp:sp modelId="{4741A245-D17A-4B40-8DA8-71C4A4CEAC1F}">
      <dsp:nvSpPr>
        <dsp:cNvPr id="0" name=""/>
        <dsp:cNvSpPr/>
      </dsp:nvSpPr>
      <dsp:spPr>
        <a:xfrm>
          <a:off x="0" y="3073791"/>
          <a:ext cx="2050679" cy="1462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Learning Paradigms</a:t>
          </a:r>
          <a:endParaRPr lang="en-US" sz="2500" kern="1200" dirty="0"/>
        </a:p>
      </dsp:txBody>
      <dsp:txXfrm>
        <a:off x="71401" y="3145192"/>
        <a:ext cx="1907877" cy="1319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55872-85C2-43F4-81BF-F3ABC746876A}">
      <dsp:nvSpPr>
        <dsp:cNvPr id="0" name=""/>
        <dsp:cNvSpPr/>
      </dsp:nvSpPr>
      <dsp:spPr>
        <a:xfrm rot="5400000">
          <a:off x="3357097" y="-1121590"/>
          <a:ext cx="1170124" cy="37102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GenAI through the lens of Behaviorism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GenAI through the lens of Cognitivism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GenAI through the lens of Constructivism</a:t>
          </a:r>
        </a:p>
      </dsp:txBody>
      <dsp:txXfrm rot="-5400000">
        <a:off x="2087026" y="205602"/>
        <a:ext cx="3653147" cy="1055882"/>
      </dsp:txXfrm>
    </dsp:sp>
    <dsp:sp modelId="{6ABE6550-5633-4633-B560-8BDFC6F2BB80}">
      <dsp:nvSpPr>
        <dsp:cNvPr id="0" name=""/>
        <dsp:cNvSpPr/>
      </dsp:nvSpPr>
      <dsp:spPr>
        <a:xfrm>
          <a:off x="0" y="2216"/>
          <a:ext cx="2087025" cy="1462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GenAI and Existing Learning Paradigms</a:t>
          </a:r>
          <a:endParaRPr lang="en-US" sz="2200" kern="1200" dirty="0"/>
        </a:p>
      </dsp:txBody>
      <dsp:txXfrm>
        <a:off x="71401" y="73617"/>
        <a:ext cx="1944223" cy="1319853"/>
      </dsp:txXfrm>
    </dsp:sp>
    <dsp:sp modelId="{05E1FE10-99FF-4DC9-8EFB-E82A4E2FED71}">
      <dsp:nvSpPr>
        <dsp:cNvPr id="0" name=""/>
        <dsp:cNvSpPr/>
      </dsp:nvSpPr>
      <dsp:spPr>
        <a:xfrm rot="5400000">
          <a:off x="3357097" y="414197"/>
          <a:ext cx="1170124" cy="37102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Thematic findings from educators’ experiences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Reflections on paradigm shifts and teaching practices</a:t>
          </a:r>
        </a:p>
      </dsp:txBody>
      <dsp:txXfrm rot="-5400000">
        <a:off x="2087026" y="1741390"/>
        <a:ext cx="3653147" cy="1055882"/>
      </dsp:txXfrm>
    </dsp:sp>
    <dsp:sp modelId="{5BF078D8-3941-455A-994D-EA6B731406E5}">
      <dsp:nvSpPr>
        <dsp:cNvPr id="0" name=""/>
        <dsp:cNvSpPr/>
      </dsp:nvSpPr>
      <dsp:spPr>
        <a:xfrm>
          <a:off x="0" y="1538003"/>
          <a:ext cx="2087025" cy="1462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Educators’ Perspectives</a:t>
          </a:r>
          <a:endParaRPr lang="en-US" sz="2200" kern="1200" dirty="0"/>
        </a:p>
      </dsp:txBody>
      <dsp:txXfrm>
        <a:off x="71401" y="1609404"/>
        <a:ext cx="1944223" cy="1319853"/>
      </dsp:txXfrm>
    </dsp:sp>
    <dsp:sp modelId="{CAF97FE8-8CA6-420B-8029-366208D286DF}">
      <dsp:nvSpPr>
        <dsp:cNvPr id="0" name=""/>
        <dsp:cNvSpPr/>
      </dsp:nvSpPr>
      <dsp:spPr>
        <a:xfrm rot="5400000">
          <a:off x="3357097" y="1949985"/>
          <a:ext cx="1170124" cy="37102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Key insights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Remaining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Implications for future research and practice</a:t>
          </a:r>
        </a:p>
      </dsp:txBody>
      <dsp:txXfrm rot="-5400000">
        <a:off x="2087026" y="3277178"/>
        <a:ext cx="3653147" cy="1055882"/>
      </dsp:txXfrm>
    </dsp:sp>
    <dsp:sp modelId="{2457CFF4-4FE9-4115-B09D-EFEA253AA4CD}">
      <dsp:nvSpPr>
        <dsp:cNvPr id="0" name=""/>
        <dsp:cNvSpPr/>
      </dsp:nvSpPr>
      <dsp:spPr>
        <a:xfrm>
          <a:off x="0" y="3073791"/>
          <a:ext cx="2087025" cy="1462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Summary and Conclusion</a:t>
          </a:r>
          <a:endParaRPr lang="en-US" sz="2200" kern="1200" dirty="0"/>
        </a:p>
      </dsp:txBody>
      <dsp:txXfrm>
        <a:off x="71401" y="3145192"/>
        <a:ext cx="1944223" cy="1319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62CE8-CEDB-4F9D-9344-D5B655E4F62C}">
      <dsp:nvSpPr>
        <dsp:cNvPr id="0" name=""/>
        <dsp:cNvSpPr/>
      </dsp:nvSpPr>
      <dsp:spPr>
        <a:xfrm>
          <a:off x="0" y="282795"/>
          <a:ext cx="9669934" cy="18639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The emergence of Generative Artificial Intelligence (GenAI), such as ChatGPT, has rapidly effected educational practices and discourse.</a:t>
          </a:r>
        </a:p>
      </dsp:txBody>
      <dsp:txXfrm>
        <a:off x="90991" y="373786"/>
        <a:ext cx="9487952" cy="1681985"/>
      </dsp:txXfrm>
    </dsp:sp>
    <dsp:sp modelId="{E0DA10F1-44D5-4B43-902B-781B3EA3A40A}">
      <dsp:nvSpPr>
        <dsp:cNvPr id="0" name=""/>
        <dsp:cNvSpPr/>
      </dsp:nvSpPr>
      <dsp:spPr>
        <a:xfrm>
          <a:off x="0" y="2333963"/>
          <a:ext cx="9669934" cy="1863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Educators are actively exploring how GenAI affects their teaching roles, student engagement, and learning processes</a:t>
          </a:r>
          <a:r>
            <a:rPr lang="en-US" sz="3900" kern="1200" dirty="0">
              <a:solidFill>
                <a:schemeClr val="tx1"/>
              </a:solidFill>
            </a:rPr>
            <a:t>.</a:t>
          </a:r>
        </a:p>
      </dsp:txBody>
      <dsp:txXfrm>
        <a:off x="90991" y="2424954"/>
        <a:ext cx="9487952" cy="168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ECDD4-DA6A-554E-8649-63EFF173891B}">
      <dsp:nvSpPr>
        <dsp:cNvPr id="0" name=""/>
        <dsp:cNvSpPr/>
      </dsp:nvSpPr>
      <dsp:spPr>
        <a:xfrm>
          <a:off x="-3717102" y="-571045"/>
          <a:ext cx="4430726" cy="4430726"/>
        </a:xfrm>
        <a:prstGeom prst="blockArc">
          <a:avLst>
            <a:gd name="adj1" fmla="val 18900000"/>
            <a:gd name="adj2" fmla="val 2700000"/>
            <a:gd name="adj3" fmla="val 4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B7C3F-9845-2A40-8778-FB4B4BC13C22}">
      <dsp:nvSpPr>
        <dsp:cNvPr id="0" name=""/>
        <dsp:cNvSpPr/>
      </dsp:nvSpPr>
      <dsp:spPr>
        <a:xfrm>
          <a:off x="458905" y="328863"/>
          <a:ext cx="8715145" cy="657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7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Epistemology – What is knowledge, and how is it acquired?</a:t>
          </a:r>
        </a:p>
      </dsp:txBody>
      <dsp:txXfrm>
        <a:off x="458905" y="328863"/>
        <a:ext cx="8715145" cy="657727"/>
      </dsp:txXfrm>
    </dsp:sp>
    <dsp:sp modelId="{57B9A864-D4C0-E04B-AE6D-39B1D2C37D9B}">
      <dsp:nvSpPr>
        <dsp:cNvPr id="0" name=""/>
        <dsp:cNvSpPr/>
      </dsp:nvSpPr>
      <dsp:spPr>
        <a:xfrm>
          <a:off x="47825" y="246647"/>
          <a:ext cx="822159" cy="82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B55E-3A67-264F-9413-29E9B10DCD8B}">
      <dsp:nvSpPr>
        <dsp:cNvPr id="0" name=""/>
        <dsp:cNvSpPr/>
      </dsp:nvSpPr>
      <dsp:spPr>
        <a:xfrm>
          <a:off x="697989" y="1315454"/>
          <a:ext cx="8476061" cy="6577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7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Ontology – Who is the learner? What is their role in the learning environment?</a:t>
          </a:r>
        </a:p>
      </dsp:txBody>
      <dsp:txXfrm>
        <a:off x="697989" y="1315454"/>
        <a:ext cx="8476061" cy="657727"/>
      </dsp:txXfrm>
    </dsp:sp>
    <dsp:sp modelId="{99A4C405-14D0-D24C-9C79-75CD889497E1}">
      <dsp:nvSpPr>
        <dsp:cNvPr id="0" name=""/>
        <dsp:cNvSpPr/>
      </dsp:nvSpPr>
      <dsp:spPr>
        <a:xfrm>
          <a:off x="286909" y="1233238"/>
          <a:ext cx="822159" cy="82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7D9D4-F77D-BF48-825B-7B77DE42ABBD}">
      <dsp:nvSpPr>
        <dsp:cNvPr id="0" name=""/>
        <dsp:cNvSpPr/>
      </dsp:nvSpPr>
      <dsp:spPr>
        <a:xfrm>
          <a:off x="458905" y="2302045"/>
          <a:ext cx="8715145" cy="6577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7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Methodology – How is learning facilitated or structured?</a:t>
          </a:r>
        </a:p>
      </dsp:txBody>
      <dsp:txXfrm>
        <a:off x="458905" y="2302045"/>
        <a:ext cx="8715145" cy="657727"/>
      </dsp:txXfrm>
    </dsp:sp>
    <dsp:sp modelId="{82AA13C5-F0EB-694E-A844-C19DF99B4FE0}">
      <dsp:nvSpPr>
        <dsp:cNvPr id="0" name=""/>
        <dsp:cNvSpPr/>
      </dsp:nvSpPr>
      <dsp:spPr>
        <a:xfrm>
          <a:off x="47825" y="2219829"/>
          <a:ext cx="822159" cy="82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9917-59B0-3441-95B8-0BCEDB2D2B4C}">
      <dsp:nvSpPr>
        <dsp:cNvPr id="0" name=""/>
        <dsp:cNvSpPr/>
      </dsp:nvSpPr>
      <dsp:spPr>
        <a:xfrm>
          <a:off x="0" y="1669811"/>
          <a:ext cx="12192000" cy="2226416"/>
        </a:xfrm>
        <a:prstGeom prst="notched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52CB7-2A9C-6D40-AA96-F88D17141624}">
      <dsp:nvSpPr>
        <dsp:cNvPr id="0" name=""/>
        <dsp:cNvSpPr/>
      </dsp:nvSpPr>
      <dsp:spPr>
        <a:xfrm>
          <a:off x="5491" y="0"/>
          <a:ext cx="2641401" cy="22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Behaviorism </a:t>
          </a:r>
          <a:br>
            <a:rPr lang="en-US" sz="2100" kern="1200" dirty="0"/>
          </a:br>
          <a:r>
            <a:rPr lang="en-US" sz="2100" kern="1200" dirty="0"/>
            <a:t>(early 20th century):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Learning = observable behavior change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Reinforcement, repetition, conditioning</a:t>
          </a:r>
        </a:p>
      </dsp:txBody>
      <dsp:txXfrm>
        <a:off x="5491" y="0"/>
        <a:ext cx="2641401" cy="2226416"/>
      </dsp:txXfrm>
    </dsp:sp>
    <dsp:sp modelId="{20EC7E34-10D8-4B42-A2F2-DEF0F5D10E92}">
      <dsp:nvSpPr>
        <dsp:cNvPr id="0" name=""/>
        <dsp:cNvSpPr/>
      </dsp:nvSpPr>
      <dsp:spPr>
        <a:xfrm>
          <a:off x="1047890" y="2504717"/>
          <a:ext cx="556604" cy="55660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0F880-6EAD-A644-852F-7C1B6F475614}">
      <dsp:nvSpPr>
        <dsp:cNvPr id="0" name=""/>
        <dsp:cNvSpPr/>
      </dsp:nvSpPr>
      <dsp:spPr>
        <a:xfrm>
          <a:off x="2778963" y="3339623"/>
          <a:ext cx="2641401" cy="22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Cognitivism </a:t>
          </a:r>
          <a:br>
            <a:rPr lang="en-US" sz="2100" kern="1200" dirty="0"/>
          </a:br>
          <a:r>
            <a:rPr lang="en-US" sz="2100" kern="1200" dirty="0"/>
            <a:t>(mid–20th century):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Learning = mental information processing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Emphasis on memory, attention, schema</a:t>
          </a:r>
          <a:endParaRPr lang="en-US" sz="1600" kern="1200" dirty="0"/>
        </a:p>
      </dsp:txBody>
      <dsp:txXfrm>
        <a:off x="2778963" y="3339623"/>
        <a:ext cx="2641401" cy="2226416"/>
      </dsp:txXfrm>
    </dsp:sp>
    <dsp:sp modelId="{A74C700C-DA7D-F349-8335-B5D0B11BBC1F}">
      <dsp:nvSpPr>
        <dsp:cNvPr id="0" name=""/>
        <dsp:cNvSpPr/>
      </dsp:nvSpPr>
      <dsp:spPr>
        <a:xfrm>
          <a:off x="3821362" y="2504717"/>
          <a:ext cx="556604" cy="55660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9C105-1405-BF4B-85F9-258FA63ABAD1}">
      <dsp:nvSpPr>
        <dsp:cNvPr id="0" name=""/>
        <dsp:cNvSpPr/>
      </dsp:nvSpPr>
      <dsp:spPr>
        <a:xfrm>
          <a:off x="5552435" y="0"/>
          <a:ext cx="2641401" cy="22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Constructivism </a:t>
          </a:r>
          <a:br>
            <a:rPr lang="en-US" sz="2100" kern="1200" dirty="0"/>
          </a:br>
          <a:r>
            <a:rPr lang="en-US" sz="2100" kern="1200" dirty="0"/>
            <a:t>(late 20th century):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Learning = active meaning-making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Based on experience, context, social interaction</a:t>
          </a:r>
          <a:endParaRPr lang="en-US" sz="1600" kern="1200" dirty="0"/>
        </a:p>
      </dsp:txBody>
      <dsp:txXfrm>
        <a:off x="5552435" y="0"/>
        <a:ext cx="2641401" cy="2226416"/>
      </dsp:txXfrm>
    </dsp:sp>
    <dsp:sp modelId="{D0EBA8A3-5308-4140-8519-8C5F4CA1928B}">
      <dsp:nvSpPr>
        <dsp:cNvPr id="0" name=""/>
        <dsp:cNvSpPr/>
      </dsp:nvSpPr>
      <dsp:spPr>
        <a:xfrm>
          <a:off x="6594833" y="2504717"/>
          <a:ext cx="556604" cy="55660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1FE77-17EF-7941-9B89-BB3B1925346B}">
      <dsp:nvSpPr>
        <dsp:cNvPr id="0" name=""/>
        <dsp:cNvSpPr/>
      </dsp:nvSpPr>
      <dsp:spPr>
        <a:xfrm>
          <a:off x="8325906" y="3339623"/>
          <a:ext cx="2641401" cy="22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Connectivism </a:t>
          </a:r>
          <a:br>
            <a:rPr lang="en-US" sz="2100" kern="1200" dirty="0"/>
          </a:br>
          <a:r>
            <a:rPr lang="en-US" sz="2100" kern="1200" dirty="0"/>
            <a:t>(early 21st century)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Learning = making and nurturing connections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Learners are nodes in a network</a:t>
          </a:r>
        </a:p>
      </dsp:txBody>
      <dsp:txXfrm>
        <a:off x="8325906" y="3339623"/>
        <a:ext cx="2641401" cy="2226416"/>
      </dsp:txXfrm>
    </dsp:sp>
    <dsp:sp modelId="{B4634375-7E22-104B-A226-6DE03E96A0A3}">
      <dsp:nvSpPr>
        <dsp:cNvPr id="0" name=""/>
        <dsp:cNvSpPr/>
      </dsp:nvSpPr>
      <dsp:spPr>
        <a:xfrm>
          <a:off x="9368305" y="2504717"/>
          <a:ext cx="556604" cy="55660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E84EC-CFEA-4B75-8BFB-0EF5416C364C}">
      <dsp:nvSpPr>
        <dsp:cNvPr id="0" name=""/>
        <dsp:cNvSpPr/>
      </dsp:nvSpPr>
      <dsp:spPr>
        <a:xfrm>
          <a:off x="47" y="5079"/>
          <a:ext cx="4562460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Key questions emerging:</a:t>
          </a:r>
        </a:p>
      </dsp:txBody>
      <dsp:txXfrm>
        <a:off x="47" y="5079"/>
        <a:ext cx="4562460" cy="892800"/>
      </dsp:txXfrm>
    </dsp:sp>
    <dsp:sp modelId="{4A42148F-A245-48DB-925B-079855F69E40}">
      <dsp:nvSpPr>
        <dsp:cNvPr id="0" name=""/>
        <dsp:cNvSpPr/>
      </dsp:nvSpPr>
      <dsp:spPr>
        <a:xfrm>
          <a:off x="47" y="897879"/>
          <a:ext cx="4562460" cy="2340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do we prepare future teachers to use GenAI ethically and effectively?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What guidelines are needed to maintain academic integrity and fairness?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can we ensure access and inclusion for all learners?</a:t>
          </a:r>
        </a:p>
      </dsp:txBody>
      <dsp:txXfrm>
        <a:off x="47" y="897879"/>
        <a:ext cx="4562460" cy="2340112"/>
      </dsp:txXfrm>
    </dsp:sp>
    <dsp:sp modelId="{49617F86-8F70-4E44-BBDB-E6CEF7604AC7}">
      <dsp:nvSpPr>
        <dsp:cNvPr id="0" name=""/>
        <dsp:cNvSpPr/>
      </dsp:nvSpPr>
      <dsp:spPr>
        <a:xfrm>
          <a:off x="5201252" y="5079"/>
          <a:ext cx="4562460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Ongoing need for:</a:t>
          </a:r>
        </a:p>
      </dsp:txBody>
      <dsp:txXfrm>
        <a:off x="5201252" y="5079"/>
        <a:ext cx="4562460" cy="892800"/>
      </dsp:txXfrm>
    </dsp:sp>
    <dsp:sp modelId="{F8373467-EB67-4063-856F-1CE031F31B1B}">
      <dsp:nvSpPr>
        <dsp:cNvPr id="0" name=""/>
        <dsp:cNvSpPr/>
      </dsp:nvSpPr>
      <dsp:spPr>
        <a:xfrm>
          <a:off x="5201252" y="897879"/>
          <a:ext cx="4562460" cy="23401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Professional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Collaborative exploration of best practices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sustained conversation about what counts as learning</a:t>
          </a:r>
        </a:p>
      </dsp:txBody>
      <dsp:txXfrm>
        <a:off x="5201252" y="897879"/>
        <a:ext cx="4562460" cy="2340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23914-53DD-2841-A658-0E7A7E022C5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83A85-8ADA-DB40-A16D-6BC3F292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1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38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7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7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7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5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5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7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9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0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3A85-8ADA-DB40-A16D-6BC3F29213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5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6C038-2352-5D4E-8D1C-AD3FA865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E03E0-3135-8F43-9F3D-1CEA024F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F3CDB-A3EA-7249-AB85-4BD33D5D3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6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4A994-59A5-5940-9C81-F192D1C5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56FE-92E9-CB44-A4CF-4902D3BD6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35C36-67D5-9C4C-9FF9-A8E09890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1333F-7192-8946-BDCE-ECFA21DDB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A4A4-5991-1643-98F2-E3A58DB028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E88B-0420-4D48-8AED-D0B136C8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871C-4D26-3246-8C92-26C19244D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9B769-2A4A-5A40-A24E-885C9D901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0748-0609-C44F-9879-A3D48D7E1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DAEE2-AF4C-FF42-8B74-7D4BA213D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23E7B-C8EE-D44F-BC51-64A2E16012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F1B6-0614-D146-8FA9-4832D1361540}"/>
              </a:ext>
            </a:extLst>
          </p:cNvPr>
          <p:cNvSpPr/>
          <p:nvPr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D898-DB08-2345-95F0-0D64A3A3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DD46E-7F83-EF48-AB47-92247CE63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408F-ED0D-9D41-BD0C-9D9CC273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2566-7FB5-2C45-85D5-2AEED9D5F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359E0-42EC-C14F-AC64-EBA04A9E3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F6849-98DB-FF49-AFD8-04A6400FE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A421FC8-D9EF-4395-AFEF-02CC138B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AE4C-606C-6210-A26E-094991E2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1312049"/>
            <a:ext cx="8064843" cy="2387600"/>
          </a:xfrm>
        </p:spPr>
        <p:txBody>
          <a:bodyPr/>
          <a:lstStyle/>
          <a:p>
            <a:pPr algn="ctr"/>
            <a:r>
              <a:rPr lang="en-US" sz="4800" dirty="0"/>
              <a:t>Transformative Learning </a:t>
            </a:r>
            <a:br>
              <a:rPr lang="en-US" sz="4800" dirty="0"/>
            </a:br>
            <a:r>
              <a:rPr lang="en-US" sz="4800" dirty="0"/>
              <a:t>in the Age of Gen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97F23-CD38-AD78-3596-82EA34056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73" y="3774228"/>
            <a:ext cx="8263660" cy="62990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Educators’ Perspectives on a Learning Paradigm Shift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B9B046-15C3-B412-8A84-2CA4227B93F1}"/>
              </a:ext>
            </a:extLst>
          </p:cNvPr>
          <p:cNvSpPr txBox="1">
            <a:spLocks/>
          </p:cNvSpPr>
          <p:nvPr/>
        </p:nvSpPr>
        <p:spPr>
          <a:xfrm>
            <a:off x="1388549" y="4673525"/>
            <a:ext cx="7336907" cy="132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Dr. Mara Alagic &amp; Dr. JaeHwan Byun</a:t>
            </a:r>
          </a:p>
          <a:p>
            <a:r>
              <a:rPr lang="en-US" dirty="0">
                <a:solidFill>
                  <a:schemeClr val="bg1"/>
                </a:solidFill>
              </a:rPr>
              <a:t>Wichita State University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Wichita, KS. USA</a:t>
            </a:r>
          </a:p>
        </p:txBody>
      </p:sp>
      <p:pic>
        <p:nvPicPr>
          <p:cNvPr id="5" name="Picture 2" descr="The Learning Ideas Conference 2025, 11-13 Jun 2025 | Conference Locate  (Clocate)">
            <a:extLst>
              <a:ext uri="{FF2B5EF4-FFF2-40B4-BE49-F238E27FC236}">
                <a16:creationId xmlns:a16="http://schemas.microsoft.com/office/drawing/2014/main" id="{3DEB4128-4DF9-9714-AB29-C3319F10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4960938"/>
            <a:ext cx="31750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5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BD03-4AB7-E6B7-DDCA-B1F86F76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77" y="1751197"/>
            <a:ext cx="6077706" cy="4142160"/>
          </a:xfrm>
        </p:spPr>
        <p:txBody>
          <a:bodyPr/>
          <a:lstStyle/>
          <a:p>
            <a:r>
              <a:rPr lang="en-US" dirty="0"/>
              <a:t>Findings from this study:</a:t>
            </a:r>
          </a:p>
          <a:p>
            <a:pPr lvl="1"/>
            <a:r>
              <a:rPr lang="en-US" dirty="0"/>
              <a:t>250 of discussion entries</a:t>
            </a:r>
          </a:p>
          <a:p>
            <a:pPr lvl="1"/>
            <a:r>
              <a:rPr lang="en-US" dirty="0"/>
              <a:t>Most educators were in the Critical Reflection stage.</a:t>
            </a:r>
          </a:p>
          <a:p>
            <a:pPr lvl="1"/>
            <a:r>
              <a:rPr lang="en-US" dirty="0"/>
              <a:t>Some showed movement toward Planning and Action.</a:t>
            </a:r>
          </a:p>
          <a:p>
            <a:pPr lvl="1"/>
            <a:r>
              <a:rPr lang="en-US" dirty="0"/>
              <a:t>Participants demonstrated both optimism and caution, emphasizing:</a:t>
            </a:r>
          </a:p>
          <a:p>
            <a:pPr lvl="2"/>
            <a:r>
              <a:rPr lang="en-US" dirty="0"/>
              <a:t>Ethical use of GenAI</a:t>
            </a:r>
          </a:p>
          <a:p>
            <a:pPr lvl="2"/>
            <a:r>
              <a:rPr lang="en-US" dirty="0"/>
              <a:t>Student-centered learning</a:t>
            </a:r>
          </a:p>
          <a:p>
            <a:pPr lvl="1"/>
            <a:r>
              <a:rPr lang="en-US" dirty="0"/>
              <a:t>Need for more research and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D70AE-BA08-9C17-7CEF-839CA4E3F42F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“Educators are in the stage of transformation, navigating GenAI’s promise and its ethical tensions.”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186CDD-7FB7-DFBD-1270-FDFFA4125ABF}"/>
              </a:ext>
            </a:extLst>
          </p:cNvPr>
          <p:cNvGrpSpPr/>
          <p:nvPr/>
        </p:nvGrpSpPr>
        <p:grpSpPr>
          <a:xfrm>
            <a:off x="6096000" y="1212113"/>
            <a:ext cx="5884403" cy="5276555"/>
            <a:chOff x="6499991" y="1394154"/>
            <a:chExt cx="5480412" cy="50945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F2E4FA-0341-9055-759B-D92A2CD75C10}"/>
                </a:ext>
              </a:extLst>
            </p:cNvPr>
            <p:cNvGrpSpPr/>
            <p:nvPr/>
          </p:nvGrpSpPr>
          <p:grpSpPr>
            <a:xfrm>
              <a:off x="6499991" y="4578226"/>
              <a:ext cx="5480410" cy="1910442"/>
              <a:chOff x="1736819" y="3608614"/>
              <a:chExt cx="5480410" cy="1910442"/>
            </a:xfrm>
          </p:grpSpPr>
          <p:sp>
            <p:nvSpPr>
              <p:cNvPr id="38" name="Rounded Rectangle 4">
                <a:extLst>
                  <a:ext uri="{FF2B5EF4-FFF2-40B4-BE49-F238E27FC236}">
                    <a16:creationId xmlns:a16="http://schemas.microsoft.com/office/drawing/2014/main" id="{2CA82396-994F-9F3A-EF18-279A3124F768}"/>
                  </a:ext>
                </a:extLst>
              </p:cNvPr>
              <p:cNvSpPr/>
              <p:nvPr/>
            </p:nvSpPr>
            <p:spPr>
              <a:xfrm>
                <a:off x="1736819" y="3608614"/>
                <a:ext cx="5480406" cy="1910442"/>
              </a:xfrm>
              <a:custGeom>
                <a:avLst/>
                <a:gdLst/>
                <a:ahLst/>
                <a:cxnLst/>
                <a:rect l="0" t="0" r="0" b="0"/>
                <a:pathLst>
                  <a:path w="5480406" h="1910442">
                    <a:moveTo>
                      <a:pt x="5480406" y="1061357"/>
                    </a:moveTo>
                    <a:lnTo>
                      <a:pt x="5480406" y="1910442"/>
                    </a:lnTo>
                    <a:lnTo>
                      <a:pt x="1765656" y="1910442"/>
                    </a:lnTo>
                    <a:lnTo>
                      <a:pt x="0" y="318407"/>
                    </a:lnTo>
                    <a:cubicBezTo>
                      <a:pt x="152700" y="244224"/>
                      <a:pt x="284943" y="134504"/>
                      <a:pt x="385974" y="0"/>
                    </a:cubicBezTo>
                    <a:lnTo>
                      <a:pt x="1765656" y="1061357"/>
                    </a:lnTo>
                    <a:close/>
                  </a:path>
                </a:pathLst>
              </a:custGeom>
              <a:solidFill>
                <a:srgbClr val="E55753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9" name="Rounded Rectangle 5">
                <a:extLst>
                  <a:ext uri="{FF2B5EF4-FFF2-40B4-BE49-F238E27FC236}">
                    <a16:creationId xmlns:a16="http://schemas.microsoft.com/office/drawing/2014/main" id="{109C3105-7752-91E0-6B4F-DC6B07808EA6}"/>
                  </a:ext>
                </a:extLst>
              </p:cNvPr>
              <p:cNvSpPr/>
              <p:nvPr/>
            </p:nvSpPr>
            <p:spPr>
              <a:xfrm>
                <a:off x="1736819" y="3608614"/>
                <a:ext cx="5480410" cy="1910442"/>
              </a:xfrm>
              <a:custGeom>
                <a:avLst/>
                <a:gdLst/>
                <a:ahLst/>
                <a:cxnLst/>
                <a:rect l="0" t="0" r="0" b="0"/>
                <a:pathLst>
                  <a:path w="5480410" h="1910442">
                    <a:moveTo>
                      <a:pt x="5480410" y="1061357"/>
                    </a:moveTo>
                    <a:lnTo>
                      <a:pt x="5480410" y="1910442"/>
                    </a:lnTo>
                    <a:lnTo>
                      <a:pt x="1765659" y="1910442"/>
                    </a:lnTo>
                    <a:lnTo>
                      <a:pt x="0" y="318407"/>
                    </a:lnTo>
                    <a:cubicBezTo>
                      <a:pt x="152700" y="244224"/>
                      <a:pt x="284943" y="134504"/>
                      <a:pt x="385974" y="0"/>
                    </a:cubicBezTo>
                    <a:lnTo>
                      <a:pt x="1765659" y="1061357"/>
                    </a:lnTo>
                    <a:close/>
                  </a:path>
                </a:pathLst>
              </a:custGeom>
              <a:noFill/>
              <a:ln w="1326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12BE4D-8C39-6EC6-8284-C2D87C782288}"/>
                </a:ext>
              </a:extLst>
            </p:cNvPr>
            <p:cNvGrpSpPr/>
            <p:nvPr/>
          </p:nvGrpSpPr>
          <p:grpSpPr>
            <a:xfrm>
              <a:off x="6885964" y="4259819"/>
              <a:ext cx="5094436" cy="1379764"/>
              <a:chOff x="2122792" y="3290207"/>
              <a:chExt cx="5094436" cy="1379764"/>
            </a:xfrm>
          </p:grpSpPr>
          <p:sp>
            <p:nvSpPr>
              <p:cNvPr id="36" name="Rounded Rectangle 7">
                <a:extLst>
                  <a:ext uri="{FF2B5EF4-FFF2-40B4-BE49-F238E27FC236}">
                    <a16:creationId xmlns:a16="http://schemas.microsoft.com/office/drawing/2014/main" id="{EAE43125-5318-9662-6E6A-1944937BC5A9}"/>
                  </a:ext>
                </a:extLst>
              </p:cNvPr>
              <p:cNvSpPr/>
              <p:nvPr/>
            </p:nvSpPr>
            <p:spPr>
              <a:xfrm>
                <a:off x="2122792" y="3290207"/>
                <a:ext cx="5094434" cy="1379764"/>
              </a:xfrm>
              <a:custGeom>
                <a:avLst/>
                <a:gdLst/>
                <a:ahLst/>
                <a:cxnLst/>
                <a:rect l="0" t="0" r="0" b="0"/>
                <a:pathLst>
                  <a:path w="5094434" h="1379764">
                    <a:moveTo>
                      <a:pt x="5094434" y="530678"/>
                    </a:moveTo>
                    <a:lnTo>
                      <a:pt x="5094434" y="1379764"/>
                    </a:lnTo>
                    <a:lnTo>
                      <a:pt x="1379684" y="1379764"/>
                    </a:lnTo>
                    <a:lnTo>
                      <a:pt x="0" y="318407"/>
                    </a:lnTo>
                    <a:cubicBezTo>
                      <a:pt x="71378" y="223378"/>
                      <a:pt x="127178" y="115978"/>
                      <a:pt x="163604" y="0"/>
                    </a:cubicBezTo>
                    <a:lnTo>
                      <a:pt x="1379684" y="530678"/>
                    </a:lnTo>
                    <a:close/>
                  </a:path>
                </a:pathLst>
              </a:custGeom>
              <a:solidFill>
                <a:srgbClr val="DE843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Rounded Rectangle 8">
                <a:extLst>
                  <a:ext uri="{FF2B5EF4-FFF2-40B4-BE49-F238E27FC236}">
                    <a16:creationId xmlns:a16="http://schemas.microsoft.com/office/drawing/2014/main" id="{D961EB14-F6D4-3A16-BD5C-AEF027D9AA43}"/>
                  </a:ext>
                </a:extLst>
              </p:cNvPr>
              <p:cNvSpPr/>
              <p:nvPr/>
            </p:nvSpPr>
            <p:spPr>
              <a:xfrm>
                <a:off x="2122792" y="3290207"/>
                <a:ext cx="5094436" cy="1379764"/>
              </a:xfrm>
              <a:custGeom>
                <a:avLst/>
                <a:gdLst/>
                <a:ahLst/>
                <a:cxnLst/>
                <a:rect l="0" t="0" r="0" b="0"/>
                <a:pathLst>
                  <a:path w="5094436" h="1379764">
                    <a:moveTo>
                      <a:pt x="5094436" y="530678"/>
                    </a:moveTo>
                    <a:lnTo>
                      <a:pt x="5094436" y="1379764"/>
                    </a:lnTo>
                    <a:lnTo>
                      <a:pt x="1379685" y="1379764"/>
                    </a:lnTo>
                    <a:lnTo>
                      <a:pt x="0" y="318407"/>
                    </a:lnTo>
                    <a:cubicBezTo>
                      <a:pt x="71378" y="223378"/>
                      <a:pt x="127178" y="115978"/>
                      <a:pt x="163604" y="0"/>
                    </a:cubicBezTo>
                    <a:lnTo>
                      <a:pt x="1379685" y="530678"/>
                    </a:lnTo>
                    <a:close/>
                  </a:path>
                </a:pathLst>
              </a:custGeom>
              <a:noFill/>
              <a:ln w="1326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999CBC-E159-5E44-543A-6AD2DE44C3FE}"/>
                </a:ext>
              </a:extLst>
            </p:cNvPr>
            <p:cNvGrpSpPr/>
            <p:nvPr/>
          </p:nvGrpSpPr>
          <p:grpSpPr>
            <a:xfrm>
              <a:off x="7049568" y="3941412"/>
              <a:ext cx="4930835" cy="849085"/>
              <a:chOff x="2286396" y="2971800"/>
              <a:chExt cx="4930835" cy="849085"/>
            </a:xfrm>
          </p:grpSpPr>
          <p:sp>
            <p:nvSpPr>
              <p:cNvPr id="34" name="Rounded Rectangle 10">
                <a:extLst>
                  <a:ext uri="{FF2B5EF4-FFF2-40B4-BE49-F238E27FC236}">
                    <a16:creationId xmlns:a16="http://schemas.microsoft.com/office/drawing/2014/main" id="{A6B22455-94C5-E5DD-8392-966832875455}"/>
                  </a:ext>
                </a:extLst>
              </p:cNvPr>
              <p:cNvSpPr/>
              <p:nvPr/>
            </p:nvSpPr>
            <p:spPr>
              <a:xfrm>
                <a:off x="2286396" y="2971800"/>
                <a:ext cx="4930835" cy="849085"/>
              </a:xfrm>
              <a:custGeom>
                <a:avLst/>
                <a:gdLst/>
                <a:ahLst/>
                <a:cxnLst/>
                <a:rect l="0" t="0" r="0" b="0"/>
                <a:pathLst>
                  <a:path w="4930835" h="849085">
                    <a:moveTo>
                      <a:pt x="48588" y="0"/>
                    </a:moveTo>
                    <a:lnTo>
                      <a:pt x="1216076" y="0"/>
                    </a:lnTo>
                    <a:lnTo>
                      <a:pt x="4930835" y="0"/>
                    </a:lnTo>
                    <a:lnTo>
                      <a:pt x="4930835" y="849085"/>
                    </a:lnTo>
                    <a:lnTo>
                      <a:pt x="1216076" y="849085"/>
                    </a:lnTo>
                    <a:lnTo>
                      <a:pt x="0" y="318407"/>
                    </a:lnTo>
                    <a:cubicBezTo>
                      <a:pt x="31570" y="217892"/>
                      <a:pt x="48588" y="110933"/>
                      <a:pt x="48588" y="0"/>
                    </a:cubicBezTo>
                    <a:close/>
                  </a:path>
                </a:pathLst>
              </a:custGeom>
              <a:solidFill>
                <a:srgbClr val="E0CB1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878535F-2856-4939-24A9-073587282831}"/>
                  </a:ext>
                </a:extLst>
              </p:cNvPr>
              <p:cNvSpPr/>
              <p:nvPr/>
            </p:nvSpPr>
            <p:spPr>
              <a:xfrm>
                <a:off x="2286396" y="2971800"/>
                <a:ext cx="4930832" cy="849085"/>
              </a:xfrm>
              <a:custGeom>
                <a:avLst/>
                <a:gdLst/>
                <a:ahLst/>
                <a:cxnLst/>
                <a:rect l="0" t="0" r="0" b="0"/>
                <a:pathLst>
                  <a:path w="4930832" h="849085">
                    <a:moveTo>
                      <a:pt x="48588" y="0"/>
                    </a:moveTo>
                    <a:lnTo>
                      <a:pt x="1216080" y="0"/>
                    </a:lnTo>
                    <a:lnTo>
                      <a:pt x="4930832" y="0"/>
                    </a:lnTo>
                    <a:lnTo>
                      <a:pt x="4930832" y="849085"/>
                    </a:lnTo>
                    <a:lnTo>
                      <a:pt x="1216080" y="849085"/>
                    </a:lnTo>
                    <a:lnTo>
                      <a:pt x="0" y="318407"/>
                    </a:lnTo>
                    <a:cubicBezTo>
                      <a:pt x="31570" y="217892"/>
                      <a:pt x="48588" y="110933"/>
                      <a:pt x="48588" y="0"/>
                    </a:cubicBezTo>
                    <a:close/>
                  </a:path>
                </a:pathLst>
              </a:custGeom>
              <a:noFill/>
              <a:ln w="1326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50DD77-0A5B-1DC8-5D45-2F6F0496DAE2}"/>
                </a:ext>
              </a:extLst>
            </p:cNvPr>
            <p:cNvGrpSpPr/>
            <p:nvPr/>
          </p:nvGrpSpPr>
          <p:grpSpPr>
            <a:xfrm>
              <a:off x="7049568" y="3092326"/>
              <a:ext cx="4930835" cy="849085"/>
              <a:chOff x="2286396" y="2122714"/>
              <a:chExt cx="4930835" cy="849085"/>
            </a:xfrm>
          </p:grpSpPr>
          <p:sp>
            <p:nvSpPr>
              <p:cNvPr id="32" name="Rounded Rectangle 13">
                <a:extLst>
                  <a:ext uri="{FF2B5EF4-FFF2-40B4-BE49-F238E27FC236}">
                    <a16:creationId xmlns:a16="http://schemas.microsoft.com/office/drawing/2014/main" id="{FB3FB93C-7634-9829-93D5-704AC32A868E}"/>
                  </a:ext>
                </a:extLst>
              </p:cNvPr>
              <p:cNvSpPr/>
              <p:nvPr/>
            </p:nvSpPr>
            <p:spPr>
              <a:xfrm>
                <a:off x="2286396" y="2122714"/>
                <a:ext cx="4930835" cy="849085"/>
              </a:xfrm>
              <a:custGeom>
                <a:avLst/>
                <a:gdLst/>
                <a:ahLst/>
                <a:cxnLst/>
                <a:rect l="0" t="0" r="0" b="0"/>
                <a:pathLst>
                  <a:path w="4930835" h="849085">
                    <a:moveTo>
                      <a:pt x="1216076" y="0"/>
                    </a:moveTo>
                    <a:lnTo>
                      <a:pt x="4930835" y="0"/>
                    </a:lnTo>
                    <a:lnTo>
                      <a:pt x="4930835" y="849085"/>
                    </a:lnTo>
                    <a:lnTo>
                      <a:pt x="1216076" y="849085"/>
                    </a:lnTo>
                    <a:lnTo>
                      <a:pt x="48588" y="849085"/>
                    </a:lnTo>
                    <a:cubicBezTo>
                      <a:pt x="48588" y="738151"/>
                      <a:pt x="31570" y="631193"/>
                      <a:pt x="0" y="530678"/>
                    </a:cubicBezTo>
                    <a:close/>
                  </a:path>
                </a:pathLst>
              </a:custGeom>
              <a:solidFill>
                <a:srgbClr val="92BD39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B6DEB3B5-F258-BE79-C699-E6321B01E354}"/>
                  </a:ext>
                </a:extLst>
              </p:cNvPr>
              <p:cNvSpPr/>
              <p:nvPr/>
            </p:nvSpPr>
            <p:spPr>
              <a:xfrm>
                <a:off x="2286396" y="2122714"/>
                <a:ext cx="4930832" cy="849085"/>
              </a:xfrm>
              <a:custGeom>
                <a:avLst/>
                <a:gdLst/>
                <a:ahLst/>
                <a:cxnLst/>
                <a:rect l="0" t="0" r="0" b="0"/>
                <a:pathLst>
                  <a:path w="4930832" h="849085">
                    <a:moveTo>
                      <a:pt x="1216080" y="0"/>
                    </a:moveTo>
                    <a:lnTo>
                      <a:pt x="4930832" y="0"/>
                    </a:lnTo>
                    <a:lnTo>
                      <a:pt x="4930832" y="849085"/>
                    </a:lnTo>
                    <a:lnTo>
                      <a:pt x="1216080" y="849085"/>
                    </a:lnTo>
                    <a:lnTo>
                      <a:pt x="48588" y="849085"/>
                    </a:lnTo>
                    <a:cubicBezTo>
                      <a:pt x="48588" y="738151"/>
                      <a:pt x="31570" y="631193"/>
                      <a:pt x="0" y="530678"/>
                    </a:cubicBezTo>
                    <a:close/>
                  </a:path>
                </a:pathLst>
              </a:custGeom>
              <a:noFill/>
              <a:ln w="1326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0382F2-8004-FA43-5F6E-28A6588830CA}"/>
                </a:ext>
              </a:extLst>
            </p:cNvPr>
            <p:cNvGrpSpPr/>
            <p:nvPr/>
          </p:nvGrpSpPr>
          <p:grpSpPr>
            <a:xfrm>
              <a:off x="6885964" y="2243240"/>
              <a:ext cx="5094436" cy="1379764"/>
              <a:chOff x="2122792" y="1273628"/>
              <a:chExt cx="5094436" cy="1379764"/>
            </a:xfrm>
          </p:grpSpPr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DE9B5A79-AA6E-18EA-9E0F-E08647753302}"/>
                  </a:ext>
                </a:extLst>
              </p:cNvPr>
              <p:cNvSpPr/>
              <p:nvPr/>
            </p:nvSpPr>
            <p:spPr>
              <a:xfrm>
                <a:off x="2122792" y="1273628"/>
                <a:ext cx="5094434" cy="1379764"/>
              </a:xfrm>
              <a:custGeom>
                <a:avLst/>
                <a:gdLst/>
                <a:ahLst/>
                <a:cxnLst/>
                <a:rect l="0" t="0" r="0" b="0"/>
                <a:pathLst>
                  <a:path w="5094434" h="1379764">
                    <a:moveTo>
                      <a:pt x="5094434" y="0"/>
                    </a:moveTo>
                    <a:lnTo>
                      <a:pt x="5094434" y="849085"/>
                    </a:lnTo>
                    <a:lnTo>
                      <a:pt x="1379684" y="849085"/>
                    </a:lnTo>
                    <a:lnTo>
                      <a:pt x="163604" y="1379764"/>
                    </a:lnTo>
                    <a:cubicBezTo>
                      <a:pt x="127178" y="1263784"/>
                      <a:pt x="71378" y="1156383"/>
                      <a:pt x="0" y="1061357"/>
                    </a:cubicBezTo>
                    <a:lnTo>
                      <a:pt x="1379684" y="0"/>
                    </a:lnTo>
                    <a:close/>
                  </a:path>
                </a:pathLst>
              </a:custGeom>
              <a:solidFill>
                <a:srgbClr val="3CC583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1" name="Rounded Rectangle 17">
                <a:extLst>
                  <a:ext uri="{FF2B5EF4-FFF2-40B4-BE49-F238E27FC236}">
                    <a16:creationId xmlns:a16="http://schemas.microsoft.com/office/drawing/2014/main" id="{B745599F-4B6E-C31E-17CB-10056A86D64D}"/>
                  </a:ext>
                </a:extLst>
              </p:cNvPr>
              <p:cNvSpPr/>
              <p:nvPr/>
            </p:nvSpPr>
            <p:spPr>
              <a:xfrm>
                <a:off x="2122792" y="1273628"/>
                <a:ext cx="5094436" cy="1379764"/>
              </a:xfrm>
              <a:custGeom>
                <a:avLst/>
                <a:gdLst/>
                <a:ahLst/>
                <a:cxnLst/>
                <a:rect l="0" t="0" r="0" b="0"/>
                <a:pathLst>
                  <a:path w="5094436" h="1379764">
                    <a:moveTo>
                      <a:pt x="5094436" y="0"/>
                    </a:moveTo>
                    <a:lnTo>
                      <a:pt x="5094436" y="849085"/>
                    </a:lnTo>
                    <a:lnTo>
                      <a:pt x="1379685" y="849085"/>
                    </a:lnTo>
                    <a:lnTo>
                      <a:pt x="163604" y="1379764"/>
                    </a:lnTo>
                    <a:cubicBezTo>
                      <a:pt x="127178" y="1263785"/>
                      <a:pt x="71378" y="1156385"/>
                      <a:pt x="0" y="1061357"/>
                    </a:cubicBezTo>
                    <a:lnTo>
                      <a:pt x="1379685" y="0"/>
                    </a:lnTo>
                    <a:close/>
                  </a:path>
                </a:pathLst>
              </a:custGeom>
              <a:noFill/>
              <a:ln w="1326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26C3B2-9098-195B-8B4B-41A4F984589D}"/>
                </a:ext>
              </a:extLst>
            </p:cNvPr>
            <p:cNvGrpSpPr/>
            <p:nvPr/>
          </p:nvGrpSpPr>
          <p:grpSpPr>
            <a:xfrm>
              <a:off x="6499991" y="1394154"/>
              <a:ext cx="5480410" cy="1910442"/>
              <a:chOff x="1736819" y="424542"/>
              <a:chExt cx="5480410" cy="1910442"/>
            </a:xfrm>
          </p:grpSpPr>
          <p:sp>
            <p:nvSpPr>
              <p:cNvPr id="28" name="Rounded Rectangle 19">
                <a:extLst>
                  <a:ext uri="{FF2B5EF4-FFF2-40B4-BE49-F238E27FC236}">
                    <a16:creationId xmlns:a16="http://schemas.microsoft.com/office/drawing/2014/main" id="{D7687952-9259-4B24-857A-1D17EF531668}"/>
                  </a:ext>
                </a:extLst>
              </p:cNvPr>
              <p:cNvSpPr/>
              <p:nvPr/>
            </p:nvSpPr>
            <p:spPr>
              <a:xfrm>
                <a:off x="1736819" y="424542"/>
                <a:ext cx="5480406" cy="1910442"/>
              </a:xfrm>
              <a:custGeom>
                <a:avLst/>
                <a:gdLst/>
                <a:ahLst/>
                <a:cxnLst/>
                <a:rect l="0" t="0" r="0" b="0"/>
                <a:pathLst>
                  <a:path w="5480406" h="1910442">
                    <a:moveTo>
                      <a:pt x="5480406" y="0"/>
                    </a:moveTo>
                    <a:lnTo>
                      <a:pt x="5480406" y="849085"/>
                    </a:lnTo>
                    <a:lnTo>
                      <a:pt x="1765656" y="849085"/>
                    </a:lnTo>
                    <a:lnTo>
                      <a:pt x="385974" y="1910442"/>
                    </a:lnTo>
                    <a:cubicBezTo>
                      <a:pt x="284943" y="1775942"/>
                      <a:pt x="152700" y="1666215"/>
                      <a:pt x="0" y="1592035"/>
                    </a:cubicBezTo>
                    <a:lnTo>
                      <a:pt x="1765656" y="0"/>
                    </a:lnTo>
                    <a:close/>
                  </a:path>
                </a:pathLst>
              </a:custGeom>
              <a:solidFill>
                <a:srgbClr val="1EABDA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2B5D6A6E-F287-A246-26CD-47F7FCC8413F}"/>
                  </a:ext>
                </a:extLst>
              </p:cNvPr>
              <p:cNvSpPr/>
              <p:nvPr/>
            </p:nvSpPr>
            <p:spPr>
              <a:xfrm>
                <a:off x="1736819" y="424542"/>
                <a:ext cx="5480410" cy="1910442"/>
              </a:xfrm>
              <a:custGeom>
                <a:avLst/>
                <a:gdLst/>
                <a:ahLst/>
                <a:cxnLst/>
                <a:rect l="0" t="0" r="0" b="0"/>
                <a:pathLst>
                  <a:path w="5480410" h="1910442">
                    <a:moveTo>
                      <a:pt x="5480410" y="0"/>
                    </a:moveTo>
                    <a:lnTo>
                      <a:pt x="5480410" y="849085"/>
                    </a:lnTo>
                    <a:lnTo>
                      <a:pt x="1765659" y="849085"/>
                    </a:lnTo>
                    <a:lnTo>
                      <a:pt x="385974" y="1910442"/>
                    </a:lnTo>
                    <a:cubicBezTo>
                      <a:pt x="284943" y="1775938"/>
                      <a:pt x="152700" y="1666218"/>
                      <a:pt x="0" y="1592035"/>
                    </a:cubicBezTo>
                    <a:lnTo>
                      <a:pt x="1765659" y="0"/>
                    </a:lnTo>
                    <a:close/>
                  </a:path>
                </a:pathLst>
              </a:custGeom>
              <a:noFill/>
              <a:ln w="1326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Rounded Rectangle 22">
              <a:extLst>
                <a:ext uri="{FF2B5EF4-FFF2-40B4-BE49-F238E27FC236}">
                  <a16:creationId xmlns:a16="http://schemas.microsoft.com/office/drawing/2014/main" id="{BA024EAF-1AD2-9133-8C77-B7C9C87D9B4A}"/>
                </a:ext>
              </a:extLst>
            </p:cNvPr>
            <p:cNvSpPr/>
            <p:nvPr/>
          </p:nvSpPr>
          <p:spPr>
            <a:xfrm>
              <a:off x="8597324" y="1606426"/>
              <a:ext cx="398893" cy="424652"/>
            </a:xfrm>
            <a:custGeom>
              <a:avLst/>
              <a:gdLst/>
              <a:ahLst/>
              <a:cxnLst/>
              <a:rect l="0" t="0" r="0" b="0"/>
              <a:pathLst>
                <a:path w="398893" h="424652">
                  <a:moveTo>
                    <a:pt x="252199" y="83520"/>
                  </a:moveTo>
                  <a:cubicBezTo>
                    <a:pt x="243790" y="75211"/>
                    <a:pt x="232405" y="70615"/>
                    <a:pt x="220585" y="70757"/>
                  </a:cubicBezTo>
                  <a:lnTo>
                    <a:pt x="216693" y="70757"/>
                  </a:lnTo>
                  <a:cubicBezTo>
                    <a:pt x="215703" y="70781"/>
                    <a:pt x="214725" y="70536"/>
                    <a:pt x="213863" y="70049"/>
                  </a:cubicBezTo>
                  <a:cubicBezTo>
                    <a:pt x="212864" y="69217"/>
                    <a:pt x="212282" y="67988"/>
                    <a:pt x="212271" y="66688"/>
                  </a:cubicBezTo>
                  <a:lnTo>
                    <a:pt x="212271" y="8844"/>
                  </a:lnTo>
                  <a:cubicBezTo>
                    <a:pt x="212271" y="3959"/>
                    <a:pt x="216231" y="0"/>
                    <a:pt x="221116" y="0"/>
                  </a:cubicBezTo>
                  <a:cubicBezTo>
                    <a:pt x="227524" y="11"/>
                    <a:pt x="233918" y="603"/>
                    <a:pt x="240220" y="1768"/>
                  </a:cubicBezTo>
                  <a:cubicBezTo>
                    <a:pt x="244351" y="2433"/>
                    <a:pt x="247452" y="5903"/>
                    <a:pt x="247650" y="10082"/>
                  </a:cubicBezTo>
                  <a:lnTo>
                    <a:pt x="247650" y="27772"/>
                  </a:lnTo>
                  <a:cubicBezTo>
                    <a:pt x="247701" y="29624"/>
                    <a:pt x="248901" y="31248"/>
                    <a:pt x="250657" y="31840"/>
                  </a:cubicBezTo>
                  <a:lnTo>
                    <a:pt x="259147" y="35378"/>
                  </a:lnTo>
                  <a:cubicBezTo>
                    <a:pt x="260627" y="36441"/>
                    <a:pt x="262621" y="36441"/>
                    <a:pt x="264101" y="35378"/>
                  </a:cubicBezTo>
                  <a:lnTo>
                    <a:pt x="276129" y="22288"/>
                  </a:lnTo>
                  <a:cubicBezTo>
                    <a:pt x="279158" y="19218"/>
                    <a:pt x="283982" y="18841"/>
                    <a:pt x="287450" y="21404"/>
                  </a:cubicBezTo>
                  <a:cubicBezTo>
                    <a:pt x="298310" y="28681"/>
                    <a:pt x="307776" y="37848"/>
                    <a:pt x="315399" y="48468"/>
                  </a:cubicBezTo>
                  <a:cubicBezTo>
                    <a:pt x="317962" y="51936"/>
                    <a:pt x="317585" y="56761"/>
                    <a:pt x="314515" y="59789"/>
                  </a:cubicBezTo>
                  <a:lnTo>
                    <a:pt x="302309" y="71995"/>
                  </a:lnTo>
                  <a:cubicBezTo>
                    <a:pt x="301058" y="73324"/>
                    <a:pt x="300710" y="75268"/>
                    <a:pt x="301425" y="76948"/>
                  </a:cubicBezTo>
                  <a:cubicBezTo>
                    <a:pt x="302811" y="79711"/>
                    <a:pt x="304051" y="82545"/>
                    <a:pt x="305140" y="85439"/>
                  </a:cubicBezTo>
                  <a:cubicBezTo>
                    <a:pt x="305528" y="86847"/>
                    <a:pt x="306588" y="87973"/>
                    <a:pt x="307970" y="88446"/>
                  </a:cubicBezTo>
                  <a:lnTo>
                    <a:pt x="325659" y="88446"/>
                  </a:lnTo>
                  <a:cubicBezTo>
                    <a:pt x="330173" y="88208"/>
                    <a:pt x="334141" y="91412"/>
                    <a:pt x="334858" y="95875"/>
                  </a:cubicBezTo>
                  <a:cubicBezTo>
                    <a:pt x="337217" y="108502"/>
                    <a:pt x="337217" y="121457"/>
                    <a:pt x="334858" y="134084"/>
                  </a:cubicBezTo>
                  <a:cubicBezTo>
                    <a:pt x="334167" y="138344"/>
                    <a:pt x="330505" y="141483"/>
                    <a:pt x="326190" y="141514"/>
                  </a:cubicBezTo>
                  <a:lnTo>
                    <a:pt x="308501" y="141514"/>
                  </a:lnTo>
                  <a:cubicBezTo>
                    <a:pt x="306915" y="141827"/>
                    <a:pt x="305626" y="142980"/>
                    <a:pt x="305140" y="144521"/>
                  </a:cubicBezTo>
                  <a:cubicBezTo>
                    <a:pt x="303793" y="147128"/>
                    <a:pt x="302317" y="149667"/>
                    <a:pt x="300717" y="152127"/>
                  </a:cubicBezTo>
                  <a:cubicBezTo>
                    <a:pt x="300003" y="153808"/>
                    <a:pt x="300350" y="155751"/>
                    <a:pt x="301602" y="157080"/>
                  </a:cubicBezTo>
                  <a:lnTo>
                    <a:pt x="313807" y="169286"/>
                  </a:lnTo>
                  <a:cubicBezTo>
                    <a:pt x="316877" y="172314"/>
                    <a:pt x="317254" y="177139"/>
                    <a:pt x="314692" y="180607"/>
                  </a:cubicBezTo>
                  <a:cubicBezTo>
                    <a:pt x="307332" y="191150"/>
                    <a:pt x="298170" y="200312"/>
                    <a:pt x="287627" y="207672"/>
                  </a:cubicBezTo>
                  <a:cubicBezTo>
                    <a:pt x="284375" y="210477"/>
                    <a:pt x="279559" y="210477"/>
                    <a:pt x="276306" y="207672"/>
                  </a:cubicBezTo>
                  <a:lnTo>
                    <a:pt x="264101" y="195466"/>
                  </a:lnTo>
                  <a:cubicBezTo>
                    <a:pt x="262771" y="194214"/>
                    <a:pt x="260828" y="193867"/>
                    <a:pt x="259148" y="194582"/>
                  </a:cubicBezTo>
                  <a:lnTo>
                    <a:pt x="250657" y="197766"/>
                  </a:lnTo>
                  <a:cubicBezTo>
                    <a:pt x="248901" y="198358"/>
                    <a:pt x="247701" y="199982"/>
                    <a:pt x="247650" y="201834"/>
                  </a:cubicBezTo>
                  <a:lnTo>
                    <a:pt x="247650" y="219524"/>
                  </a:lnTo>
                  <a:cubicBezTo>
                    <a:pt x="247619" y="223838"/>
                    <a:pt x="244479" y="227501"/>
                    <a:pt x="240220" y="228191"/>
                  </a:cubicBezTo>
                  <a:cubicBezTo>
                    <a:pt x="233918" y="229356"/>
                    <a:pt x="227524" y="229949"/>
                    <a:pt x="221116" y="229960"/>
                  </a:cubicBezTo>
                  <a:cubicBezTo>
                    <a:pt x="216231" y="229960"/>
                    <a:pt x="212271" y="226000"/>
                    <a:pt x="212271" y="221116"/>
                  </a:cubicBezTo>
                  <a:lnTo>
                    <a:pt x="212271" y="162033"/>
                  </a:lnTo>
                  <a:cubicBezTo>
                    <a:pt x="212297" y="160926"/>
                    <a:pt x="212816" y="159888"/>
                    <a:pt x="213686" y="159203"/>
                  </a:cubicBezTo>
                  <a:cubicBezTo>
                    <a:pt x="214644" y="158779"/>
                    <a:pt x="215736" y="158779"/>
                    <a:pt x="216693" y="159203"/>
                  </a:cubicBezTo>
                  <a:lnTo>
                    <a:pt x="221116" y="159203"/>
                  </a:lnTo>
                  <a:cubicBezTo>
                    <a:pt x="245539" y="159203"/>
                    <a:pt x="265339" y="139404"/>
                    <a:pt x="265339" y="114980"/>
                  </a:cubicBezTo>
                  <a:cubicBezTo>
                    <a:pt x="265340" y="103159"/>
                    <a:pt x="260608" y="91829"/>
                    <a:pt x="252199" y="83520"/>
                  </a:cubicBezTo>
                  <a:close/>
                  <a:moveTo>
                    <a:pt x="185737" y="8844"/>
                  </a:moveTo>
                  <a:lnTo>
                    <a:pt x="185737" y="221116"/>
                  </a:lnTo>
                  <a:cubicBezTo>
                    <a:pt x="185737" y="226000"/>
                    <a:pt x="181777" y="229960"/>
                    <a:pt x="176892" y="229960"/>
                  </a:cubicBezTo>
                  <a:cubicBezTo>
                    <a:pt x="113390" y="229960"/>
                    <a:pt x="61912" y="178482"/>
                    <a:pt x="61912" y="114980"/>
                  </a:cubicBezTo>
                  <a:cubicBezTo>
                    <a:pt x="61912" y="51478"/>
                    <a:pt x="113390" y="0"/>
                    <a:pt x="176892" y="0"/>
                  </a:cubicBezTo>
                  <a:cubicBezTo>
                    <a:pt x="181777" y="0"/>
                    <a:pt x="185737" y="3959"/>
                    <a:pt x="185737" y="8844"/>
                  </a:cubicBezTo>
                  <a:close/>
                  <a:moveTo>
                    <a:pt x="185737" y="247650"/>
                  </a:moveTo>
                  <a:lnTo>
                    <a:pt x="185737" y="415698"/>
                  </a:lnTo>
                  <a:cubicBezTo>
                    <a:pt x="185737" y="420582"/>
                    <a:pt x="181777" y="424542"/>
                    <a:pt x="176892" y="424542"/>
                  </a:cubicBezTo>
                  <a:lnTo>
                    <a:pt x="8844" y="424542"/>
                  </a:lnTo>
                  <a:cubicBezTo>
                    <a:pt x="3959" y="424542"/>
                    <a:pt x="0" y="420582"/>
                    <a:pt x="0" y="415698"/>
                  </a:cubicBezTo>
                  <a:cubicBezTo>
                    <a:pt x="0" y="318002"/>
                    <a:pt x="79197" y="238805"/>
                    <a:pt x="176892" y="238805"/>
                  </a:cubicBezTo>
                  <a:cubicBezTo>
                    <a:pt x="181777" y="238805"/>
                    <a:pt x="185737" y="242765"/>
                    <a:pt x="185737" y="247650"/>
                  </a:cubicBezTo>
                  <a:close/>
                  <a:moveTo>
                    <a:pt x="395532" y="387749"/>
                  </a:moveTo>
                  <a:cubicBezTo>
                    <a:pt x="397463" y="397069"/>
                    <a:pt x="398587" y="406538"/>
                    <a:pt x="398893" y="416052"/>
                  </a:cubicBezTo>
                  <a:cubicBezTo>
                    <a:pt x="398796" y="420839"/>
                    <a:pt x="394836" y="424641"/>
                    <a:pt x="390048" y="424542"/>
                  </a:cubicBezTo>
                  <a:lnTo>
                    <a:pt x="305140" y="424542"/>
                  </a:lnTo>
                  <a:cubicBezTo>
                    <a:pt x="303890" y="424652"/>
                    <a:pt x="302655" y="424202"/>
                    <a:pt x="301768" y="423315"/>
                  </a:cubicBezTo>
                  <a:cubicBezTo>
                    <a:pt x="300881" y="422428"/>
                    <a:pt x="300431" y="421193"/>
                    <a:pt x="300541" y="419943"/>
                  </a:cubicBezTo>
                  <a:cubicBezTo>
                    <a:pt x="296060" y="375624"/>
                    <a:pt x="261013" y="340577"/>
                    <a:pt x="216693" y="336096"/>
                  </a:cubicBezTo>
                  <a:cubicBezTo>
                    <a:pt x="214871" y="335811"/>
                    <a:pt x="213441" y="334381"/>
                    <a:pt x="213155" y="332558"/>
                  </a:cubicBezTo>
                  <a:lnTo>
                    <a:pt x="213155" y="247650"/>
                  </a:lnTo>
                  <a:cubicBezTo>
                    <a:pt x="213155" y="242833"/>
                    <a:pt x="217008" y="238901"/>
                    <a:pt x="221823" y="238805"/>
                  </a:cubicBezTo>
                  <a:cubicBezTo>
                    <a:pt x="234432" y="238846"/>
                    <a:pt x="247001" y="240209"/>
                    <a:pt x="259325" y="242873"/>
                  </a:cubicBezTo>
                  <a:cubicBezTo>
                    <a:pt x="263345" y="243712"/>
                    <a:pt x="266226" y="247257"/>
                    <a:pt x="266223" y="251364"/>
                  </a:cubicBezTo>
                  <a:lnTo>
                    <a:pt x="266223" y="277721"/>
                  </a:lnTo>
                  <a:cubicBezTo>
                    <a:pt x="266274" y="279574"/>
                    <a:pt x="267475" y="281197"/>
                    <a:pt x="269231" y="281790"/>
                  </a:cubicBezTo>
                  <a:cubicBezTo>
                    <a:pt x="275889" y="284275"/>
                    <a:pt x="282388" y="287169"/>
                    <a:pt x="288689" y="290458"/>
                  </a:cubicBezTo>
                  <a:cubicBezTo>
                    <a:pt x="290409" y="291307"/>
                    <a:pt x="292482" y="290950"/>
                    <a:pt x="293819" y="289573"/>
                  </a:cubicBezTo>
                  <a:lnTo>
                    <a:pt x="311508" y="271884"/>
                  </a:lnTo>
                  <a:cubicBezTo>
                    <a:pt x="314524" y="268830"/>
                    <a:pt x="319298" y="268382"/>
                    <a:pt x="322829" y="270822"/>
                  </a:cubicBezTo>
                  <a:cubicBezTo>
                    <a:pt x="343336" y="285316"/>
                    <a:pt x="360521" y="304009"/>
                    <a:pt x="373244" y="325659"/>
                  </a:cubicBezTo>
                  <a:cubicBezTo>
                    <a:pt x="375239" y="329168"/>
                    <a:pt x="374661" y="333574"/>
                    <a:pt x="371828" y="336450"/>
                  </a:cubicBezTo>
                  <a:lnTo>
                    <a:pt x="352370" y="355908"/>
                  </a:lnTo>
                  <a:cubicBezTo>
                    <a:pt x="351149" y="357181"/>
                    <a:pt x="350802" y="359058"/>
                    <a:pt x="351486" y="360684"/>
                  </a:cubicBezTo>
                  <a:cubicBezTo>
                    <a:pt x="353744" y="366052"/>
                    <a:pt x="355693" y="371544"/>
                    <a:pt x="357323" y="377135"/>
                  </a:cubicBezTo>
                  <a:cubicBezTo>
                    <a:pt x="357873" y="379022"/>
                    <a:pt x="359603" y="380319"/>
                    <a:pt x="361569" y="380319"/>
                  </a:cubicBezTo>
                  <a:lnTo>
                    <a:pt x="386864" y="380319"/>
                  </a:lnTo>
                  <a:cubicBezTo>
                    <a:pt x="391179" y="380350"/>
                    <a:pt x="394842" y="383489"/>
                    <a:pt x="395532" y="387749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ounded Rectangle 23">
              <a:extLst>
                <a:ext uri="{FF2B5EF4-FFF2-40B4-BE49-F238E27FC236}">
                  <a16:creationId xmlns:a16="http://schemas.microsoft.com/office/drawing/2014/main" id="{7AE1B5D1-D4F3-B0B8-50FF-0227679C5425}"/>
                </a:ext>
              </a:extLst>
            </p:cNvPr>
            <p:cNvSpPr/>
            <p:nvPr/>
          </p:nvSpPr>
          <p:spPr>
            <a:xfrm>
              <a:off x="8586091" y="2458413"/>
              <a:ext cx="420492" cy="419374"/>
            </a:xfrm>
            <a:custGeom>
              <a:avLst/>
              <a:gdLst/>
              <a:ahLst/>
              <a:cxnLst/>
              <a:rect l="0" t="0" r="0" b="0"/>
              <a:pathLst>
                <a:path w="420492" h="419374">
                  <a:moveTo>
                    <a:pt x="323731" y="51723"/>
                  </a:moveTo>
                  <a:lnTo>
                    <a:pt x="323731" y="17689"/>
                  </a:lnTo>
                  <a:cubicBezTo>
                    <a:pt x="323731" y="7919"/>
                    <a:pt x="331651" y="0"/>
                    <a:pt x="341420" y="0"/>
                  </a:cubicBezTo>
                  <a:cubicBezTo>
                    <a:pt x="351190" y="0"/>
                    <a:pt x="359110" y="7919"/>
                    <a:pt x="359110" y="17689"/>
                  </a:cubicBezTo>
                  <a:lnTo>
                    <a:pt x="359110" y="51723"/>
                  </a:lnTo>
                  <a:lnTo>
                    <a:pt x="385113" y="51723"/>
                  </a:lnTo>
                  <a:cubicBezTo>
                    <a:pt x="404652" y="51723"/>
                    <a:pt x="420492" y="67562"/>
                    <a:pt x="420492" y="87102"/>
                  </a:cubicBezTo>
                  <a:lnTo>
                    <a:pt x="420492" y="139320"/>
                  </a:lnTo>
                  <a:cubicBezTo>
                    <a:pt x="420492" y="158859"/>
                    <a:pt x="404652" y="174699"/>
                    <a:pt x="385113" y="174699"/>
                  </a:cubicBezTo>
                  <a:lnTo>
                    <a:pt x="297781" y="174699"/>
                  </a:lnTo>
                  <a:cubicBezTo>
                    <a:pt x="278242" y="174699"/>
                    <a:pt x="262402" y="158859"/>
                    <a:pt x="262402" y="139320"/>
                  </a:cubicBezTo>
                  <a:lnTo>
                    <a:pt x="262402" y="87102"/>
                  </a:lnTo>
                  <a:cubicBezTo>
                    <a:pt x="262402" y="67562"/>
                    <a:pt x="278242" y="51723"/>
                    <a:pt x="297781" y="51723"/>
                  </a:cubicBezTo>
                  <a:close/>
                  <a:moveTo>
                    <a:pt x="311950" y="136985"/>
                  </a:moveTo>
                  <a:cubicBezTo>
                    <a:pt x="319277" y="136985"/>
                    <a:pt x="325217" y="131046"/>
                    <a:pt x="325217" y="123718"/>
                  </a:cubicBezTo>
                  <a:lnTo>
                    <a:pt x="325217" y="102774"/>
                  </a:lnTo>
                  <a:cubicBezTo>
                    <a:pt x="325217" y="95447"/>
                    <a:pt x="319277" y="89507"/>
                    <a:pt x="311950" y="89507"/>
                  </a:cubicBezTo>
                  <a:cubicBezTo>
                    <a:pt x="304623" y="89507"/>
                    <a:pt x="298683" y="95447"/>
                    <a:pt x="298683" y="102774"/>
                  </a:cubicBezTo>
                  <a:lnTo>
                    <a:pt x="298683" y="123718"/>
                  </a:lnTo>
                  <a:cubicBezTo>
                    <a:pt x="298683" y="131046"/>
                    <a:pt x="304623" y="136985"/>
                    <a:pt x="311950" y="136985"/>
                  </a:cubicBezTo>
                  <a:close/>
                  <a:moveTo>
                    <a:pt x="357659" y="123718"/>
                  </a:moveTo>
                  <a:cubicBezTo>
                    <a:pt x="357659" y="131046"/>
                    <a:pt x="363599" y="136985"/>
                    <a:pt x="370926" y="136985"/>
                  </a:cubicBezTo>
                  <a:cubicBezTo>
                    <a:pt x="378253" y="136985"/>
                    <a:pt x="384193" y="131046"/>
                    <a:pt x="384193" y="123718"/>
                  </a:cubicBezTo>
                  <a:lnTo>
                    <a:pt x="384193" y="102774"/>
                  </a:lnTo>
                  <a:cubicBezTo>
                    <a:pt x="384193" y="95447"/>
                    <a:pt x="378253" y="89507"/>
                    <a:pt x="370926" y="89507"/>
                  </a:cubicBezTo>
                  <a:cubicBezTo>
                    <a:pt x="363599" y="89507"/>
                    <a:pt x="357659" y="95447"/>
                    <a:pt x="357659" y="102774"/>
                  </a:cubicBezTo>
                  <a:close/>
                  <a:moveTo>
                    <a:pt x="260156" y="188479"/>
                  </a:moveTo>
                  <a:cubicBezTo>
                    <a:pt x="270593" y="196474"/>
                    <a:pt x="283630" y="201215"/>
                    <a:pt x="297781" y="201215"/>
                  </a:cubicBezTo>
                  <a:lnTo>
                    <a:pt x="361409" y="201215"/>
                  </a:lnTo>
                  <a:lnTo>
                    <a:pt x="361409" y="405438"/>
                  </a:lnTo>
                  <a:cubicBezTo>
                    <a:pt x="361404" y="409883"/>
                    <a:pt x="359174" y="414031"/>
                    <a:pt x="355467" y="416485"/>
                  </a:cubicBezTo>
                  <a:cubicBezTo>
                    <a:pt x="351761" y="418939"/>
                    <a:pt x="347072" y="419374"/>
                    <a:pt x="342977" y="417644"/>
                  </a:cubicBezTo>
                  <a:lnTo>
                    <a:pt x="260156" y="382619"/>
                  </a:lnTo>
                  <a:close/>
                  <a:moveTo>
                    <a:pt x="233622" y="98193"/>
                  </a:moveTo>
                  <a:lnTo>
                    <a:pt x="233622" y="373863"/>
                  </a:lnTo>
                  <a:lnTo>
                    <a:pt x="130246" y="417573"/>
                  </a:lnTo>
                  <a:cubicBezTo>
                    <a:pt x="129465" y="417916"/>
                    <a:pt x="128654" y="418182"/>
                    <a:pt x="127822" y="418369"/>
                  </a:cubicBezTo>
                  <a:lnTo>
                    <a:pt x="127822" y="142699"/>
                  </a:lnTo>
                  <a:lnTo>
                    <a:pt x="230915" y="99113"/>
                  </a:lnTo>
                  <a:cubicBezTo>
                    <a:pt x="231800" y="98706"/>
                    <a:pt x="232684" y="98405"/>
                    <a:pt x="233622" y="98193"/>
                  </a:cubicBezTo>
                  <a:close/>
                  <a:moveTo>
                    <a:pt x="5943" y="100085"/>
                  </a:moveTo>
                  <a:cubicBezTo>
                    <a:pt x="9648" y="97629"/>
                    <a:pt x="14336" y="97190"/>
                    <a:pt x="18432" y="98918"/>
                  </a:cubicBezTo>
                  <a:lnTo>
                    <a:pt x="101288" y="133943"/>
                  </a:lnTo>
                  <a:lnTo>
                    <a:pt x="101288" y="134438"/>
                  </a:lnTo>
                  <a:lnTo>
                    <a:pt x="101288" y="409860"/>
                  </a:lnTo>
                  <a:lnTo>
                    <a:pt x="8101" y="370449"/>
                  </a:lnTo>
                  <a:cubicBezTo>
                    <a:pt x="3196" y="368375"/>
                    <a:pt x="5" y="363569"/>
                    <a:pt x="0" y="358243"/>
                  </a:cubicBezTo>
                  <a:lnTo>
                    <a:pt x="0" y="111124"/>
                  </a:lnTo>
                  <a:cubicBezTo>
                    <a:pt x="2" y="106675"/>
                    <a:pt x="2234" y="102524"/>
                    <a:pt x="5943" y="10006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82EFC0BC-5042-B75B-C4C8-57F81C926014}"/>
                </a:ext>
              </a:extLst>
            </p:cNvPr>
            <p:cNvSpPr/>
            <p:nvPr/>
          </p:nvSpPr>
          <p:spPr>
            <a:xfrm>
              <a:off x="8587765" y="3306488"/>
              <a:ext cx="417120" cy="420140"/>
            </a:xfrm>
            <a:custGeom>
              <a:avLst/>
              <a:gdLst/>
              <a:ahLst/>
              <a:cxnLst/>
              <a:rect l="0" t="0" r="0" b="0"/>
              <a:pathLst>
                <a:path w="417120" h="420140">
                  <a:moveTo>
                    <a:pt x="177501" y="2354"/>
                  </a:moveTo>
                  <a:lnTo>
                    <a:pt x="335059" y="93826"/>
                  </a:lnTo>
                  <a:cubicBezTo>
                    <a:pt x="339149" y="96195"/>
                    <a:pt x="341669" y="100562"/>
                    <a:pt x="341675" y="105288"/>
                  </a:cubicBezTo>
                  <a:lnTo>
                    <a:pt x="341675" y="219084"/>
                  </a:lnTo>
                  <a:cubicBezTo>
                    <a:pt x="329359" y="218070"/>
                    <a:pt x="317181" y="222256"/>
                    <a:pt x="308091" y="230627"/>
                  </a:cubicBezTo>
                  <a:cubicBezTo>
                    <a:pt x="299001" y="238998"/>
                    <a:pt x="293828" y="250790"/>
                    <a:pt x="293825" y="263148"/>
                  </a:cubicBezTo>
                  <a:lnTo>
                    <a:pt x="293825" y="270648"/>
                  </a:lnTo>
                  <a:cubicBezTo>
                    <a:pt x="259867" y="270978"/>
                    <a:pt x="232513" y="298600"/>
                    <a:pt x="232514" y="332560"/>
                  </a:cubicBezTo>
                  <a:lnTo>
                    <a:pt x="232514" y="350621"/>
                  </a:lnTo>
                  <a:lnTo>
                    <a:pt x="177501" y="382550"/>
                  </a:lnTo>
                  <a:cubicBezTo>
                    <a:pt x="173382" y="384941"/>
                    <a:pt x="168299" y="384941"/>
                    <a:pt x="164180" y="382550"/>
                  </a:cubicBezTo>
                  <a:lnTo>
                    <a:pt x="6622" y="291132"/>
                  </a:lnTo>
                  <a:cubicBezTo>
                    <a:pt x="2521" y="288756"/>
                    <a:pt x="0" y="284373"/>
                    <a:pt x="6" y="279634"/>
                  </a:cubicBezTo>
                  <a:lnTo>
                    <a:pt x="6" y="105271"/>
                  </a:lnTo>
                  <a:cubicBezTo>
                    <a:pt x="12" y="100544"/>
                    <a:pt x="2532" y="96178"/>
                    <a:pt x="6622" y="93808"/>
                  </a:cubicBezTo>
                  <a:lnTo>
                    <a:pt x="164180" y="2390"/>
                  </a:lnTo>
                  <a:cubicBezTo>
                    <a:pt x="168299" y="0"/>
                    <a:pt x="173382" y="0"/>
                    <a:pt x="177501" y="2390"/>
                  </a:cubicBezTo>
                  <a:close/>
                  <a:moveTo>
                    <a:pt x="93335" y="192550"/>
                  </a:moveTo>
                  <a:cubicBezTo>
                    <a:pt x="93325" y="235344"/>
                    <a:pt x="128019" y="270039"/>
                    <a:pt x="170814" y="270029"/>
                  </a:cubicBezTo>
                  <a:cubicBezTo>
                    <a:pt x="213609" y="270038"/>
                    <a:pt x="248303" y="235344"/>
                    <a:pt x="248293" y="192550"/>
                  </a:cubicBezTo>
                  <a:cubicBezTo>
                    <a:pt x="248327" y="149759"/>
                    <a:pt x="213666" y="115043"/>
                    <a:pt x="170876" y="115009"/>
                  </a:cubicBezTo>
                  <a:cubicBezTo>
                    <a:pt x="128085" y="114974"/>
                    <a:pt x="93369" y="149635"/>
                    <a:pt x="93335" y="192426"/>
                  </a:cubicBezTo>
                  <a:lnTo>
                    <a:pt x="93335" y="192567"/>
                  </a:lnTo>
                  <a:close/>
                  <a:moveTo>
                    <a:pt x="259048" y="332543"/>
                  </a:moveTo>
                  <a:cubicBezTo>
                    <a:pt x="259048" y="313004"/>
                    <a:pt x="274888" y="297164"/>
                    <a:pt x="294427" y="297164"/>
                  </a:cubicBezTo>
                  <a:lnTo>
                    <a:pt x="320359" y="297164"/>
                  </a:lnTo>
                  <a:lnTo>
                    <a:pt x="320359" y="263148"/>
                  </a:lnTo>
                  <a:cubicBezTo>
                    <a:pt x="320359" y="253378"/>
                    <a:pt x="328279" y="245458"/>
                    <a:pt x="338048" y="245458"/>
                  </a:cubicBezTo>
                  <a:cubicBezTo>
                    <a:pt x="347818" y="245458"/>
                    <a:pt x="355738" y="253378"/>
                    <a:pt x="355738" y="263148"/>
                  </a:cubicBezTo>
                  <a:lnTo>
                    <a:pt x="355738" y="297164"/>
                  </a:lnTo>
                  <a:lnTo>
                    <a:pt x="381741" y="297164"/>
                  </a:lnTo>
                  <a:cubicBezTo>
                    <a:pt x="401280" y="297164"/>
                    <a:pt x="417120" y="313004"/>
                    <a:pt x="417120" y="332543"/>
                  </a:cubicBezTo>
                  <a:lnTo>
                    <a:pt x="417120" y="384761"/>
                  </a:lnTo>
                  <a:cubicBezTo>
                    <a:pt x="417120" y="404301"/>
                    <a:pt x="401280" y="420140"/>
                    <a:pt x="381741" y="420140"/>
                  </a:cubicBezTo>
                  <a:lnTo>
                    <a:pt x="294427" y="420140"/>
                  </a:lnTo>
                  <a:cubicBezTo>
                    <a:pt x="274888" y="420140"/>
                    <a:pt x="259048" y="404301"/>
                    <a:pt x="259048" y="384761"/>
                  </a:cubicBezTo>
                  <a:close/>
                  <a:moveTo>
                    <a:pt x="308578" y="382444"/>
                  </a:moveTo>
                  <a:cubicBezTo>
                    <a:pt x="315905" y="382444"/>
                    <a:pt x="321845" y="376504"/>
                    <a:pt x="321845" y="369177"/>
                  </a:cubicBezTo>
                  <a:lnTo>
                    <a:pt x="321845" y="348233"/>
                  </a:lnTo>
                  <a:cubicBezTo>
                    <a:pt x="321845" y="340906"/>
                    <a:pt x="315905" y="334966"/>
                    <a:pt x="308578" y="334966"/>
                  </a:cubicBezTo>
                  <a:cubicBezTo>
                    <a:pt x="301251" y="334966"/>
                    <a:pt x="295311" y="340906"/>
                    <a:pt x="295311" y="348233"/>
                  </a:cubicBezTo>
                  <a:lnTo>
                    <a:pt x="295311" y="369160"/>
                  </a:lnTo>
                  <a:cubicBezTo>
                    <a:pt x="295311" y="376487"/>
                    <a:pt x="301251" y="382426"/>
                    <a:pt x="308578" y="382426"/>
                  </a:cubicBezTo>
                  <a:close/>
                  <a:moveTo>
                    <a:pt x="354287" y="369160"/>
                  </a:moveTo>
                  <a:cubicBezTo>
                    <a:pt x="354287" y="376487"/>
                    <a:pt x="360227" y="382426"/>
                    <a:pt x="367554" y="382426"/>
                  </a:cubicBezTo>
                  <a:cubicBezTo>
                    <a:pt x="374881" y="382426"/>
                    <a:pt x="380821" y="376487"/>
                    <a:pt x="380821" y="369160"/>
                  </a:cubicBezTo>
                  <a:lnTo>
                    <a:pt x="380821" y="348233"/>
                  </a:lnTo>
                  <a:cubicBezTo>
                    <a:pt x="380821" y="340906"/>
                    <a:pt x="374881" y="334966"/>
                    <a:pt x="367554" y="334966"/>
                  </a:cubicBezTo>
                  <a:cubicBezTo>
                    <a:pt x="360227" y="334966"/>
                    <a:pt x="354287" y="340906"/>
                    <a:pt x="354287" y="348233"/>
                  </a:cubicBezTo>
                  <a:lnTo>
                    <a:pt x="354287" y="369177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25">
              <a:extLst>
                <a:ext uri="{FF2B5EF4-FFF2-40B4-BE49-F238E27FC236}">
                  <a16:creationId xmlns:a16="http://schemas.microsoft.com/office/drawing/2014/main" id="{51A29051-AD71-C8BF-57F4-A908ACB0A03C}"/>
                </a:ext>
              </a:extLst>
            </p:cNvPr>
            <p:cNvSpPr/>
            <p:nvPr/>
          </p:nvSpPr>
          <p:spPr>
            <a:xfrm>
              <a:off x="8586445" y="4155328"/>
              <a:ext cx="419784" cy="421253"/>
            </a:xfrm>
            <a:custGeom>
              <a:avLst/>
              <a:gdLst/>
              <a:ahLst/>
              <a:cxnLst/>
              <a:rect l="0" t="0" r="0" b="0"/>
              <a:pathLst>
                <a:path w="419784" h="421253">
                  <a:moveTo>
                    <a:pt x="358013" y="29842"/>
                  </a:moveTo>
                  <a:lnTo>
                    <a:pt x="358013" y="90215"/>
                  </a:lnTo>
                  <a:cubicBezTo>
                    <a:pt x="331778" y="67988"/>
                    <a:pt x="293014" y="69088"/>
                    <a:pt x="268082" y="92767"/>
                  </a:cubicBezTo>
                  <a:cubicBezTo>
                    <a:pt x="243150" y="116446"/>
                    <a:pt x="240053" y="155102"/>
                    <a:pt x="260899" y="182447"/>
                  </a:cubicBezTo>
                  <a:lnTo>
                    <a:pt x="242555" y="182447"/>
                  </a:lnTo>
                  <a:cubicBezTo>
                    <a:pt x="222568" y="182399"/>
                    <a:pt x="203807" y="192079"/>
                    <a:pt x="192264" y="208397"/>
                  </a:cubicBezTo>
                  <a:lnTo>
                    <a:pt x="192264" y="33450"/>
                  </a:lnTo>
                  <a:cubicBezTo>
                    <a:pt x="193493" y="32619"/>
                    <a:pt x="194737" y="31811"/>
                    <a:pt x="195997" y="31027"/>
                  </a:cubicBezTo>
                  <a:cubicBezTo>
                    <a:pt x="218338" y="17070"/>
                    <a:pt x="256353" y="3414"/>
                    <a:pt x="320830" y="18"/>
                  </a:cubicBezTo>
                  <a:lnTo>
                    <a:pt x="321538" y="0"/>
                  </a:lnTo>
                  <a:cubicBezTo>
                    <a:pt x="330205" y="0"/>
                    <a:pt x="338855" y="2158"/>
                    <a:pt x="345719" y="6952"/>
                  </a:cubicBezTo>
                  <a:cubicBezTo>
                    <a:pt x="352830" y="11940"/>
                    <a:pt x="358013" y="19900"/>
                    <a:pt x="358013" y="29842"/>
                  </a:cubicBezTo>
                  <a:close/>
                  <a:moveTo>
                    <a:pt x="161998" y="31009"/>
                  </a:moveTo>
                  <a:lnTo>
                    <a:pt x="165713" y="33450"/>
                  </a:lnTo>
                  <a:lnTo>
                    <a:pt x="165713" y="294721"/>
                  </a:lnTo>
                  <a:cubicBezTo>
                    <a:pt x="165135" y="293749"/>
                    <a:pt x="164504" y="292810"/>
                    <a:pt x="163820" y="291909"/>
                  </a:cubicBezTo>
                  <a:cubicBezTo>
                    <a:pt x="161220" y="288477"/>
                    <a:pt x="156284" y="283241"/>
                    <a:pt x="147457" y="277651"/>
                  </a:cubicBezTo>
                  <a:cubicBezTo>
                    <a:pt x="129768" y="266471"/>
                    <a:pt x="95893" y="253594"/>
                    <a:pt x="32955" y="251948"/>
                  </a:cubicBezTo>
                  <a:cubicBezTo>
                    <a:pt x="25134" y="251919"/>
                    <a:pt x="17537" y="249335"/>
                    <a:pt x="11321" y="244590"/>
                  </a:cubicBezTo>
                  <a:cubicBezTo>
                    <a:pt x="4245" y="239273"/>
                    <a:pt x="58" y="230957"/>
                    <a:pt x="0" y="222107"/>
                  </a:cubicBezTo>
                  <a:lnTo>
                    <a:pt x="0" y="29842"/>
                  </a:lnTo>
                  <a:cubicBezTo>
                    <a:pt x="0" y="19900"/>
                    <a:pt x="5147" y="11940"/>
                    <a:pt x="12276" y="6952"/>
                  </a:cubicBezTo>
                  <a:cubicBezTo>
                    <a:pt x="19139" y="2158"/>
                    <a:pt x="27772" y="0"/>
                    <a:pt x="36457" y="0"/>
                  </a:cubicBezTo>
                  <a:cubicBezTo>
                    <a:pt x="36693" y="0"/>
                    <a:pt x="36929" y="5"/>
                    <a:pt x="37165" y="18"/>
                  </a:cubicBezTo>
                  <a:cubicBezTo>
                    <a:pt x="101642" y="3414"/>
                    <a:pt x="139656" y="17070"/>
                    <a:pt x="161998" y="31027"/>
                  </a:cubicBezTo>
                  <a:close/>
                  <a:moveTo>
                    <a:pt x="296808" y="178449"/>
                  </a:moveTo>
                  <a:cubicBezTo>
                    <a:pt x="279636" y="170194"/>
                    <a:pt x="270458" y="151159"/>
                    <a:pt x="274691" y="132582"/>
                  </a:cubicBezTo>
                  <a:cubicBezTo>
                    <a:pt x="278925" y="114006"/>
                    <a:pt x="295444" y="100827"/>
                    <a:pt x="314497" y="100827"/>
                  </a:cubicBezTo>
                  <a:cubicBezTo>
                    <a:pt x="333550" y="100827"/>
                    <a:pt x="350070" y="114006"/>
                    <a:pt x="354304" y="132582"/>
                  </a:cubicBezTo>
                  <a:cubicBezTo>
                    <a:pt x="358537" y="151159"/>
                    <a:pt x="349358" y="170194"/>
                    <a:pt x="332187" y="178449"/>
                  </a:cubicBezTo>
                  <a:lnTo>
                    <a:pt x="332187" y="208981"/>
                  </a:lnTo>
                  <a:lnTo>
                    <a:pt x="384724" y="208981"/>
                  </a:lnTo>
                  <a:cubicBezTo>
                    <a:pt x="404182" y="208981"/>
                    <a:pt x="419784" y="224548"/>
                    <a:pt x="419784" y="244024"/>
                  </a:cubicBezTo>
                  <a:lnTo>
                    <a:pt x="419784" y="340130"/>
                  </a:lnTo>
                  <a:lnTo>
                    <a:pt x="207513" y="340130"/>
                  </a:lnTo>
                  <a:lnTo>
                    <a:pt x="207513" y="244024"/>
                  </a:lnTo>
                  <a:cubicBezTo>
                    <a:pt x="207513" y="224565"/>
                    <a:pt x="223079" y="208981"/>
                    <a:pt x="242555" y="208981"/>
                  </a:cubicBezTo>
                  <a:lnTo>
                    <a:pt x="296808" y="208981"/>
                  </a:lnTo>
                  <a:lnTo>
                    <a:pt x="296808" y="178432"/>
                  </a:lnTo>
                  <a:close/>
                  <a:moveTo>
                    <a:pt x="207513" y="366663"/>
                  </a:moveTo>
                  <a:lnTo>
                    <a:pt x="259395" y="366663"/>
                  </a:lnTo>
                  <a:lnTo>
                    <a:pt x="259395" y="421253"/>
                  </a:lnTo>
                  <a:lnTo>
                    <a:pt x="242555" y="421253"/>
                  </a:lnTo>
                  <a:cubicBezTo>
                    <a:pt x="223097" y="421253"/>
                    <a:pt x="207513" y="405668"/>
                    <a:pt x="207513" y="386192"/>
                  </a:cubicBezTo>
                  <a:close/>
                  <a:moveTo>
                    <a:pt x="285929" y="366646"/>
                  </a:moveTo>
                  <a:lnTo>
                    <a:pt x="341350" y="366646"/>
                  </a:lnTo>
                  <a:lnTo>
                    <a:pt x="341350" y="421253"/>
                  </a:lnTo>
                  <a:lnTo>
                    <a:pt x="285929" y="421253"/>
                  </a:lnTo>
                  <a:lnTo>
                    <a:pt x="285929" y="366663"/>
                  </a:lnTo>
                  <a:close/>
                  <a:moveTo>
                    <a:pt x="367884" y="366663"/>
                  </a:moveTo>
                  <a:lnTo>
                    <a:pt x="419784" y="366663"/>
                  </a:lnTo>
                  <a:lnTo>
                    <a:pt x="419784" y="386192"/>
                  </a:lnTo>
                  <a:cubicBezTo>
                    <a:pt x="419784" y="405668"/>
                    <a:pt x="404182" y="421253"/>
                    <a:pt x="384724" y="421253"/>
                  </a:cubicBezTo>
                  <a:lnTo>
                    <a:pt x="367884" y="421253"/>
                  </a:lnTo>
                  <a:close/>
                  <a:moveTo>
                    <a:pt x="247473" y="283082"/>
                  </a:moveTo>
                  <a:cubicBezTo>
                    <a:pt x="247470" y="295149"/>
                    <a:pt x="257252" y="304932"/>
                    <a:pt x="269319" y="304932"/>
                  </a:cubicBezTo>
                  <a:cubicBezTo>
                    <a:pt x="281386" y="304932"/>
                    <a:pt x="291168" y="295149"/>
                    <a:pt x="291165" y="283082"/>
                  </a:cubicBezTo>
                  <a:cubicBezTo>
                    <a:pt x="291163" y="271018"/>
                    <a:pt x="281383" y="261240"/>
                    <a:pt x="269319" y="261240"/>
                  </a:cubicBezTo>
                  <a:cubicBezTo>
                    <a:pt x="257255" y="261240"/>
                    <a:pt x="247475" y="271018"/>
                    <a:pt x="247473" y="283082"/>
                  </a:cubicBezTo>
                  <a:close/>
                  <a:moveTo>
                    <a:pt x="381518" y="283082"/>
                  </a:moveTo>
                  <a:cubicBezTo>
                    <a:pt x="381518" y="271018"/>
                    <a:pt x="371739" y="261238"/>
                    <a:pt x="359676" y="261235"/>
                  </a:cubicBezTo>
                  <a:cubicBezTo>
                    <a:pt x="347609" y="261233"/>
                    <a:pt x="337825" y="271014"/>
                    <a:pt x="337825" y="283082"/>
                  </a:cubicBezTo>
                  <a:cubicBezTo>
                    <a:pt x="337825" y="295149"/>
                    <a:pt x="347609" y="304930"/>
                    <a:pt x="359676" y="304928"/>
                  </a:cubicBezTo>
                  <a:cubicBezTo>
                    <a:pt x="371739" y="304925"/>
                    <a:pt x="381518" y="295145"/>
                    <a:pt x="381518" y="283082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ounded Rectangle 26">
              <a:extLst>
                <a:ext uri="{FF2B5EF4-FFF2-40B4-BE49-F238E27FC236}">
                  <a16:creationId xmlns:a16="http://schemas.microsoft.com/office/drawing/2014/main" id="{4E632559-E33E-E098-AF7F-BB143361411A}"/>
                </a:ext>
              </a:extLst>
            </p:cNvPr>
            <p:cNvSpPr/>
            <p:nvPr/>
          </p:nvSpPr>
          <p:spPr>
            <a:xfrm>
              <a:off x="8580714" y="5002769"/>
              <a:ext cx="428336" cy="424611"/>
            </a:xfrm>
            <a:custGeom>
              <a:avLst/>
              <a:gdLst/>
              <a:ahLst/>
              <a:cxnLst/>
              <a:rect l="0" t="0" r="0" b="0"/>
              <a:pathLst>
                <a:path w="428336" h="424611">
                  <a:moveTo>
                    <a:pt x="286371" y="0"/>
                  </a:moveTo>
                  <a:lnTo>
                    <a:pt x="392507" y="0"/>
                  </a:lnTo>
                  <a:cubicBezTo>
                    <a:pt x="392507" y="0"/>
                    <a:pt x="419041" y="0"/>
                    <a:pt x="419041" y="26533"/>
                  </a:cubicBezTo>
                  <a:lnTo>
                    <a:pt x="419041" y="44223"/>
                  </a:lnTo>
                  <a:cubicBezTo>
                    <a:pt x="419041" y="44223"/>
                    <a:pt x="419041" y="70757"/>
                    <a:pt x="392507" y="70757"/>
                  </a:cubicBezTo>
                  <a:lnTo>
                    <a:pt x="286371" y="70757"/>
                  </a:lnTo>
                  <a:cubicBezTo>
                    <a:pt x="286371" y="70757"/>
                    <a:pt x="259837" y="70757"/>
                    <a:pt x="259837" y="44223"/>
                  </a:cubicBezTo>
                  <a:lnTo>
                    <a:pt x="259837" y="26533"/>
                  </a:lnTo>
                  <a:cubicBezTo>
                    <a:pt x="259837" y="26533"/>
                    <a:pt x="259837" y="0"/>
                    <a:pt x="286371" y="0"/>
                  </a:cubicBezTo>
                  <a:moveTo>
                    <a:pt x="78522" y="92161"/>
                  </a:moveTo>
                  <a:cubicBezTo>
                    <a:pt x="78522" y="65294"/>
                    <a:pt x="100301" y="43515"/>
                    <a:pt x="127168" y="43515"/>
                  </a:cubicBezTo>
                  <a:cubicBezTo>
                    <a:pt x="154034" y="43515"/>
                    <a:pt x="175813" y="65295"/>
                    <a:pt x="175813" y="92161"/>
                  </a:cubicBezTo>
                  <a:cubicBezTo>
                    <a:pt x="175813" y="119027"/>
                    <a:pt x="154034" y="140806"/>
                    <a:pt x="127168" y="140806"/>
                  </a:cubicBezTo>
                  <a:cubicBezTo>
                    <a:pt x="100301" y="140806"/>
                    <a:pt x="78522" y="119027"/>
                    <a:pt x="78522" y="92161"/>
                  </a:cubicBezTo>
                  <a:moveTo>
                    <a:pt x="3343" y="0"/>
                  </a:moveTo>
                  <a:moveTo>
                    <a:pt x="207831" y="129662"/>
                  </a:moveTo>
                  <a:cubicBezTo>
                    <a:pt x="219261" y="120477"/>
                    <a:pt x="235973" y="122298"/>
                    <a:pt x="245157" y="133729"/>
                  </a:cubicBezTo>
                  <a:cubicBezTo>
                    <a:pt x="254341" y="145160"/>
                    <a:pt x="252519" y="161872"/>
                    <a:pt x="241087" y="171055"/>
                  </a:cubicBezTo>
                  <a:lnTo>
                    <a:pt x="213845" y="192813"/>
                  </a:lnTo>
                  <a:cubicBezTo>
                    <a:pt x="198142" y="205411"/>
                    <a:pt x="178610" y="212275"/>
                    <a:pt x="158478" y="212271"/>
                  </a:cubicBezTo>
                  <a:lnTo>
                    <a:pt x="153702" y="212271"/>
                  </a:lnTo>
                  <a:lnTo>
                    <a:pt x="153702" y="266223"/>
                  </a:lnTo>
                  <a:lnTo>
                    <a:pt x="209954" y="294349"/>
                  </a:lnTo>
                  <a:cubicBezTo>
                    <a:pt x="218019" y="298303"/>
                    <a:pt x="223494" y="306115"/>
                    <a:pt x="224459" y="315046"/>
                  </a:cubicBezTo>
                  <a:lnTo>
                    <a:pt x="233303" y="394648"/>
                  </a:lnTo>
                  <a:cubicBezTo>
                    <a:pt x="235429" y="408882"/>
                    <a:pt x="225744" y="422189"/>
                    <a:pt x="211546" y="424542"/>
                  </a:cubicBezTo>
                  <a:lnTo>
                    <a:pt x="206769" y="424542"/>
                  </a:lnTo>
                  <a:cubicBezTo>
                    <a:pt x="193092" y="424611"/>
                    <a:pt x="181603" y="414271"/>
                    <a:pt x="180236" y="400662"/>
                  </a:cubicBezTo>
                  <a:lnTo>
                    <a:pt x="173160" y="336096"/>
                  </a:lnTo>
                  <a:lnTo>
                    <a:pt x="139020" y="318407"/>
                  </a:lnTo>
                  <a:lnTo>
                    <a:pt x="115493" y="364576"/>
                  </a:lnTo>
                  <a:cubicBezTo>
                    <a:pt x="114274" y="367157"/>
                    <a:pt x="112596" y="369494"/>
                    <a:pt x="110540" y="371475"/>
                  </a:cubicBezTo>
                  <a:lnTo>
                    <a:pt x="66317" y="416759"/>
                  </a:lnTo>
                  <a:cubicBezTo>
                    <a:pt x="61334" y="421720"/>
                    <a:pt x="54597" y="424517"/>
                    <a:pt x="47566" y="424542"/>
                  </a:cubicBezTo>
                  <a:cubicBezTo>
                    <a:pt x="39698" y="424390"/>
                    <a:pt x="32281" y="420842"/>
                    <a:pt x="27223" y="414813"/>
                  </a:cubicBezTo>
                  <a:cubicBezTo>
                    <a:pt x="18595" y="403416"/>
                    <a:pt x="19888" y="387358"/>
                    <a:pt x="30230" y="377489"/>
                  </a:cubicBezTo>
                  <a:lnTo>
                    <a:pt x="70031" y="337688"/>
                  </a:lnTo>
                  <a:lnTo>
                    <a:pt x="101164" y="276837"/>
                  </a:lnTo>
                  <a:lnTo>
                    <a:pt x="101164" y="212271"/>
                  </a:lnTo>
                  <a:lnTo>
                    <a:pt x="83475" y="212271"/>
                  </a:lnTo>
                  <a:lnTo>
                    <a:pt x="46505" y="241458"/>
                  </a:lnTo>
                  <a:cubicBezTo>
                    <a:pt x="35074" y="250640"/>
                    <a:pt x="18365" y="248818"/>
                    <a:pt x="9182" y="237388"/>
                  </a:cubicBezTo>
                  <a:cubicBezTo>
                    <a:pt x="0" y="225959"/>
                    <a:pt x="1820" y="209249"/>
                    <a:pt x="13249" y="200065"/>
                  </a:cubicBezTo>
                  <a:lnTo>
                    <a:pt x="40490" y="178661"/>
                  </a:lnTo>
                  <a:cubicBezTo>
                    <a:pt x="56194" y="166063"/>
                    <a:pt x="75725" y="159199"/>
                    <a:pt x="95858" y="159203"/>
                  </a:cubicBezTo>
                  <a:lnTo>
                    <a:pt x="139904" y="159203"/>
                  </a:lnTo>
                  <a:cubicBezTo>
                    <a:pt x="160018" y="159067"/>
                    <a:pt x="179486" y="152079"/>
                    <a:pt x="195095" y="139391"/>
                  </a:cubicBezTo>
                  <a:lnTo>
                    <a:pt x="207831" y="129308"/>
                  </a:lnTo>
                  <a:close/>
                  <a:moveTo>
                    <a:pt x="416034" y="280728"/>
                  </a:moveTo>
                  <a:cubicBezTo>
                    <a:pt x="367805" y="304788"/>
                    <a:pt x="311074" y="304788"/>
                    <a:pt x="262845" y="280728"/>
                  </a:cubicBezTo>
                  <a:cubicBezTo>
                    <a:pt x="254105" y="276378"/>
                    <a:pt x="250542" y="265769"/>
                    <a:pt x="254884" y="257025"/>
                  </a:cubicBezTo>
                  <a:cubicBezTo>
                    <a:pt x="259299" y="248352"/>
                    <a:pt x="269891" y="244874"/>
                    <a:pt x="278588" y="249242"/>
                  </a:cubicBezTo>
                  <a:cubicBezTo>
                    <a:pt x="316906" y="268345"/>
                    <a:pt x="361972" y="268345"/>
                    <a:pt x="400290" y="249242"/>
                  </a:cubicBezTo>
                  <a:cubicBezTo>
                    <a:pt x="408987" y="244874"/>
                    <a:pt x="419579" y="248352"/>
                    <a:pt x="423994" y="257025"/>
                  </a:cubicBezTo>
                  <a:cubicBezTo>
                    <a:pt x="428336" y="265769"/>
                    <a:pt x="424774" y="276378"/>
                    <a:pt x="416034" y="280728"/>
                  </a:cubicBezTo>
                  <a:close/>
                  <a:moveTo>
                    <a:pt x="300169" y="178484"/>
                  </a:moveTo>
                  <a:cubicBezTo>
                    <a:pt x="324715" y="191567"/>
                    <a:pt x="354163" y="191567"/>
                    <a:pt x="378709" y="178484"/>
                  </a:cubicBezTo>
                  <a:cubicBezTo>
                    <a:pt x="387317" y="174216"/>
                    <a:pt x="397758" y="177599"/>
                    <a:pt x="402227" y="186105"/>
                  </a:cubicBezTo>
                  <a:cubicBezTo>
                    <a:pt x="406696" y="194610"/>
                    <a:pt x="403559" y="205127"/>
                    <a:pt x="395160" y="209794"/>
                  </a:cubicBezTo>
                  <a:cubicBezTo>
                    <a:pt x="360345" y="228412"/>
                    <a:pt x="318533" y="228412"/>
                    <a:pt x="283718" y="209794"/>
                  </a:cubicBezTo>
                  <a:cubicBezTo>
                    <a:pt x="275074" y="205250"/>
                    <a:pt x="271748" y="194560"/>
                    <a:pt x="276288" y="185914"/>
                  </a:cubicBezTo>
                  <a:cubicBezTo>
                    <a:pt x="280833" y="177270"/>
                    <a:pt x="291523" y="173944"/>
                    <a:pt x="300169" y="178484"/>
                  </a:cubicBezTo>
                  <a:close/>
                  <a:moveTo>
                    <a:pt x="304061" y="138507"/>
                  </a:moveTo>
                  <a:cubicBezTo>
                    <a:pt x="297497" y="135997"/>
                    <a:pt x="293040" y="129841"/>
                    <a:pt x="292707" y="122822"/>
                  </a:cubicBezTo>
                  <a:cubicBezTo>
                    <a:pt x="292374" y="115802"/>
                    <a:pt x="296228" y="109252"/>
                    <a:pt x="302525" y="106132"/>
                  </a:cubicBezTo>
                  <a:cubicBezTo>
                    <a:pt x="308821" y="103013"/>
                    <a:pt x="316368" y="103917"/>
                    <a:pt x="321750" y="108435"/>
                  </a:cubicBezTo>
                  <a:cubicBezTo>
                    <a:pt x="332552" y="115271"/>
                    <a:pt x="346326" y="115271"/>
                    <a:pt x="357128" y="108435"/>
                  </a:cubicBezTo>
                  <a:cubicBezTo>
                    <a:pt x="362511" y="103917"/>
                    <a:pt x="370057" y="103013"/>
                    <a:pt x="376354" y="106132"/>
                  </a:cubicBezTo>
                  <a:cubicBezTo>
                    <a:pt x="382651" y="109252"/>
                    <a:pt x="386504" y="115802"/>
                    <a:pt x="386171" y="122822"/>
                  </a:cubicBezTo>
                  <a:cubicBezTo>
                    <a:pt x="385838" y="129841"/>
                    <a:pt x="381382" y="135997"/>
                    <a:pt x="374818" y="138507"/>
                  </a:cubicBezTo>
                  <a:cubicBezTo>
                    <a:pt x="364162" y="145045"/>
                    <a:pt x="351940" y="148590"/>
                    <a:pt x="339439" y="148766"/>
                  </a:cubicBezTo>
                  <a:cubicBezTo>
                    <a:pt x="326938" y="148590"/>
                    <a:pt x="314716" y="145045"/>
                    <a:pt x="304061" y="138507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B562C13D-5C05-195C-DA5D-844A49329AF2}"/>
                </a:ext>
              </a:extLst>
            </p:cNvPr>
            <p:cNvSpPr/>
            <p:nvPr/>
          </p:nvSpPr>
          <p:spPr>
            <a:xfrm>
              <a:off x="8587596" y="5853253"/>
              <a:ext cx="421003" cy="423186"/>
            </a:xfrm>
            <a:custGeom>
              <a:avLst/>
              <a:gdLst/>
              <a:ahLst/>
              <a:cxnLst/>
              <a:rect l="0" t="0" r="0" b="0"/>
              <a:pathLst>
                <a:path w="421003" h="423186">
                  <a:moveTo>
                    <a:pt x="265391" y="88498"/>
                  </a:moveTo>
                  <a:cubicBezTo>
                    <a:pt x="265391" y="98267"/>
                    <a:pt x="257471" y="106187"/>
                    <a:pt x="247701" y="106187"/>
                  </a:cubicBezTo>
                  <a:cubicBezTo>
                    <a:pt x="237932" y="106187"/>
                    <a:pt x="230012" y="98267"/>
                    <a:pt x="230012" y="88498"/>
                  </a:cubicBezTo>
                  <a:lnTo>
                    <a:pt x="230012" y="70809"/>
                  </a:lnTo>
                  <a:cubicBezTo>
                    <a:pt x="230012" y="50519"/>
                    <a:pt x="214923" y="35430"/>
                    <a:pt x="194634" y="35430"/>
                  </a:cubicBezTo>
                  <a:lnTo>
                    <a:pt x="65502" y="35430"/>
                  </a:lnTo>
                  <a:cubicBezTo>
                    <a:pt x="48732" y="35430"/>
                    <a:pt x="35430" y="48732"/>
                    <a:pt x="35430" y="65502"/>
                  </a:cubicBezTo>
                  <a:lnTo>
                    <a:pt x="35430" y="317167"/>
                  </a:lnTo>
                  <a:lnTo>
                    <a:pt x="159255" y="317167"/>
                  </a:lnTo>
                  <a:cubicBezTo>
                    <a:pt x="169025" y="317167"/>
                    <a:pt x="176944" y="325087"/>
                    <a:pt x="176944" y="334857"/>
                  </a:cubicBezTo>
                  <a:lnTo>
                    <a:pt x="176944" y="389817"/>
                  </a:lnTo>
                  <a:cubicBezTo>
                    <a:pt x="176944" y="399587"/>
                    <a:pt x="169025" y="407506"/>
                    <a:pt x="159255" y="407506"/>
                  </a:cubicBezTo>
                  <a:lnTo>
                    <a:pt x="53119" y="407506"/>
                  </a:lnTo>
                  <a:cubicBezTo>
                    <a:pt x="23811" y="407506"/>
                    <a:pt x="51" y="383747"/>
                    <a:pt x="51" y="354439"/>
                  </a:cubicBezTo>
                  <a:lnTo>
                    <a:pt x="51" y="65502"/>
                  </a:lnTo>
                  <a:cubicBezTo>
                    <a:pt x="0" y="48127"/>
                    <a:pt x="6879" y="31450"/>
                    <a:pt x="19164" y="19164"/>
                  </a:cubicBezTo>
                  <a:cubicBezTo>
                    <a:pt x="31450" y="6879"/>
                    <a:pt x="48127" y="0"/>
                    <a:pt x="65502" y="51"/>
                  </a:cubicBezTo>
                  <a:lnTo>
                    <a:pt x="194634" y="51"/>
                  </a:lnTo>
                  <a:cubicBezTo>
                    <a:pt x="234470" y="51"/>
                    <a:pt x="265391" y="30972"/>
                    <a:pt x="265391" y="70809"/>
                  </a:cubicBezTo>
                  <a:close/>
                  <a:moveTo>
                    <a:pt x="115916" y="162811"/>
                  </a:moveTo>
                  <a:cubicBezTo>
                    <a:pt x="117393" y="162806"/>
                    <a:pt x="118870" y="162883"/>
                    <a:pt x="120339" y="163040"/>
                  </a:cubicBezTo>
                  <a:lnTo>
                    <a:pt x="120339" y="113953"/>
                  </a:lnTo>
                  <a:cubicBezTo>
                    <a:pt x="120339" y="107522"/>
                    <a:pt x="123828" y="101598"/>
                    <a:pt x="129453" y="98481"/>
                  </a:cubicBezTo>
                  <a:cubicBezTo>
                    <a:pt x="135077" y="95364"/>
                    <a:pt x="141950" y="95544"/>
                    <a:pt x="147403" y="98952"/>
                  </a:cubicBezTo>
                  <a:lnTo>
                    <a:pt x="186320" y="123240"/>
                  </a:lnTo>
                  <a:cubicBezTo>
                    <a:pt x="194611" y="128416"/>
                    <a:pt x="197135" y="139336"/>
                    <a:pt x="191957" y="147626"/>
                  </a:cubicBezTo>
                  <a:cubicBezTo>
                    <a:pt x="186778" y="155917"/>
                    <a:pt x="175859" y="158439"/>
                    <a:pt x="167569" y="153258"/>
                  </a:cubicBezTo>
                  <a:lnTo>
                    <a:pt x="155717" y="145847"/>
                  </a:lnTo>
                  <a:lnTo>
                    <a:pt x="155717" y="198171"/>
                  </a:lnTo>
                  <a:cubicBezTo>
                    <a:pt x="155717" y="198773"/>
                    <a:pt x="155682" y="199357"/>
                    <a:pt x="155629" y="199940"/>
                  </a:cubicBezTo>
                  <a:cubicBezTo>
                    <a:pt x="156718" y="216244"/>
                    <a:pt x="147732" y="231557"/>
                    <a:pt x="132968" y="238557"/>
                  </a:cubicBezTo>
                  <a:cubicBezTo>
                    <a:pt x="118203" y="245557"/>
                    <a:pt x="100660" y="242822"/>
                    <a:pt x="88727" y="231660"/>
                  </a:cubicBezTo>
                  <a:cubicBezTo>
                    <a:pt x="76794" y="220498"/>
                    <a:pt x="72896" y="203176"/>
                    <a:pt x="78896" y="187978"/>
                  </a:cubicBezTo>
                  <a:cubicBezTo>
                    <a:pt x="84896" y="172780"/>
                    <a:pt x="99576" y="162793"/>
                    <a:pt x="115916" y="162793"/>
                  </a:cubicBezTo>
                  <a:close/>
                  <a:moveTo>
                    <a:pt x="298027" y="180341"/>
                  </a:moveTo>
                  <a:cubicBezTo>
                    <a:pt x="280856" y="172085"/>
                    <a:pt x="271677" y="153050"/>
                    <a:pt x="275910" y="134474"/>
                  </a:cubicBezTo>
                  <a:cubicBezTo>
                    <a:pt x="280144" y="115897"/>
                    <a:pt x="296664" y="102718"/>
                    <a:pt x="315717" y="102718"/>
                  </a:cubicBezTo>
                  <a:cubicBezTo>
                    <a:pt x="334770" y="102718"/>
                    <a:pt x="351290" y="115897"/>
                    <a:pt x="355523" y="134474"/>
                  </a:cubicBezTo>
                  <a:cubicBezTo>
                    <a:pt x="359756" y="153050"/>
                    <a:pt x="350578" y="172085"/>
                    <a:pt x="333406" y="180341"/>
                  </a:cubicBezTo>
                  <a:lnTo>
                    <a:pt x="333406" y="210872"/>
                  </a:lnTo>
                  <a:lnTo>
                    <a:pt x="385943" y="210872"/>
                  </a:lnTo>
                  <a:cubicBezTo>
                    <a:pt x="405437" y="210872"/>
                    <a:pt x="421003" y="226439"/>
                    <a:pt x="421003" y="245932"/>
                  </a:cubicBezTo>
                  <a:lnTo>
                    <a:pt x="421003" y="342038"/>
                  </a:lnTo>
                  <a:lnTo>
                    <a:pt x="208732" y="342038"/>
                  </a:lnTo>
                  <a:lnTo>
                    <a:pt x="208732" y="245932"/>
                  </a:lnTo>
                  <a:cubicBezTo>
                    <a:pt x="208732" y="226439"/>
                    <a:pt x="224298" y="210872"/>
                    <a:pt x="243792" y="210872"/>
                  </a:cubicBezTo>
                  <a:lnTo>
                    <a:pt x="298027" y="210872"/>
                  </a:lnTo>
                  <a:close/>
                  <a:moveTo>
                    <a:pt x="208732" y="368555"/>
                  </a:moveTo>
                  <a:lnTo>
                    <a:pt x="260632" y="368555"/>
                  </a:lnTo>
                  <a:lnTo>
                    <a:pt x="260632" y="423144"/>
                  </a:lnTo>
                  <a:lnTo>
                    <a:pt x="243792" y="423144"/>
                  </a:lnTo>
                  <a:cubicBezTo>
                    <a:pt x="234481" y="423186"/>
                    <a:pt x="225538" y="419506"/>
                    <a:pt x="218954" y="412922"/>
                  </a:cubicBezTo>
                  <a:cubicBezTo>
                    <a:pt x="212369" y="406338"/>
                    <a:pt x="208689" y="397395"/>
                    <a:pt x="208732" y="388084"/>
                  </a:cubicBezTo>
                  <a:close/>
                  <a:moveTo>
                    <a:pt x="287166" y="368572"/>
                  </a:moveTo>
                  <a:lnTo>
                    <a:pt x="342569" y="368572"/>
                  </a:lnTo>
                  <a:lnTo>
                    <a:pt x="342569" y="423144"/>
                  </a:lnTo>
                  <a:lnTo>
                    <a:pt x="287166" y="423144"/>
                  </a:lnTo>
                  <a:lnTo>
                    <a:pt x="287166" y="368555"/>
                  </a:lnTo>
                  <a:close/>
                  <a:moveTo>
                    <a:pt x="369103" y="368555"/>
                  </a:moveTo>
                  <a:lnTo>
                    <a:pt x="421003" y="368555"/>
                  </a:lnTo>
                  <a:lnTo>
                    <a:pt x="421003" y="388084"/>
                  </a:lnTo>
                  <a:cubicBezTo>
                    <a:pt x="421003" y="407577"/>
                    <a:pt x="405437" y="423144"/>
                    <a:pt x="385943" y="423144"/>
                  </a:cubicBezTo>
                  <a:lnTo>
                    <a:pt x="369103" y="423144"/>
                  </a:lnTo>
                  <a:close/>
                  <a:moveTo>
                    <a:pt x="248710" y="284973"/>
                  </a:moveTo>
                  <a:cubicBezTo>
                    <a:pt x="248707" y="297040"/>
                    <a:pt x="258489" y="306824"/>
                    <a:pt x="270556" y="306824"/>
                  </a:cubicBezTo>
                  <a:cubicBezTo>
                    <a:pt x="282623" y="306824"/>
                    <a:pt x="292405" y="297040"/>
                    <a:pt x="292402" y="284973"/>
                  </a:cubicBezTo>
                  <a:cubicBezTo>
                    <a:pt x="292400" y="272909"/>
                    <a:pt x="282620" y="263131"/>
                    <a:pt x="270556" y="263131"/>
                  </a:cubicBezTo>
                  <a:cubicBezTo>
                    <a:pt x="258492" y="263131"/>
                    <a:pt x="248712" y="272909"/>
                    <a:pt x="248710" y="284973"/>
                  </a:cubicBezTo>
                  <a:close/>
                  <a:moveTo>
                    <a:pt x="382737" y="284973"/>
                  </a:moveTo>
                  <a:cubicBezTo>
                    <a:pt x="382737" y="272909"/>
                    <a:pt x="372959" y="263129"/>
                    <a:pt x="360895" y="263126"/>
                  </a:cubicBezTo>
                  <a:cubicBezTo>
                    <a:pt x="348828" y="263124"/>
                    <a:pt x="339044" y="272906"/>
                    <a:pt x="339044" y="284973"/>
                  </a:cubicBezTo>
                  <a:cubicBezTo>
                    <a:pt x="339044" y="297040"/>
                    <a:pt x="348828" y="306821"/>
                    <a:pt x="360895" y="306819"/>
                  </a:cubicBezTo>
                  <a:cubicBezTo>
                    <a:pt x="372959" y="306817"/>
                    <a:pt x="382737" y="297036"/>
                    <a:pt x="382737" y="284973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7CB73D-7427-AA35-8A3B-B3BBEF63562F}"/>
                </a:ext>
              </a:extLst>
            </p:cNvPr>
            <p:cNvSpPr txBox="1"/>
            <p:nvPr/>
          </p:nvSpPr>
          <p:spPr>
            <a:xfrm>
              <a:off x="9132425" y="1730251"/>
              <a:ext cx="1512433" cy="26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sz="1300" b="0">
                  <a:solidFill>
                    <a:srgbClr val="FFFFFF"/>
                  </a:solidFill>
                  <a:latin typeface="Roboto"/>
                </a:rPr>
                <a:t>Critical Reflection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8F2D30-2E97-B15D-BBE9-8C1995B9B37E}"/>
                </a:ext>
              </a:extLst>
            </p:cNvPr>
            <p:cNvSpPr txBox="1"/>
            <p:nvPr/>
          </p:nvSpPr>
          <p:spPr>
            <a:xfrm>
              <a:off x="9132425" y="2473201"/>
              <a:ext cx="2494189" cy="5200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sz="1300" b="0">
                  <a:solidFill>
                    <a:srgbClr val="FFFFFF"/>
                  </a:solidFill>
                  <a:latin typeface="Roboto"/>
                </a:rPr>
                <a:t>Movement Toward Planning
and Action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476D4D-B938-4A58-F334-34834AE65106}"/>
                </a:ext>
              </a:extLst>
            </p:cNvPr>
            <p:cNvSpPr txBox="1"/>
            <p:nvPr/>
          </p:nvSpPr>
          <p:spPr>
            <a:xfrm>
              <a:off x="9132425" y="3428422"/>
              <a:ext cx="1936976" cy="26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sz="1300" b="0">
                  <a:solidFill>
                    <a:srgbClr val="FFFFFF"/>
                  </a:solidFill>
                  <a:latin typeface="Roboto"/>
                </a:rPr>
                <a:t>Optimism and Caution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A0B26-CB31-6151-9D9B-94871F24FB40}"/>
                </a:ext>
              </a:extLst>
            </p:cNvPr>
            <p:cNvSpPr txBox="1"/>
            <p:nvPr/>
          </p:nvSpPr>
          <p:spPr>
            <a:xfrm>
              <a:off x="9132425" y="4277508"/>
              <a:ext cx="1751239" cy="26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sz="1300" b="0">
                  <a:solidFill>
                    <a:srgbClr val="FFFFFF"/>
                  </a:solidFill>
                  <a:latin typeface="Roboto"/>
                </a:rPr>
                <a:t>Ethical Use of GenAI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8BEC69-1E87-0B6D-D632-A63FA9F64426}"/>
                </a:ext>
              </a:extLst>
            </p:cNvPr>
            <p:cNvSpPr txBox="1"/>
            <p:nvPr/>
          </p:nvSpPr>
          <p:spPr>
            <a:xfrm>
              <a:off x="9132425" y="5126594"/>
              <a:ext cx="2374786" cy="26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sz="1300" b="0">
                  <a:solidFill>
                    <a:srgbClr val="FFFFFF"/>
                  </a:solidFill>
                  <a:latin typeface="Roboto"/>
                </a:rPr>
                <a:t>Student-Centered Learning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D3291D-4D0F-623E-2EC5-2B54E162049D}"/>
                </a:ext>
              </a:extLst>
            </p:cNvPr>
            <p:cNvSpPr txBox="1"/>
            <p:nvPr/>
          </p:nvSpPr>
          <p:spPr>
            <a:xfrm>
              <a:off x="9132425" y="5869544"/>
              <a:ext cx="2494189" cy="5200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sz="1300" b="0">
                  <a:solidFill>
                    <a:srgbClr val="FFFFFF"/>
                  </a:solidFill>
                  <a:latin typeface="Roboto"/>
                </a:rPr>
                <a:t>Need for More Research and
Support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432820C-AAE2-2942-F52A-FB42229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Education: </a:t>
            </a:r>
            <a:br>
              <a:rPr lang="en-US" dirty="0"/>
            </a:br>
            <a:r>
              <a:rPr lang="en-US" sz="2800" dirty="0"/>
              <a:t>Transformative Learning Theory (TLT) and GenAI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4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01DA-FB70-1652-2362-440534EA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Paradigms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0FA04-1E0D-E80E-1DCF-E63C0C675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8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A860-6F65-4CBA-9CC1-404CB5F2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Paradigms and Paradigm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B301-60CC-F073-47A8-A1BC18E5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10896936" cy="4538105"/>
          </a:xfrm>
        </p:spPr>
        <p:txBody>
          <a:bodyPr>
            <a:normAutofit/>
          </a:bodyPr>
          <a:lstStyle/>
          <a:p>
            <a:r>
              <a:rPr lang="en-US" dirty="0"/>
              <a:t>A paradigm is a framework of assumptions, concepts, and practices that shape how a field understands and explores reality.</a:t>
            </a:r>
          </a:p>
          <a:p>
            <a:r>
              <a:rPr lang="en-US" dirty="0"/>
              <a:t>Coined by Thomas Kuhn (1962): paradigms guide inquiry until anomalies lead to paradigm shifts.</a:t>
            </a:r>
          </a:p>
          <a:p>
            <a:r>
              <a:rPr lang="en-US" dirty="0"/>
              <a:t>In education, paradigm shifts occur when new theories challenge dominant views of how learning occurs.</a:t>
            </a:r>
          </a:p>
          <a:p>
            <a:r>
              <a:rPr lang="en-US" dirty="0"/>
              <a:t>Learning paradigms affect:</a:t>
            </a:r>
          </a:p>
          <a:p>
            <a:pPr lvl="1"/>
            <a:r>
              <a:rPr lang="en-US" dirty="0"/>
              <a:t>How knowledge is defined and transmitted</a:t>
            </a:r>
          </a:p>
          <a:p>
            <a:pPr lvl="1"/>
            <a:r>
              <a:rPr lang="en-US" dirty="0"/>
              <a:t>How the identities of learners and teachers are conceptualized </a:t>
            </a:r>
          </a:p>
          <a:p>
            <a:pPr lvl="1"/>
            <a:r>
              <a:rPr lang="en-US" dirty="0"/>
              <a:t>How teaching and assessment are designed</a:t>
            </a:r>
          </a:p>
        </p:txBody>
      </p:sp>
    </p:spTree>
    <p:extLst>
      <p:ext uri="{BB962C8B-B14F-4D97-AF65-F5344CB8AC3E}">
        <p14:creationId xmlns:p14="http://schemas.microsoft.com/office/powerpoint/2010/main" val="364008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D9EB-AD65-2D7B-A94E-EB8279D95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09A2A7-F712-C910-670D-0D9B9062E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183709"/>
              </p:ext>
            </p:extLst>
          </p:nvPr>
        </p:nvGraphicFramePr>
        <p:xfrm>
          <a:off x="2555909" y="1487023"/>
          <a:ext cx="9216991" cy="328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D96728-A195-208E-1CC9-1F33923D2A38}"/>
              </a:ext>
            </a:extLst>
          </p:cNvPr>
          <p:cNvSpPr txBox="1"/>
          <p:nvPr/>
        </p:nvSpPr>
        <p:spPr>
          <a:xfrm>
            <a:off x="868327" y="2223400"/>
            <a:ext cx="20866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Three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Dimensions of Learning Paradigms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14343-1DCB-1F9C-368D-A8A43720539F}"/>
              </a:ext>
            </a:extLst>
          </p:cNvPr>
          <p:cNvSpPr txBox="1"/>
          <p:nvPr/>
        </p:nvSpPr>
        <p:spPr>
          <a:xfrm>
            <a:off x="773519" y="5061204"/>
            <a:ext cx="10999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These dimensions shape whether a learning environment is teacher-centered to learner-centered, passive to active, individual to social.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065B75-31E2-C696-748D-7E48F69E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</p:spPr>
        <p:txBody>
          <a:bodyPr/>
          <a:lstStyle/>
          <a:p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Learning Paradigms: </a:t>
            </a:r>
            <a:b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Core Dimensions of Learning 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7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7FFD-A15F-F57F-3D5E-E17C70D9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Learning Paradigms: </a:t>
            </a:r>
            <a:b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Historical Shifts in Learning Paradigms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DAF935C-A006-6014-7D30-C8E46D29F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36232"/>
              </p:ext>
            </p:extLst>
          </p:nvPr>
        </p:nvGraphicFramePr>
        <p:xfrm>
          <a:off x="0" y="1291960"/>
          <a:ext cx="12192000" cy="556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800AAE-8FDB-6151-7DC1-3D3F07BF7BF0}"/>
              </a:ext>
            </a:extLst>
          </p:cNvPr>
          <p:cNvSpPr txBox="1"/>
          <p:nvPr/>
        </p:nvSpPr>
        <p:spPr>
          <a:xfrm>
            <a:off x="2711300" y="1654429"/>
            <a:ext cx="2118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Advances in psychology and neuroscience</a:t>
            </a: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A6D23B35-B973-AE84-A606-B5D74AAABD69}"/>
              </a:ext>
            </a:extLst>
          </p:cNvPr>
          <p:cNvSpPr/>
          <p:nvPr/>
        </p:nvSpPr>
        <p:spPr>
          <a:xfrm rot="7286056" flipH="1">
            <a:off x="5467788" y="4232916"/>
            <a:ext cx="999461" cy="1600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EF497-6098-6EB3-8C74-858C88F334FE}"/>
              </a:ext>
            </a:extLst>
          </p:cNvPr>
          <p:cNvSpPr txBox="1"/>
          <p:nvPr/>
        </p:nvSpPr>
        <p:spPr>
          <a:xfrm>
            <a:off x="5515639" y="5635047"/>
            <a:ext cx="2129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New social expectations for learning</a:t>
            </a:r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855E24D4-7C56-0003-EA33-C10E3B9A2844}"/>
              </a:ext>
            </a:extLst>
          </p:cNvPr>
          <p:cNvSpPr/>
          <p:nvPr/>
        </p:nvSpPr>
        <p:spPr>
          <a:xfrm flipH="1">
            <a:off x="2530546" y="2474780"/>
            <a:ext cx="999461" cy="1600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D83F2EDE-3479-5BDA-E356-6A080F7BD1C8}"/>
              </a:ext>
            </a:extLst>
          </p:cNvPr>
          <p:cNvSpPr/>
          <p:nvPr/>
        </p:nvSpPr>
        <p:spPr>
          <a:xfrm rot="306379" flipH="1">
            <a:off x="8211234" y="2584433"/>
            <a:ext cx="999461" cy="1600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C1144-EE3C-078F-66AD-FF38805A8DEF}"/>
              </a:ext>
            </a:extLst>
          </p:cNvPr>
          <p:cNvSpPr txBox="1"/>
          <p:nvPr/>
        </p:nvSpPr>
        <p:spPr>
          <a:xfrm>
            <a:off x="8517125" y="1867633"/>
            <a:ext cx="2118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Rise of</a:t>
            </a:r>
            <a:r>
              <a:rPr lang="ko-KR" altLang="en-US" dirty="0"/>
              <a:t> </a:t>
            </a:r>
            <a:r>
              <a:rPr lang="en-US" altLang="ko-KR" dirty="0"/>
              <a:t>internet</a:t>
            </a:r>
            <a:r>
              <a:rPr lang="en-US" dirty="0"/>
              <a:t> technology in education</a:t>
            </a:r>
          </a:p>
        </p:txBody>
      </p:sp>
      <p:pic>
        <p:nvPicPr>
          <p:cNvPr id="8194" name="Picture 2" descr="Question Mark PNG Transparent Images Free Download | Vector Files | Pngtree">
            <a:extLst>
              <a:ext uri="{FF2B5EF4-FFF2-40B4-BE49-F238E27FC236}">
                <a16:creationId xmlns:a16="http://schemas.microsoft.com/office/drawing/2014/main" id="{DE8723DD-DAC9-3A76-BD6F-CF79DBD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5635047"/>
            <a:ext cx="946069" cy="9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6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3048-4FAF-58C7-8757-E069711F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9409430" cy="2852737"/>
          </a:xfrm>
        </p:spPr>
        <p:txBody>
          <a:bodyPr/>
          <a:lstStyle/>
          <a:p>
            <a:r>
              <a:rPr lang="en-US" dirty="0"/>
              <a:t>GenAI and </a:t>
            </a:r>
            <a:br>
              <a:rPr lang="en-US" dirty="0"/>
            </a:br>
            <a:r>
              <a:rPr lang="en-US" dirty="0"/>
              <a:t>Existing Learning Paradigms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79142-2491-A5E8-D117-15A014A52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7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C3A-1548-214F-C8FE-FA010ED5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Through the Lens of Behaviorism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2112-184B-46D0-941A-11D667E2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03720" cy="4269067"/>
          </a:xfrm>
        </p:spPr>
        <p:txBody>
          <a:bodyPr>
            <a:normAutofit/>
          </a:bodyPr>
          <a:lstStyle/>
          <a:p>
            <a:r>
              <a:rPr lang="en-US" sz="3200" dirty="0"/>
              <a:t>Behaviorism emphasizes learning as a response to external stimuli, shaped through reinforcement and repetition.</a:t>
            </a:r>
          </a:p>
          <a:p>
            <a:r>
              <a:rPr lang="en-US" sz="3200" dirty="0"/>
              <a:t>GenAI applications that align:</a:t>
            </a:r>
          </a:p>
          <a:p>
            <a:pPr lvl="1"/>
            <a:r>
              <a:rPr lang="en-US" sz="2800" dirty="0"/>
              <a:t>Language apps giving instant feedback and rewards (e.g., Duolingo with GenAI backend)</a:t>
            </a:r>
          </a:p>
          <a:p>
            <a:pPr lvl="1"/>
            <a:r>
              <a:rPr lang="en-US" sz="2800" dirty="0"/>
              <a:t>AI systems that adjust difficulty based on correct/incorrect 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367B8-152B-97E5-FD03-4D4988A32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95" y="3583173"/>
            <a:ext cx="2889504" cy="24560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428ED3-4339-FD60-3461-692D08544C3B}"/>
              </a:ext>
            </a:extLst>
          </p:cNvPr>
          <p:cNvGrpSpPr/>
          <p:nvPr/>
        </p:nvGrpSpPr>
        <p:grpSpPr>
          <a:xfrm>
            <a:off x="7385233" y="1241689"/>
            <a:ext cx="4806767" cy="4797562"/>
            <a:chOff x="7828469" y="2400700"/>
            <a:chExt cx="4498848" cy="4498848"/>
          </a:xfrm>
        </p:grpSpPr>
        <p:pic>
          <p:nvPicPr>
            <p:cNvPr id="2050" name="Picture 2" descr="Magnifying Glass Icon - Free PNG &amp; SVG 470801 - Noun Project">
              <a:extLst>
                <a:ext uri="{FF2B5EF4-FFF2-40B4-BE49-F238E27FC236}">
                  <a16:creationId xmlns:a16="http://schemas.microsoft.com/office/drawing/2014/main" id="{468A107A-DF49-DFD9-09A9-F51E76EB0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69" y="2400700"/>
              <a:ext cx="4498848" cy="44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C5A9A4-F6C1-DE16-8824-D3FC0C706664}"/>
                </a:ext>
              </a:extLst>
            </p:cNvPr>
            <p:cNvSpPr/>
            <p:nvPr/>
          </p:nvSpPr>
          <p:spPr>
            <a:xfrm rot="3287529">
              <a:off x="9089551" y="3754861"/>
              <a:ext cx="1569523" cy="110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7073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Behaviorism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52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F70DC-9BAD-7CE9-13D5-F4ECDBE1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64E8-BC59-CC8F-66FE-83944EC9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Through the Lens of Behaviorism (2)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031A3-891E-FA69-68E9-56C91581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61632" cy="5032376"/>
          </a:xfrm>
        </p:spPr>
        <p:txBody>
          <a:bodyPr>
            <a:normAutofit/>
          </a:bodyPr>
          <a:lstStyle/>
          <a:p>
            <a:r>
              <a:rPr lang="en-US" sz="3200" dirty="0"/>
              <a:t>GenAI can optimize:</a:t>
            </a:r>
          </a:p>
          <a:p>
            <a:pPr lvl="1"/>
            <a:r>
              <a:rPr lang="en-US" sz="2800" dirty="0"/>
              <a:t>Procedural learning (e.g., drills, math practice)</a:t>
            </a:r>
          </a:p>
          <a:p>
            <a:pPr lvl="1"/>
            <a:r>
              <a:rPr lang="en-US" sz="2800" dirty="0"/>
              <a:t>Habit formation through gamified interfaces</a:t>
            </a:r>
          </a:p>
          <a:p>
            <a:r>
              <a:rPr lang="en-US" sz="3200" dirty="0"/>
              <a:t>Limitations:</a:t>
            </a:r>
          </a:p>
          <a:p>
            <a:pPr lvl="1"/>
            <a:r>
              <a:rPr lang="en-US" sz="2800" dirty="0"/>
              <a:t>Emphasis on surface behavior, not deep understanding</a:t>
            </a:r>
          </a:p>
          <a:p>
            <a:pPr lvl="1"/>
            <a:r>
              <a:rPr lang="en-US" sz="2800" dirty="0"/>
              <a:t>Less suited for critical thinking or contextual meaning-making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C99CE-15E7-3C1E-6845-47645DD7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95" y="3583173"/>
            <a:ext cx="2889504" cy="24560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333566-AB27-5840-4C08-321989E659E0}"/>
              </a:ext>
            </a:extLst>
          </p:cNvPr>
          <p:cNvGrpSpPr/>
          <p:nvPr/>
        </p:nvGrpSpPr>
        <p:grpSpPr>
          <a:xfrm>
            <a:off x="7385233" y="1241689"/>
            <a:ext cx="4806767" cy="4797562"/>
            <a:chOff x="7828469" y="2400700"/>
            <a:chExt cx="4498848" cy="4498848"/>
          </a:xfrm>
        </p:grpSpPr>
        <p:pic>
          <p:nvPicPr>
            <p:cNvPr id="6" name="Picture 2" descr="Magnifying Glass Icon - Free PNG &amp; SVG 470801 - Noun Project">
              <a:extLst>
                <a:ext uri="{FF2B5EF4-FFF2-40B4-BE49-F238E27FC236}">
                  <a16:creationId xmlns:a16="http://schemas.microsoft.com/office/drawing/2014/main" id="{3F50F833-0BC4-0C74-35F1-8FA6DEEF2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69" y="2400700"/>
              <a:ext cx="4498848" cy="44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1005CD-2DAA-DF5C-BEDB-15C73993183E}"/>
                </a:ext>
              </a:extLst>
            </p:cNvPr>
            <p:cNvSpPr/>
            <p:nvPr/>
          </p:nvSpPr>
          <p:spPr>
            <a:xfrm rot="3287529">
              <a:off x="9089551" y="3754861"/>
              <a:ext cx="1569523" cy="110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7073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Behaviorism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9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0475-A881-FCC1-1F6D-7F0DEB36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70192" cy="503237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Cognitivism views </a:t>
            </a:r>
            <a:r>
              <a:rPr lang="en-US" dirty="0"/>
              <a:t>learning as an internal process involving memory, reasoning, and organization of information</a:t>
            </a:r>
            <a:r>
              <a:rPr lang="en-US" sz="3200" dirty="0"/>
              <a:t>.</a:t>
            </a:r>
          </a:p>
          <a:p>
            <a:r>
              <a:rPr lang="en-US" sz="3200" dirty="0"/>
              <a:t>GenAI supports cognitive learning through:</a:t>
            </a:r>
          </a:p>
          <a:p>
            <a:pPr lvl="1"/>
            <a:r>
              <a:rPr lang="en-US" sz="2800" dirty="0"/>
              <a:t>AI-powered tutors that scaffold understanding by identifying misconceptions</a:t>
            </a:r>
          </a:p>
          <a:p>
            <a:pPr lvl="1"/>
            <a:r>
              <a:rPr lang="en-US" sz="2800" dirty="0"/>
              <a:t>Interactive dashboards that visualize learning progress</a:t>
            </a:r>
          </a:p>
          <a:p>
            <a:pPr lvl="1"/>
            <a:r>
              <a:rPr lang="en-US" sz="2800" dirty="0"/>
              <a:t>Prompts that encourage metacognitive strategies (e.g., summarizing, reflecting)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C227A9-634E-8DA8-6EB4-29EC3C4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Through the Lens of Cognitivism (1)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BDD01-0DE2-F936-6990-37A6F045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95" y="3583173"/>
            <a:ext cx="2889504" cy="24560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68997E-B02E-0833-029A-E812A9467F6F}"/>
              </a:ext>
            </a:extLst>
          </p:cNvPr>
          <p:cNvGrpSpPr/>
          <p:nvPr/>
        </p:nvGrpSpPr>
        <p:grpSpPr>
          <a:xfrm>
            <a:off x="7385233" y="1241689"/>
            <a:ext cx="4806767" cy="4797562"/>
            <a:chOff x="7828469" y="2400700"/>
            <a:chExt cx="4498848" cy="4498848"/>
          </a:xfrm>
        </p:grpSpPr>
        <p:pic>
          <p:nvPicPr>
            <p:cNvPr id="10" name="Picture 2" descr="Magnifying Glass Icon - Free PNG &amp; SVG 470801 - Noun Project">
              <a:extLst>
                <a:ext uri="{FF2B5EF4-FFF2-40B4-BE49-F238E27FC236}">
                  <a16:creationId xmlns:a16="http://schemas.microsoft.com/office/drawing/2014/main" id="{90B8D999-23A1-BC7C-82CE-E9C80FB3F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69" y="2400700"/>
              <a:ext cx="4498848" cy="44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C9D888-99A0-8796-657A-B6B551C00BE2}"/>
                </a:ext>
              </a:extLst>
            </p:cNvPr>
            <p:cNvSpPr/>
            <p:nvPr/>
          </p:nvSpPr>
          <p:spPr>
            <a:xfrm rot="3287529">
              <a:off x="9089551" y="3754861"/>
              <a:ext cx="1569523" cy="110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7073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Cognitivism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62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154C0-510F-46B4-3F77-EFB8C118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C23B-34D6-8FA9-F11E-C6337BD1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42760" cy="5032375"/>
          </a:xfrm>
        </p:spPr>
        <p:txBody>
          <a:bodyPr>
            <a:normAutofit/>
          </a:bodyPr>
          <a:lstStyle/>
          <a:p>
            <a:r>
              <a:rPr lang="en-US" sz="3200" dirty="0"/>
              <a:t>Benefits:</a:t>
            </a:r>
          </a:p>
          <a:p>
            <a:pPr lvl="1"/>
            <a:r>
              <a:rPr lang="en-US" sz="2800" dirty="0"/>
              <a:t>Promotes self-regulated learning</a:t>
            </a:r>
          </a:p>
          <a:p>
            <a:pPr lvl="1"/>
            <a:r>
              <a:rPr lang="en-US" sz="2800" dirty="0"/>
              <a:t>Encourages deep mental processing via step-by-step guidance</a:t>
            </a:r>
          </a:p>
          <a:p>
            <a:r>
              <a:rPr lang="en-US" sz="3200" dirty="0"/>
              <a:t>Considerations:</a:t>
            </a:r>
          </a:p>
          <a:p>
            <a:pPr lvl="1"/>
            <a:r>
              <a:rPr lang="en-US" sz="2800" dirty="0"/>
              <a:t>Learners must still develop awareness of how to guide GenAI effectively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CC0D3B-FB91-35A7-9310-C7883EE9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Through the Lens of Cognitivism (2)</a:t>
            </a:r>
            <a:endParaRPr lang="en-US" dirty="0"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3F0F9-E24E-EE8E-DBA0-4982A6DE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95" y="3583173"/>
            <a:ext cx="2889504" cy="24560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592DC6-2EF4-F877-89AD-2E7195B58BF1}"/>
              </a:ext>
            </a:extLst>
          </p:cNvPr>
          <p:cNvGrpSpPr/>
          <p:nvPr/>
        </p:nvGrpSpPr>
        <p:grpSpPr>
          <a:xfrm>
            <a:off x="7385233" y="1241689"/>
            <a:ext cx="4806767" cy="4797562"/>
            <a:chOff x="7828469" y="2400700"/>
            <a:chExt cx="4498848" cy="4498848"/>
          </a:xfrm>
        </p:grpSpPr>
        <p:pic>
          <p:nvPicPr>
            <p:cNvPr id="5" name="Picture 2" descr="Magnifying Glass Icon - Free PNG &amp; SVG 470801 - Noun Project">
              <a:extLst>
                <a:ext uri="{FF2B5EF4-FFF2-40B4-BE49-F238E27FC236}">
                  <a16:creationId xmlns:a16="http://schemas.microsoft.com/office/drawing/2014/main" id="{58EDFD66-0866-FC2D-7209-6DD2D3289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69" y="2400700"/>
              <a:ext cx="4498848" cy="44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E8B954-C8F0-BCB5-9EFE-01DAB4550651}"/>
                </a:ext>
              </a:extLst>
            </p:cNvPr>
            <p:cNvSpPr/>
            <p:nvPr/>
          </p:nvSpPr>
          <p:spPr>
            <a:xfrm rot="3287529">
              <a:off x="9089551" y="3754861"/>
              <a:ext cx="1569523" cy="110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7073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Cognitivism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18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DBC3-7D41-9210-886B-1360903E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D06D37-4DFE-2953-D1B7-C3A9AE6A2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08766"/>
              </p:ext>
            </p:extLst>
          </p:nvPr>
        </p:nvGraphicFramePr>
        <p:xfrm>
          <a:off x="250317" y="1825624"/>
          <a:ext cx="5696331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1768658-834B-9BEF-033F-EB91A2212F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493566"/>
              </p:ext>
            </p:extLst>
          </p:nvPr>
        </p:nvGraphicFramePr>
        <p:xfrm>
          <a:off x="6245354" y="1825624"/>
          <a:ext cx="5797294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6714EA-A124-331C-4DA3-7AD27015250C}"/>
              </a:ext>
            </a:extLst>
          </p:cNvPr>
          <p:cNvSpPr txBox="1"/>
          <p:nvPr/>
        </p:nvSpPr>
        <p:spPr>
          <a:xfrm>
            <a:off x="1277721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3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397E-AD23-78CA-0074-94169BD87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09688" cy="5032375"/>
          </a:xfrm>
        </p:spPr>
        <p:txBody>
          <a:bodyPr>
            <a:normAutofit/>
          </a:bodyPr>
          <a:lstStyle/>
          <a:p>
            <a:r>
              <a:rPr lang="en-US" sz="3200" dirty="0"/>
              <a:t>Constructivism sees </a:t>
            </a:r>
            <a:r>
              <a:rPr lang="en-US" dirty="0"/>
              <a:t>learning as an active </a:t>
            </a:r>
            <a:br>
              <a:rPr lang="en-US" dirty="0"/>
            </a:br>
            <a:r>
              <a:rPr lang="en-US" dirty="0"/>
              <a:t>process of building meaning through experience, social interaction, and reflection.</a:t>
            </a:r>
          </a:p>
          <a:p>
            <a:r>
              <a:rPr lang="en-US" sz="3200" dirty="0"/>
              <a:t>GenAI can act as a co-learner or dialogic partner:</a:t>
            </a:r>
          </a:p>
          <a:p>
            <a:pPr lvl="1"/>
            <a:r>
              <a:rPr lang="en-US" sz="2800" dirty="0"/>
              <a:t>Simulates real-world problems for </a:t>
            </a:r>
            <a:br>
              <a:rPr lang="en-US" sz="2800" dirty="0"/>
            </a:br>
            <a:r>
              <a:rPr lang="en-US" sz="2800" dirty="0"/>
              <a:t>project-based learning</a:t>
            </a:r>
          </a:p>
          <a:p>
            <a:pPr lvl="1"/>
            <a:r>
              <a:rPr lang="en-US" sz="2800" dirty="0"/>
              <a:t>Generates ideas, debates, or prompts for inquiry-based tasks</a:t>
            </a:r>
          </a:p>
          <a:p>
            <a:pPr lvl="1"/>
            <a:r>
              <a:rPr lang="en-US" sz="2800" dirty="0"/>
              <a:t>Adapts responses based on learners’ context, interests, or prior knowledge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83A009-2E2E-3941-8894-E0E95568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Through the Lens of Constructivism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703E2-3F43-F3D3-AAE5-1430B024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95" y="3583173"/>
            <a:ext cx="2889504" cy="24560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04CAF1-ABFE-F9C9-CBCD-EBDE484939A4}"/>
              </a:ext>
            </a:extLst>
          </p:cNvPr>
          <p:cNvGrpSpPr/>
          <p:nvPr/>
        </p:nvGrpSpPr>
        <p:grpSpPr>
          <a:xfrm>
            <a:off x="7385233" y="1241689"/>
            <a:ext cx="4806767" cy="4797562"/>
            <a:chOff x="7828469" y="2400700"/>
            <a:chExt cx="4498848" cy="4498848"/>
          </a:xfrm>
        </p:grpSpPr>
        <p:pic>
          <p:nvPicPr>
            <p:cNvPr id="7" name="Picture 2" descr="Magnifying Glass Icon - Free PNG &amp; SVG 470801 - Noun Project">
              <a:extLst>
                <a:ext uri="{FF2B5EF4-FFF2-40B4-BE49-F238E27FC236}">
                  <a16:creationId xmlns:a16="http://schemas.microsoft.com/office/drawing/2014/main" id="{26EDF943-89A7-C960-49B2-81FD404D5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69" y="2400700"/>
              <a:ext cx="4498848" cy="44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CFA7A9-AD48-2923-442C-A0D9D70541A6}"/>
                </a:ext>
              </a:extLst>
            </p:cNvPr>
            <p:cNvSpPr/>
            <p:nvPr/>
          </p:nvSpPr>
          <p:spPr>
            <a:xfrm rot="3287529">
              <a:off x="9089551" y="3754861"/>
              <a:ext cx="1569523" cy="110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7073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Constructivism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97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C23E8-CC0F-642D-0614-8393C102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B126-E55A-AFF6-442E-8EF41518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27976" cy="5032375"/>
          </a:xfrm>
        </p:spPr>
        <p:txBody>
          <a:bodyPr>
            <a:normAutofit/>
          </a:bodyPr>
          <a:lstStyle/>
          <a:p>
            <a:r>
              <a:rPr lang="en-US" sz="3200" dirty="0"/>
              <a:t>Examples:</a:t>
            </a:r>
          </a:p>
          <a:p>
            <a:pPr lvl="1"/>
            <a:r>
              <a:rPr lang="en-US" sz="2800" dirty="0"/>
              <a:t>Students using GenAI to explore complex </a:t>
            </a:r>
            <a:br>
              <a:rPr lang="en-US" sz="2800" dirty="0"/>
            </a:br>
            <a:r>
              <a:rPr lang="en-US" sz="2800" dirty="0"/>
              <a:t>social or ethical issues</a:t>
            </a:r>
          </a:p>
          <a:p>
            <a:pPr lvl="1"/>
            <a:r>
              <a:rPr lang="en-US" sz="2800" dirty="0"/>
              <a:t>AI-generated simulations that support </a:t>
            </a:r>
            <a:br>
              <a:rPr lang="en-US" sz="2800" dirty="0"/>
            </a:br>
            <a:r>
              <a:rPr lang="en-US" sz="2800" dirty="0"/>
              <a:t>scenario-based learning</a:t>
            </a:r>
          </a:p>
          <a:p>
            <a:r>
              <a:rPr lang="en-US" sz="3200" dirty="0"/>
              <a:t>Strengths:</a:t>
            </a:r>
          </a:p>
          <a:p>
            <a:pPr lvl="1"/>
            <a:r>
              <a:rPr lang="en-US" sz="2800" dirty="0"/>
              <a:t>Encourages creativity, </a:t>
            </a:r>
            <a:br>
              <a:rPr lang="en-US" sz="2800" dirty="0"/>
            </a:br>
            <a:r>
              <a:rPr lang="en-US" sz="2800" dirty="0"/>
              <a:t>perspective-taking, collaboration</a:t>
            </a:r>
          </a:p>
          <a:p>
            <a:r>
              <a:rPr lang="en-US" sz="3200" dirty="0"/>
              <a:t>Challenge:</a:t>
            </a:r>
          </a:p>
          <a:p>
            <a:pPr lvl="1"/>
            <a:r>
              <a:rPr lang="en-US" sz="2800" dirty="0"/>
              <a:t>Requires careful facilitation to avoid </a:t>
            </a:r>
            <a:br>
              <a:rPr lang="en-US" sz="2800" dirty="0"/>
            </a:br>
            <a:r>
              <a:rPr lang="en-US" sz="2800" dirty="0"/>
              <a:t>over-reliance or passive use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499DC9-4820-50A7-A9CC-E74B52A1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Through the Lens of Constructivism (2)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D6A99-0814-C525-F0A2-E3D16E36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95" y="3583173"/>
            <a:ext cx="2889504" cy="24560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C8F52F-A885-193D-EB16-E2C603C5C0B7}"/>
              </a:ext>
            </a:extLst>
          </p:cNvPr>
          <p:cNvGrpSpPr/>
          <p:nvPr/>
        </p:nvGrpSpPr>
        <p:grpSpPr>
          <a:xfrm>
            <a:off x="7385233" y="1241689"/>
            <a:ext cx="4806767" cy="4797562"/>
            <a:chOff x="7828469" y="2400700"/>
            <a:chExt cx="4498848" cy="4498848"/>
          </a:xfrm>
        </p:grpSpPr>
        <p:pic>
          <p:nvPicPr>
            <p:cNvPr id="6" name="Picture 2" descr="Magnifying Glass Icon - Free PNG &amp; SVG 470801 - Noun Project">
              <a:extLst>
                <a:ext uri="{FF2B5EF4-FFF2-40B4-BE49-F238E27FC236}">
                  <a16:creationId xmlns:a16="http://schemas.microsoft.com/office/drawing/2014/main" id="{05E4A452-3B7A-B679-A046-5D4ADA666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69" y="2400700"/>
              <a:ext cx="4498848" cy="44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03D1C9-7A91-CFC5-3452-49FB5D6C503D}"/>
                </a:ext>
              </a:extLst>
            </p:cNvPr>
            <p:cNvSpPr/>
            <p:nvPr/>
          </p:nvSpPr>
          <p:spPr>
            <a:xfrm rot="3287529">
              <a:off x="9089551" y="3754861"/>
              <a:ext cx="1569523" cy="110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7073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Constructivism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463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6017-86D9-4CB8-FE91-939FD10F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8092694" cy="2852737"/>
          </a:xfrm>
        </p:spPr>
        <p:txBody>
          <a:bodyPr/>
          <a:lstStyle/>
          <a:p>
            <a:r>
              <a:rPr lang="en-US" dirty="0"/>
              <a:t>Educators’ Perspectives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37044-C2B4-B866-B8F4-401A4CA7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A452-A860-FD7B-98EA-C9909BD6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190847"/>
          </a:xfrm>
        </p:spPr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Educators’ Perspectives: Dual Mindset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B4B-F863-EDE5-C216-BB410CD8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0" y="1739163"/>
            <a:ext cx="7832208" cy="5118837"/>
          </a:xfrm>
        </p:spPr>
        <p:txBody>
          <a:bodyPr/>
          <a:lstStyle/>
          <a:p>
            <a:pPr marL="285750" indent="-285750"/>
            <a:r>
              <a:rPr lang="en-US" sz="2400" dirty="0"/>
              <a:t>Participants expressed a complex mix of curiosity, </a:t>
            </a:r>
            <a:br>
              <a:rPr lang="en-US" sz="2400" dirty="0"/>
            </a:br>
            <a:r>
              <a:rPr lang="en-US" sz="2400" dirty="0"/>
              <a:t>enthusiasm, and caution.</a:t>
            </a:r>
          </a:p>
          <a:p>
            <a:pPr marL="285750" indent="-285750"/>
            <a:r>
              <a:rPr lang="en-US" sz="2400" dirty="0"/>
              <a:t>Key tensions in their responses:</a:t>
            </a:r>
          </a:p>
          <a:p>
            <a:pPr marL="742950" lvl="1" indent="-285750"/>
            <a:r>
              <a:rPr lang="en-US" dirty="0"/>
              <a:t>Optimism vs. Concern over academic integrity </a:t>
            </a:r>
            <a:br>
              <a:rPr lang="en-US" dirty="0"/>
            </a:br>
            <a:r>
              <a:rPr lang="en-US" dirty="0"/>
              <a:t>and ethics</a:t>
            </a:r>
          </a:p>
          <a:p>
            <a:pPr marL="742950" lvl="1" indent="-285750"/>
            <a:r>
              <a:rPr lang="en-US" dirty="0"/>
              <a:t>Embracing potential vs. fear of dependency</a:t>
            </a:r>
          </a:p>
          <a:p>
            <a:pPr marL="742950" lvl="1" indent="-285750"/>
            <a:r>
              <a:rPr lang="en-US" dirty="0"/>
              <a:t>Creative opportunities vs. diminished student </a:t>
            </a:r>
            <a:br>
              <a:rPr lang="en-US" dirty="0"/>
            </a:br>
            <a:r>
              <a:rPr lang="en-US" dirty="0"/>
              <a:t>effort</a:t>
            </a:r>
          </a:p>
          <a:p>
            <a:pPr marL="285750" indent="-285750"/>
            <a:r>
              <a:rPr lang="en-US" sz="2400" dirty="0"/>
              <a:t>GenAI seen both as a powerful assistant and a threat to traditional skills</a:t>
            </a:r>
          </a:p>
          <a:p>
            <a:pPr marL="285750" indent="-285750"/>
            <a:r>
              <a:rPr lang="en-US" sz="2400" dirty="0"/>
              <a:t>Examples of tools used: ChatGPT, Grammarly, Canva AI, generative design apps</a:t>
            </a:r>
          </a:p>
          <a:p>
            <a:pPr marL="285750" indent="-285750"/>
            <a:endParaRPr lang="en-US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43C8C6-E81B-344D-D264-789DF946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447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“I don’t think teachers will ever be replaced by AI, but our roles will change.” – EB, participant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A48B2-7146-EFAA-C574-25CB55F7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58" t="15621" r="7133" b="16419"/>
          <a:stretch/>
        </p:blipFill>
        <p:spPr>
          <a:xfrm>
            <a:off x="7980054" y="2482605"/>
            <a:ext cx="4078224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4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0608-E022-3B35-2FC6-BE31C5F9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31880" cy="5032375"/>
          </a:xfrm>
        </p:spPr>
        <p:txBody>
          <a:bodyPr>
            <a:normAutofit/>
          </a:bodyPr>
          <a:lstStyle/>
          <a:p>
            <a:r>
              <a:rPr lang="en-US" dirty="0"/>
              <a:t>Educators described transformations that align with paradigm-level shifts:</a:t>
            </a:r>
          </a:p>
          <a:p>
            <a:pPr lvl="1"/>
            <a:r>
              <a:rPr lang="en-US" dirty="0"/>
              <a:t>From “knowledge deliverer” to mentor and facilitator</a:t>
            </a:r>
          </a:p>
          <a:p>
            <a:pPr lvl="1"/>
            <a:r>
              <a:rPr lang="en-US" dirty="0"/>
              <a:t>Focus on critical thinking, creativity, personalization</a:t>
            </a:r>
          </a:p>
          <a:p>
            <a:r>
              <a:rPr lang="en-US" dirty="0"/>
              <a:t>GenAI supports:</a:t>
            </a:r>
          </a:p>
          <a:p>
            <a:pPr lvl="1"/>
            <a:r>
              <a:rPr lang="en-US" dirty="0"/>
              <a:t>Adaptive learning paths and tailored lesson plans</a:t>
            </a:r>
          </a:p>
          <a:p>
            <a:pPr lvl="1"/>
            <a:r>
              <a:rPr lang="en-US" dirty="0"/>
              <a:t>Immediate feedback and real-time scaffolding</a:t>
            </a:r>
          </a:p>
          <a:p>
            <a:r>
              <a:rPr lang="en-US" dirty="0"/>
              <a:t>Equity concerns raised:</a:t>
            </a:r>
          </a:p>
          <a:p>
            <a:pPr lvl="1"/>
            <a:r>
              <a:rPr lang="en-US" dirty="0"/>
              <a:t>Access to technology</a:t>
            </a:r>
          </a:p>
          <a:p>
            <a:pPr lvl="1"/>
            <a:r>
              <a:rPr lang="en-US" dirty="0"/>
              <a:t>Digital literacy gaps among educators and students</a:t>
            </a:r>
          </a:p>
          <a:p>
            <a:r>
              <a:rPr lang="en-US" dirty="0"/>
              <a:t>GenAI contributes to rethinking how knowledge is constructed and who constructs 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E98DED-15DC-780A-373C-37350371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403080" cy="1186249"/>
          </a:xfrm>
        </p:spPr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Educators’ Perspectives: 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sz="2800" dirty="0">
                <a:latin typeface="Aptos Display" panose="020B0004020202020204" pitchFamily="34" charset="0"/>
              </a:rPr>
              <a:t>Shifting Roles &amp; Practices in AI Mediated Landscapes</a:t>
            </a:r>
            <a:endParaRPr lang="en-US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3D14D6-7CD7-7E3C-2306-48E08C38CD99}"/>
              </a:ext>
            </a:extLst>
          </p:cNvPr>
          <p:cNvSpPr txBox="1"/>
          <p:nvPr/>
        </p:nvSpPr>
        <p:spPr>
          <a:xfrm>
            <a:off x="1524" y="6488667"/>
            <a:ext cx="12190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“GenAI continues the shift away from teachers as the sole presenters of knowledge.” – AB, participant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1250E5-1E0A-599E-1E86-92AF9D62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Educators’ Perspectives:</a:t>
            </a:r>
            <a:br>
              <a:rPr lang="en-US" dirty="0"/>
            </a:br>
            <a:r>
              <a:rPr lang="en-US" sz="2800" dirty="0"/>
              <a:t>Implications and Future Considerations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00E7AC-D3A5-E197-3D81-9D2EE761C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757755"/>
              </p:ext>
            </p:extLst>
          </p:nvPr>
        </p:nvGraphicFramePr>
        <p:xfrm>
          <a:off x="1214120" y="2215922"/>
          <a:ext cx="9763760" cy="32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56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EFAB-276E-5480-3A47-C49EABDE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8056118" cy="2852737"/>
          </a:xfrm>
        </p:spPr>
        <p:txBody>
          <a:bodyPr/>
          <a:lstStyle/>
          <a:p>
            <a:r>
              <a:rPr lang="en-US" dirty="0"/>
              <a:t>Summary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66465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2F63-1A10-43D5-78BE-C37709BB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 from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0317-6CF4-ED09-2CEC-EBCC2726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Implementation of GenAI is reshaping how educators reflect, plan, and teach.</a:t>
            </a:r>
          </a:p>
          <a:p>
            <a:r>
              <a:rPr lang="en-US" dirty="0"/>
              <a:t>Educators are in the midst of transformative learning, particularly at the stages of critical reflection and planning/action.</a:t>
            </a:r>
          </a:p>
          <a:p>
            <a:r>
              <a:rPr lang="en-US" dirty="0"/>
              <a:t>Integrating GenAI in education:</a:t>
            </a:r>
          </a:p>
          <a:p>
            <a:pPr lvl="1"/>
            <a:r>
              <a:rPr lang="en-US" dirty="0"/>
              <a:t>Extends and challenges aspects of existing paradigms (Behaviorism, Cognitivism, Constructivism)</a:t>
            </a:r>
          </a:p>
          <a:p>
            <a:pPr lvl="1"/>
            <a:r>
              <a:rPr lang="en-US" dirty="0"/>
              <a:t>Introduces new dynamics in epistemology, ontology, and methodology</a:t>
            </a:r>
          </a:p>
          <a:p>
            <a:r>
              <a:rPr lang="en-US" dirty="0"/>
              <a:t>Educators recognize both opportunities and risks:</a:t>
            </a:r>
          </a:p>
          <a:p>
            <a:pPr lvl="1"/>
            <a:r>
              <a:rPr lang="en-US" dirty="0"/>
              <a:t>Creative support vs. academic shortcuts</a:t>
            </a:r>
          </a:p>
          <a:p>
            <a:pPr lvl="1"/>
            <a:r>
              <a:rPr lang="en-US" dirty="0"/>
              <a:t>Personalization vs. equity gaps</a:t>
            </a:r>
          </a:p>
          <a:p>
            <a:pPr lvl="1"/>
            <a:r>
              <a:rPr lang="en-US" dirty="0"/>
              <a:t>Evolving roles vs. uncertain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7418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E5FD-E99E-D03E-ABE9-8EFC08A2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9185519" cy="1186249"/>
          </a:xfrm>
        </p:spPr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Let’s Talk!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9CAC-01F4-0E50-7C00-B02B300C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8844143" cy="3975960"/>
          </a:xfrm>
        </p:spPr>
        <p:txBody>
          <a:bodyPr/>
          <a:lstStyle/>
          <a:p>
            <a:r>
              <a:rPr lang="en-US" dirty="0"/>
              <a:t>The study points a critical juncture:</a:t>
            </a:r>
            <a:br>
              <a:rPr lang="en-US" dirty="0"/>
            </a:br>
            <a:r>
              <a:rPr lang="en-US" dirty="0"/>
              <a:t>Could GenAI be an enhancement of existing paradigms, or could it evolve into its own distinct paradigm?</a:t>
            </a:r>
          </a:p>
          <a:p>
            <a:r>
              <a:rPr lang="en-US" dirty="0"/>
              <a:t>Three critical questions to continue examining:</a:t>
            </a:r>
          </a:p>
          <a:p>
            <a:pPr lvl="1"/>
            <a:r>
              <a:rPr lang="en-US" dirty="0"/>
              <a:t>Epistemology: How is GenAI reshaping what knowledge is and how it’s created?</a:t>
            </a:r>
          </a:p>
          <a:p>
            <a:pPr lvl="1"/>
            <a:r>
              <a:rPr lang="en-US" dirty="0"/>
              <a:t>Ontology: How is the identity of the learner (and teacher) fundamentally changing?</a:t>
            </a:r>
          </a:p>
          <a:p>
            <a:pPr lvl="1"/>
            <a:r>
              <a:rPr lang="en-US" dirty="0"/>
              <a:t>Methodology: How are GenAI-mediated practices distinct from previous models?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2E371-E01E-F7A1-16C4-EC56C7A7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066"/>
          <a:stretch/>
        </p:blipFill>
        <p:spPr>
          <a:xfrm>
            <a:off x="9509759" y="1950720"/>
            <a:ext cx="2260463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242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F174-AF60-D828-CA95-8D16372CE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9" y="1739900"/>
            <a:ext cx="11021568" cy="2426208"/>
          </a:xfrm>
        </p:spPr>
        <p:txBody>
          <a:bodyPr/>
          <a:lstStyle/>
          <a:p>
            <a:r>
              <a:rPr lang="en-US" sz="3600" dirty="0"/>
              <a:t>“Transformative learning begins with disorientation. </a:t>
            </a:r>
            <a:br>
              <a:rPr lang="en-US" sz="3600" dirty="0"/>
            </a:br>
            <a:r>
              <a:rPr lang="en-US" sz="3600" dirty="0"/>
              <a:t>GenAI may be that disorientation —</a:t>
            </a:r>
            <a:br>
              <a:rPr lang="en-US" sz="3600" dirty="0"/>
            </a:br>
            <a:r>
              <a:rPr lang="en-US" sz="3600" dirty="0"/>
              <a:t>and the direction of transformation depends </a:t>
            </a:r>
            <a:br>
              <a:rPr lang="en-US" sz="3600" dirty="0"/>
            </a:br>
            <a:r>
              <a:rPr lang="en-US" sz="3600" dirty="0"/>
              <a:t>on how we respond.”</a:t>
            </a:r>
          </a:p>
        </p:txBody>
      </p:sp>
      <p:pic>
        <p:nvPicPr>
          <p:cNvPr id="2050" name="Picture 2" descr="The Learning Ideas Conference 2025, 11-13 Jun 2025 | Conference Locate  (Clocate)">
            <a:extLst>
              <a:ext uri="{FF2B5EF4-FFF2-40B4-BE49-F238E27FC236}">
                <a16:creationId xmlns:a16="http://schemas.microsoft.com/office/drawing/2014/main" id="{DA4C2DD5-D1D6-1F8F-E32A-58773E93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4960938"/>
            <a:ext cx="31750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951DC93-12B6-673E-33B5-7E0E02A0BAD1}"/>
              </a:ext>
            </a:extLst>
          </p:cNvPr>
          <p:cNvSpPr txBox="1">
            <a:spLocks/>
          </p:cNvSpPr>
          <p:nvPr/>
        </p:nvSpPr>
        <p:spPr>
          <a:xfrm>
            <a:off x="-493453" y="4681887"/>
            <a:ext cx="7336907" cy="87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bg1"/>
                </a:solidFill>
              </a:rPr>
              <a:t>mara.Alagic@wichita.edu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jaehwan.byun@Wichita.edu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BCCB-E4DC-36A7-DF48-48B536A4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br>
              <a:rPr lang="en-US" dirty="0"/>
            </a:br>
            <a:r>
              <a:rPr lang="en-US" sz="2800" dirty="0"/>
              <a:t>Background of the study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96AB398-BBBD-F1E7-3EEA-232B196D0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51985"/>
              </p:ext>
            </p:extLst>
          </p:nvPr>
        </p:nvGraphicFramePr>
        <p:xfrm>
          <a:off x="1261033" y="1773853"/>
          <a:ext cx="9669934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53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C3EF-46EF-3611-0056-869F4080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6545081" cy="3579441"/>
          </a:xfrm>
        </p:spPr>
        <p:txBody>
          <a:bodyPr/>
          <a:lstStyle/>
          <a:p>
            <a:r>
              <a:rPr lang="en-US" dirty="0"/>
              <a:t>The p</a:t>
            </a:r>
            <a:r>
              <a:rPr lang="en-US" sz="2800" dirty="0"/>
              <a:t>urpose of the </a:t>
            </a:r>
            <a:r>
              <a:rPr lang="en-US" dirty="0"/>
              <a:t>study was to explore the disruptive and transformative potential of GenAI in educational contexts.</a:t>
            </a:r>
          </a:p>
          <a:p>
            <a:r>
              <a:rPr lang="en-US" dirty="0"/>
              <a:t>We investigated how GenAI is influencing both educators’ professional activities and understanding of changes.</a:t>
            </a:r>
          </a:p>
          <a:p>
            <a:r>
              <a:rPr lang="en-US" dirty="0"/>
              <a:t>Consequently, we had opportunity to cogitate on learning paradigms in the context of ongoing changes induced by use of Gen AI in educational contexts.</a:t>
            </a:r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A41FAA2-125B-2134-C459-95CCD8DB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</p:spPr>
        <p:txBody>
          <a:bodyPr/>
          <a:lstStyle/>
          <a:p>
            <a:r>
              <a:rPr lang="en-US" sz="3600" dirty="0"/>
              <a:t>Introduction: </a:t>
            </a:r>
            <a:br>
              <a:rPr lang="en-US" sz="3600" dirty="0"/>
            </a:br>
            <a:r>
              <a:rPr lang="en-US" sz="2800" dirty="0"/>
              <a:t>Purpose of the Study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F62DB2-86E5-5EFD-7B4B-32847C3F3B2A}"/>
              </a:ext>
            </a:extLst>
          </p:cNvPr>
          <p:cNvSpPr/>
          <p:nvPr/>
        </p:nvSpPr>
        <p:spPr>
          <a:xfrm rot="20742010">
            <a:off x="6825084" y="913553"/>
            <a:ext cx="2957077" cy="2889603"/>
          </a:xfrm>
          <a:custGeom>
            <a:avLst/>
            <a:gdLst>
              <a:gd name="connsiteX0" fmla="*/ 2357052 w 3310179"/>
              <a:gd name="connsiteY0" fmla="*/ 505054 h 3167706"/>
              <a:gd name="connsiteX1" fmla="*/ 2597822 w 3310179"/>
              <a:gd name="connsiteY1" fmla="*/ 291765 h 3167706"/>
              <a:gd name="connsiteX2" fmla="*/ 2808649 w 3310179"/>
              <a:gd name="connsiteY2" fmla="*/ 459253 h 3167706"/>
              <a:gd name="connsiteX3" fmla="*/ 2655334 w 3310179"/>
              <a:gd name="connsiteY3" fmla="*/ 742020 h 3167706"/>
              <a:gd name="connsiteX4" fmla="*/ 2925248 w 3310179"/>
              <a:gd name="connsiteY4" fmla="*/ 1184640 h 3167706"/>
              <a:gd name="connsiteX5" fmla="*/ 3246889 w 3310179"/>
              <a:gd name="connsiteY5" fmla="*/ 1181545 h 3167706"/>
              <a:gd name="connsiteX6" fmla="*/ 3294054 w 3310179"/>
              <a:gd name="connsiteY6" fmla="*/ 1434793 h 3167706"/>
              <a:gd name="connsiteX7" fmla="*/ 2992863 w 3310179"/>
              <a:gd name="connsiteY7" fmla="*/ 1547693 h 3167706"/>
              <a:gd name="connsiteX8" fmla="*/ 2899123 w 3310179"/>
              <a:gd name="connsiteY8" fmla="*/ 2051023 h 3167706"/>
              <a:gd name="connsiteX9" fmla="*/ 3140498 w 3310179"/>
              <a:gd name="connsiteY9" fmla="*/ 2263627 h 3167706"/>
              <a:gd name="connsiteX10" fmla="*/ 3003961 w 3310179"/>
              <a:gd name="connsiteY10" fmla="*/ 2487529 h 3167706"/>
              <a:gd name="connsiteX11" fmla="*/ 2704433 w 3310179"/>
              <a:gd name="connsiteY11" fmla="*/ 2370286 h 3167706"/>
              <a:gd name="connsiteX12" fmla="*/ 2290900 w 3310179"/>
              <a:gd name="connsiteY12" fmla="*/ 2698811 h 3167706"/>
              <a:gd name="connsiteX13" fmla="*/ 2341304 w 3310179"/>
              <a:gd name="connsiteY13" fmla="*/ 3016494 h 3167706"/>
              <a:gd name="connsiteX14" fmla="*/ 2081006 w 3310179"/>
              <a:gd name="connsiteY14" fmla="*/ 3106191 h 3167706"/>
              <a:gd name="connsiteX15" fmla="*/ 1925004 w 3310179"/>
              <a:gd name="connsiteY15" fmla="*/ 2824898 h 3167706"/>
              <a:gd name="connsiteX16" fmla="*/ 1385176 w 3310179"/>
              <a:gd name="connsiteY16" fmla="*/ 2824898 h 3167706"/>
              <a:gd name="connsiteX17" fmla="*/ 1229173 w 3310179"/>
              <a:gd name="connsiteY17" fmla="*/ 3106191 h 3167706"/>
              <a:gd name="connsiteX18" fmla="*/ 968875 w 3310179"/>
              <a:gd name="connsiteY18" fmla="*/ 3016494 h 3167706"/>
              <a:gd name="connsiteX19" fmla="*/ 1019278 w 3310179"/>
              <a:gd name="connsiteY19" fmla="*/ 2698811 h 3167706"/>
              <a:gd name="connsiteX20" fmla="*/ 605745 w 3310179"/>
              <a:gd name="connsiteY20" fmla="*/ 2370286 h 3167706"/>
              <a:gd name="connsiteX21" fmla="*/ 306218 w 3310179"/>
              <a:gd name="connsiteY21" fmla="*/ 2487529 h 3167706"/>
              <a:gd name="connsiteX22" fmla="*/ 169681 w 3310179"/>
              <a:gd name="connsiteY22" fmla="*/ 2263627 h 3167706"/>
              <a:gd name="connsiteX23" fmla="*/ 411056 w 3310179"/>
              <a:gd name="connsiteY23" fmla="*/ 2051023 h 3167706"/>
              <a:gd name="connsiteX24" fmla="*/ 317316 w 3310179"/>
              <a:gd name="connsiteY24" fmla="*/ 1547693 h 3167706"/>
              <a:gd name="connsiteX25" fmla="*/ 16125 w 3310179"/>
              <a:gd name="connsiteY25" fmla="*/ 1434793 h 3167706"/>
              <a:gd name="connsiteX26" fmla="*/ 63290 w 3310179"/>
              <a:gd name="connsiteY26" fmla="*/ 1181545 h 3167706"/>
              <a:gd name="connsiteX27" fmla="*/ 384931 w 3310179"/>
              <a:gd name="connsiteY27" fmla="*/ 1184641 h 3167706"/>
              <a:gd name="connsiteX28" fmla="*/ 654845 w 3310179"/>
              <a:gd name="connsiteY28" fmla="*/ 742020 h 3167706"/>
              <a:gd name="connsiteX29" fmla="*/ 501530 w 3310179"/>
              <a:gd name="connsiteY29" fmla="*/ 459253 h 3167706"/>
              <a:gd name="connsiteX30" fmla="*/ 712357 w 3310179"/>
              <a:gd name="connsiteY30" fmla="*/ 291765 h 3167706"/>
              <a:gd name="connsiteX31" fmla="*/ 953127 w 3310179"/>
              <a:gd name="connsiteY31" fmla="*/ 505054 h 3167706"/>
              <a:gd name="connsiteX32" fmla="*/ 1460400 w 3310179"/>
              <a:gd name="connsiteY32" fmla="*/ 330250 h 3167706"/>
              <a:gd name="connsiteX33" fmla="*/ 1516246 w 3310179"/>
              <a:gd name="connsiteY33" fmla="*/ 13479 h 3167706"/>
              <a:gd name="connsiteX34" fmla="*/ 1793933 w 3310179"/>
              <a:gd name="connsiteY34" fmla="*/ 13479 h 3167706"/>
              <a:gd name="connsiteX35" fmla="*/ 1849779 w 3310179"/>
              <a:gd name="connsiteY35" fmla="*/ 330250 h 3167706"/>
              <a:gd name="connsiteX36" fmla="*/ 2357052 w 3310179"/>
              <a:gd name="connsiteY36" fmla="*/ 505054 h 31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10179" h="3167706">
                <a:moveTo>
                  <a:pt x="2357052" y="505054"/>
                </a:moveTo>
                <a:lnTo>
                  <a:pt x="2597822" y="291765"/>
                </a:lnTo>
                <a:lnTo>
                  <a:pt x="2808649" y="459253"/>
                </a:lnTo>
                <a:lnTo>
                  <a:pt x="2655334" y="742020"/>
                </a:lnTo>
                <a:cubicBezTo>
                  <a:pt x="2776127" y="870670"/>
                  <a:pt x="2867966" y="1021274"/>
                  <a:pt x="2925248" y="1184640"/>
                </a:cubicBezTo>
                <a:lnTo>
                  <a:pt x="3246889" y="1181545"/>
                </a:lnTo>
                <a:lnTo>
                  <a:pt x="3294054" y="1434793"/>
                </a:lnTo>
                <a:lnTo>
                  <a:pt x="2992863" y="1547693"/>
                </a:lnTo>
                <a:cubicBezTo>
                  <a:pt x="2998051" y="1719756"/>
                  <a:pt x="2966156" y="1891016"/>
                  <a:pt x="2899123" y="2051023"/>
                </a:cubicBezTo>
                <a:lnTo>
                  <a:pt x="3140498" y="2263627"/>
                </a:lnTo>
                <a:lnTo>
                  <a:pt x="3003961" y="2487529"/>
                </a:lnTo>
                <a:lnTo>
                  <a:pt x="2704433" y="2370286"/>
                </a:lnTo>
                <a:cubicBezTo>
                  <a:pt x="2591589" y="2505252"/>
                  <a:pt x="2450883" y="2617034"/>
                  <a:pt x="2290900" y="2698811"/>
                </a:cubicBezTo>
                <a:lnTo>
                  <a:pt x="2341304" y="3016494"/>
                </a:lnTo>
                <a:lnTo>
                  <a:pt x="2081006" y="3106191"/>
                </a:lnTo>
                <a:lnTo>
                  <a:pt x="1925004" y="2824898"/>
                </a:lnTo>
                <a:cubicBezTo>
                  <a:pt x="1746929" y="2859614"/>
                  <a:pt x="1563250" y="2859614"/>
                  <a:pt x="1385176" y="2824898"/>
                </a:cubicBezTo>
                <a:lnTo>
                  <a:pt x="1229173" y="3106191"/>
                </a:lnTo>
                <a:lnTo>
                  <a:pt x="968875" y="3016494"/>
                </a:lnTo>
                <a:lnTo>
                  <a:pt x="1019278" y="2698811"/>
                </a:lnTo>
                <a:cubicBezTo>
                  <a:pt x="859295" y="2617034"/>
                  <a:pt x="718589" y="2505252"/>
                  <a:pt x="605745" y="2370286"/>
                </a:cubicBezTo>
                <a:lnTo>
                  <a:pt x="306218" y="2487529"/>
                </a:lnTo>
                <a:lnTo>
                  <a:pt x="169681" y="2263627"/>
                </a:lnTo>
                <a:lnTo>
                  <a:pt x="411056" y="2051023"/>
                </a:lnTo>
                <a:cubicBezTo>
                  <a:pt x="344023" y="1891017"/>
                  <a:pt x="312127" y="1719757"/>
                  <a:pt x="317316" y="1547693"/>
                </a:cubicBezTo>
                <a:lnTo>
                  <a:pt x="16125" y="1434793"/>
                </a:lnTo>
                <a:lnTo>
                  <a:pt x="63290" y="1181545"/>
                </a:lnTo>
                <a:lnTo>
                  <a:pt x="384931" y="1184641"/>
                </a:lnTo>
                <a:cubicBezTo>
                  <a:pt x="442213" y="1021274"/>
                  <a:pt x="534053" y="870671"/>
                  <a:pt x="654845" y="742020"/>
                </a:cubicBezTo>
                <a:lnTo>
                  <a:pt x="501530" y="459253"/>
                </a:lnTo>
                <a:lnTo>
                  <a:pt x="712357" y="291765"/>
                </a:lnTo>
                <a:lnTo>
                  <a:pt x="953127" y="505054"/>
                </a:lnTo>
                <a:cubicBezTo>
                  <a:pt x="1107921" y="414768"/>
                  <a:pt x="1280523" y="355290"/>
                  <a:pt x="1460400" y="330250"/>
                </a:cubicBezTo>
                <a:lnTo>
                  <a:pt x="1516246" y="13479"/>
                </a:lnTo>
                <a:lnTo>
                  <a:pt x="1793933" y="13479"/>
                </a:lnTo>
                <a:lnTo>
                  <a:pt x="1849779" y="330250"/>
                </a:lnTo>
                <a:cubicBezTo>
                  <a:pt x="2029656" y="355291"/>
                  <a:pt x="2202257" y="414769"/>
                  <a:pt x="2357052" y="50505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165" tIns="762340" rIns="675165" bIns="8177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/>
                </a:solidFill>
              </a:rPr>
              <a:t>How educators are processing and responding to GenAI, examined through Transformative Learning Theory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C56ABB7-671C-5F92-7A75-F722B8109E29}"/>
              </a:ext>
            </a:extLst>
          </p:cNvPr>
          <p:cNvSpPr/>
          <p:nvPr/>
        </p:nvSpPr>
        <p:spPr>
          <a:xfrm rot="872049">
            <a:off x="8056026" y="3153341"/>
            <a:ext cx="3266706" cy="3011217"/>
          </a:xfrm>
          <a:custGeom>
            <a:avLst/>
            <a:gdLst>
              <a:gd name="connsiteX0" fmla="*/ 2622683 w 3492427"/>
              <a:gd name="connsiteY0" fmla="*/ 861963 h 3403275"/>
              <a:gd name="connsiteX1" fmla="*/ 3122287 w 3492427"/>
              <a:gd name="connsiteY1" fmla="*/ 702600 h 3403275"/>
              <a:gd name="connsiteX2" fmla="*/ 3315125 w 3492427"/>
              <a:gd name="connsiteY2" fmla="*/ 1024555 h 3403275"/>
              <a:gd name="connsiteX3" fmla="*/ 2938841 w 3492427"/>
              <a:gd name="connsiteY3" fmla="*/ 1389811 h 3403275"/>
              <a:gd name="connsiteX4" fmla="*/ 2938841 w 3492427"/>
              <a:gd name="connsiteY4" fmla="*/ 2013464 h 3403275"/>
              <a:gd name="connsiteX5" fmla="*/ 3315125 w 3492427"/>
              <a:gd name="connsiteY5" fmla="*/ 2378720 h 3403275"/>
              <a:gd name="connsiteX6" fmla="*/ 3122287 w 3492427"/>
              <a:gd name="connsiteY6" fmla="*/ 2700675 h 3403275"/>
              <a:gd name="connsiteX7" fmla="*/ 2622683 w 3492427"/>
              <a:gd name="connsiteY7" fmla="*/ 2541312 h 3403275"/>
              <a:gd name="connsiteX8" fmla="*/ 2062371 w 3492427"/>
              <a:gd name="connsiteY8" fmla="*/ 2853139 h 3403275"/>
              <a:gd name="connsiteX9" fmla="*/ 1942372 w 3492427"/>
              <a:gd name="connsiteY9" fmla="*/ 3363630 h 3403275"/>
              <a:gd name="connsiteX10" fmla="*/ 1550055 w 3492427"/>
              <a:gd name="connsiteY10" fmla="*/ 3363630 h 3403275"/>
              <a:gd name="connsiteX11" fmla="*/ 1430056 w 3492427"/>
              <a:gd name="connsiteY11" fmla="*/ 2853139 h 3403275"/>
              <a:gd name="connsiteX12" fmla="*/ 869744 w 3492427"/>
              <a:gd name="connsiteY12" fmla="*/ 2541312 h 3403275"/>
              <a:gd name="connsiteX13" fmla="*/ 370140 w 3492427"/>
              <a:gd name="connsiteY13" fmla="*/ 2700675 h 3403275"/>
              <a:gd name="connsiteX14" fmla="*/ 177302 w 3492427"/>
              <a:gd name="connsiteY14" fmla="*/ 2378720 h 3403275"/>
              <a:gd name="connsiteX15" fmla="*/ 553586 w 3492427"/>
              <a:gd name="connsiteY15" fmla="*/ 2013464 h 3403275"/>
              <a:gd name="connsiteX16" fmla="*/ 553586 w 3492427"/>
              <a:gd name="connsiteY16" fmla="*/ 1389811 h 3403275"/>
              <a:gd name="connsiteX17" fmla="*/ 177302 w 3492427"/>
              <a:gd name="connsiteY17" fmla="*/ 1024555 h 3403275"/>
              <a:gd name="connsiteX18" fmla="*/ 370140 w 3492427"/>
              <a:gd name="connsiteY18" fmla="*/ 702600 h 3403275"/>
              <a:gd name="connsiteX19" fmla="*/ 869744 w 3492427"/>
              <a:gd name="connsiteY19" fmla="*/ 861963 h 3403275"/>
              <a:gd name="connsiteX20" fmla="*/ 1430056 w 3492427"/>
              <a:gd name="connsiteY20" fmla="*/ 550136 h 3403275"/>
              <a:gd name="connsiteX21" fmla="*/ 1550055 w 3492427"/>
              <a:gd name="connsiteY21" fmla="*/ 39645 h 3403275"/>
              <a:gd name="connsiteX22" fmla="*/ 1942372 w 3492427"/>
              <a:gd name="connsiteY22" fmla="*/ 39645 h 3403275"/>
              <a:gd name="connsiteX23" fmla="*/ 2062371 w 3492427"/>
              <a:gd name="connsiteY23" fmla="*/ 550136 h 3403275"/>
              <a:gd name="connsiteX24" fmla="*/ 2622683 w 3492427"/>
              <a:gd name="connsiteY24" fmla="*/ 861963 h 34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2427" h="3403275">
                <a:moveTo>
                  <a:pt x="2622683" y="861963"/>
                </a:moveTo>
                <a:lnTo>
                  <a:pt x="3122287" y="702600"/>
                </a:lnTo>
                <a:lnTo>
                  <a:pt x="3315125" y="1024555"/>
                </a:lnTo>
                <a:lnTo>
                  <a:pt x="2938841" y="1389811"/>
                </a:lnTo>
                <a:cubicBezTo>
                  <a:pt x="2996301" y="1594006"/>
                  <a:pt x="2996301" y="1809269"/>
                  <a:pt x="2938841" y="2013464"/>
                </a:cubicBezTo>
                <a:lnTo>
                  <a:pt x="3315125" y="2378720"/>
                </a:lnTo>
                <a:lnTo>
                  <a:pt x="3122287" y="2700675"/>
                </a:lnTo>
                <a:lnTo>
                  <a:pt x="2622683" y="2541312"/>
                </a:lnTo>
                <a:cubicBezTo>
                  <a:pt x="2467957" y="2691376"/>
                  <a:pt x="2274557" y="2799008"/>
                  <a:pt x="2062371" y="2853139"/>
                </a:cubicBezTo>
                <a:lnTo>
                  <a:pt x="1942372" y="3363630"/>
                </a:lnTo>
                <a:lnTo>
                  <a:pt x="1550055" y="3363630"/>
                </a:lnTo>
                <a:lnTo>
                  <a:pt x="1430056" y="2853139"/>
                </a:lnTo>
                <a:cubicBezTo>
                  <a:pt x="1217870" y="2799008"/>
                  <a:pt x="1024470" y="2691377"/>
                  <a:pt x="869744" y="2541312"/>
                </a:cubicBezTo>
                <a:lnTo>
                  <a:pt x="370140" y="2700675"/>
                </a:lnTo>
                <a:lnTo>
                  <a:pt x="177302" y="2378720"/>
                </a:lnTo>
                <a:lnTo>
                  <a:pt x="553586" y="2013464"/>
                </a:lnTo>
                <a:cubicBezTo>
                  <a:pt x="496126" y="1809269"/>
                  <a:pt x="496126" y="1594006"/>
                  <a:pt x="553586" y="1389811"/>
                </a:cubicBezTo>
                <a:lnTo>
                  <a:pt x="177302" y="1024555"/>
                </a:lnTo>
                <a:lnTo>
                  <a:pt x="370140" y="702600"/>
                </a:lnTo>
                <a:lnTo>
                  <a:pt x="869744" y="861963"/>
                </a:lnTo>
                <a:cubicBezTo>
                  <a:pt x="1024470" y="711899"/>
                  <a:pt x="1217870" y="604267"/>
                  <a:pt x="1430056" y="550136"/>
                </a:cubicBezTo>
                <a:lnTo>
                  <a:pt x="1550055" y="39645"/>
                </a:lnTo>
                <a:lnTo>
                  <a:pt x="1942372" y="39645"/>
                </a:lnTo>
                <a:lnTo>
                  <a:pt x="2062371" y="550136"/>
                </a:lnTo>
                <a:cubicBezTo>
                  <a:pt x="2274557" y="604267"/>
                  <a:pt x="2467957" y="711898"/>
                  <a:pt x="2622683" y="86196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8794" tIns="881013" rIns="888794" bIns="88101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/>
                </a:solidFill>
              </a:rPr>
              <a:t>Whether GenAI represents a disruption or shift in educational learning paradigms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30F9F-BE88-84C2-0186-39BA5104ADF7}"/>
              </a:ext>
            </a:extLst>
          </p:cNvPr>
          <p:cNvSpPr txBox="1"/>
          <p:nvPr/>
        </p:nvSpPr>
        <p:spPr>
          <a:xfrm>
            <a:off x="9518468" y="2211484"/>
            <a:ext cx="2464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Two </a:t>
            </a:r>
          </a:p>
          <a:p>
            <a:pPr algn="ctr"/>
            <a:r>
              <a:rPr lang="en-US" sz="2800" dirty="0"/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321883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A242-E824-A1B3-BB49-D6209C31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br>
              <a:rPr lang="en-US" dirty="0"/>
            </a:br>
            <a:r>
              <a:rPr lang="en-US" sz="2800" dirty="0"/>
              <a:t>Research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CE99-B255-A39D-CD58-56F39B70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409905"/>
            <a:ext cx="9944471" cy="4611519"/>
          </a:xfrm>
        </p:spPr>
        <p:txBody>
          <a:bodyPr/>
          <a:lstStyle/>
          <a:p>
            <a:r>
              <a:rPr lang="en-US" dirty="0"/>
              <a:t>How are educators adopting and adapting GenAI technologies in their practice?</a:t>
            </a:r>
          </a:p>
          <a:p>
            <a:endParaRPr lang="en-US" dirty="0"/>
          </a:p>
          <a:p>
            <a:r>
              <a:rPr lang="en-US" dirty="0"/>
              <a:t>Are their experiences with GenAI indicative of a learning paradigm shift, or merely a disruption?</a:t>
            </a:r>
          </a:p>
          <a:p>
            <a:endParaRPr lang="en-US" dirty="0"/>
          </a:p>
          <a:p>
            <a:r>
              <a:rPr lang="en-US" dirty="0"/>
              <a:t>How does GenAI align with, extend, or challenge existing paradigms—Behaviorism, Cognitivism, and Constructivism? Or, Could Integration of GenAI lead to the emergence of a new learning paradigm?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5C05D-16FD-5B63-DE25-C48E2747C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1" r="69376" b="26918"/>
          <a:stretch/>
        </p:blipFill>
        <p:spPr>
          <a:xfrm flipH="1">
            <a:off x="9462804" y="2623843"/>
            <a:ext cx="2588988" cy="32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8DB0-B894-2F68-894B-83A8C72A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Education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E0E9-7199-5558-8FD7-37712E5F5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9D0E-BBBC-E927-3AA3-9D5B21D1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Education: </a:t>
            </a:r>
            <a:br>
              <a:rPr lang="en-US" dirty="0"/>
            </a:br>
            <a:r>
              <a:rPr lang="en-US" sz="2800" dirty="0"/>
              <a:t>What is AI?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0038-4331-2128-B01D-A0CD0C6E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438662"/>
            <a:ext cx="8143103" cy="2675604"/>
          </a:xfrm>
        </p:spPr>
        <p:txBody>
          <a:bodyPr/>
          <a:lstStyle/>
          <a:p>
            <a:r>
              <a:rPr lang="en-US" dirty="0"/>
              <a:t>AI refers to the simulation of human intelligence processes by machines using algorithms.</a:t>
            </a:r>
          </a:p>
          <a:p>
            <a:r>
              <a:rPr lang="en-US" dirty="0"/>
              <a:t>It includes capabilities like learning from data, “reasoning”, and “decision-making.”</a:t>
            </a:r>
          </a:p>
          <a:p>
            <a:r>
              <a:rPr lang="en-US" dirty="0"/>
              <a:t>Subfields range from expert systems and machine learning to natural language processing and robotics.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578C7-266A-0E16-19A9-F8DF8B2E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00" y="1438662"/>
            <a:ext cx="4051169" cy="34434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9F382D-0EB7-06E3-BF1F-D5F5EDD451A4}"/>
              </a:ext>
            </a:extLst>
          </p:cNvPr>
          <p:cNvSpPr txBox="1">
            <a:spLocks/>
          </p:cNvSpPr>
          <p:nvPr/>
        </p:nvSpPr>
        <p:spPr>
          <a:xfrm>
            <a:off x="543696" y="4114266"/>
            <a:ext cx="8736227" cy="174625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goals of AI:</a:t>
            </a:r>
          </a:p>
          <a:p>
            <a:pPr lvl="1"/>
            <a:r>
              <a:rPr lang="en-US" dirty="0"/>
              <a:t>Automate tasks</a:t>
            </a:r>
          </a:p>
          <a:p>
            <a:pPr lvl="1"/>
            <a:r>
              <a:rPr lang="en-US" dirty="0"/>
              <a:t>Adapt based on performance</a:t>
            </a:r>
          </a:p>
          <a:p>
            <a:pPr lvl="1"/>
            <a:r>
              <a:rPr lang="en-US" dirty="0"/>
              <a:t>Exhibit intelligent behavior comparable to human reasoning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D8020-4BFA-C76C-C0AA-44656C9C498F}"/>
              </a:ext>
            </a:extLst>
          </p:cNvPr>
          <p:cNvSpPr txBox="1"/>
          <p:nvPr/>
        </p:nvSpPr>
        <p:spPr>
          <a:xfrm rot="3576400">
            <a:off x="8686237" y="5114381"/>
            <a:ext cx="3102863" cy="830997"/>
          </a:xfrm>
          <a:prstGeom prst="rect">
            <a:avLst/>
          </a:prstGeom>
          <a:solidFill>
            <a:srgbClr val="FED118">
              <a:alpha val="32157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 enables machines to recognize images, understand speech, and even engage in dialogue.”</a:t>
            </a:r>
          </a:p>
        </p:txBody>
      </p:sp>
    </p:spTree>
    <p:extLst>
      <p:ext uri="{BB962C8B-B14F-4D97-AF65-F5344CB8AC3E}">
        <p14:creationId xmlns:p14="http://schemas.microsoft.com/office/powerpoint/2010/main" val="385488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048A-14C4-3938-1E59-DD0FF0FBB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5D44-BAB9-F49E-8AE7-8758FFF8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Education: </a:t>
            </a:r>
            <a:br>
              <a:rPr lang="en-US" dirty="0"/>
            </a:br>
            <a:r>
              <a:rPr lang="en-US" sz="2800" dirty="0"/>
              <a:t>What is AI?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60DCE-EBC9-1B46-4FDC-30F4CEB34471}"/>
              </a:ext>
            </a:extLst>
          </p:cNvPr>
          <p:cNvSpPr txBox="1"/>
          <p:nvPr/>
        </p:nvSpPr>
        <p:spPr>
          <a:xfrm>
            <a:off x="0" y="598873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GenAI uses large language models and neural networks to produce original text, images, or media.</a:t>
            </a:r>
          </a:p>
          <a:p>
            <a:pPr algn="ctr"/>
            <a:r>
              <a:rPr lang="en-US" dirty="0"/>
              <a:t>Unlike symbolic AI, GenAI can simulate dialogue, reflect user input, and support creative tasks in real time.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BD0CA9-882D-8AA5-C9BB-086459EF1A05}"/>
              </a:ext>
            </a:extLst>
          </p:cNvPr>
          <p:cNvGrpSpPr/>
          <p:nvPr/>
        </p:nvGrpSpPr>
        <p:grpSpPr>
          <a:xfrm>
            <a:off x="1881964" y="1355586"/>
            <a:ext cx="8171600" cy="4463811"/>
            <a:chOff x="372140" y="1410670"/>
            <a:chExt cx="9910255" cy="54135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D21C94-1DB9-773F-B6B2-8B80F1F82901}"/>
                </a:ext>
              </a:extLst>
            </p:cNvPr>
            <p:cNvSpPr/>
            <p:nvPr/>
          </p:nvSpPr>
          <p:spPr>
            <a:xfrm>
              <a:off x="372140" y="1410670"/>
              <a:ext cx="5485766" cy="5413567"/>
            </a:xfrm>
            <a:custGeom>
              <a:avLst/>
              <a:gdLst>
                <a:gd name="connsiteX0" fmla="*/ 0 w 6559829"/>
                <a:gd name="connsiteY0" fmla="*/ 3236747 h 6473494"/>
                <a:gd name="connsiteX1" fmla="*/ 3279915 w 6559829"/>
                <a:gd name="connsiteY1" fmla="*/ 0 h 6473494"/>
                <a:gd name="connsiteX2" fmla="*/ 6559830 w 6559829"/>
                <a:gd name="connsiteY2" fmla="*/ 3236747 h 6473494"/>
                <a:gd name="connsiteX3" fmla="*/ 3279915 w 6559829"/>
                <a:gd name="connsiteY3" fmla="*/ 6473494 h 6473494"/>
                <a:gd name="connsiteX4" fmla="*/ 0 w 6559829"/>
                <a:gd name="connsiteY4" fmla="*/ 3236747 h 64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829" h="6473494">
                  <a:moveTo>
                    <a:pt x="0" y="3236747"/>
                  </a:moveTo>
                  <a:cubicBezTo>
                    <a:pt x="0" y="1449141"/>
                    <a:pt x="1468468" y="0"/>
                    <a:pt x="3279915" y="0"/>
                  </a:cubicBezTo>
                  <a:cubicBezTo>
                    <a:pt x="5091362" y="0"/>
                    <a:pt x="6559830" y="1449141"/>
                    <a:pt x="6559830" y="3236747"/>
                  </a:cubicBezTo>
                  <a:cubicBezTo>
                    <a:pt x="6559830" y="5024353"/>
                    <a:pt x="5091362" y="6473494"/>
                    <a:pt x="3279915" y="6473494"/>
                  </a:cubicBezTo>
                  <a:cubicBezTo>
                    <a:pt x="1468468" y="6473494"/>
                    <a:pt x="0" y="5024353"/>
                    <a:pt x="0" y="3236747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16012" tIns="763363" rIns="1861574" bIns="763365" numCol="1" spcCol="1270" anchor="ctr" anchorCtr="1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F64A18-0347-26FF-B3F9-86DE56DB1B0F}"/>
                </a:ext>
              </a:extLst>
            </p:cNvPr>
            <p:cNvSpPr/>
            <p:nvPr/>
          </p:nvSpPr>
          <p:spPr>
            <a:xfrm>
              <a:off x="4796629" y="1410670"/>
              <a:ext cx="5485766" cy="5413567"/>
            </a:xfrm>
            <a:custGeom>
              <a:avLst/>
              <a:gdLst>
                <a:gd name="connsiteX0" fmla="*/ 0 w 6559829"/>
                <a:gd name="connsiteY0" fmla="*/ 3236747 h 6473494"/>
                <a:gd name="connsiteX1" fmla="*/ 3279915 w 6559829"/>
                <a:gd name="connsiteY1" fmla="*/ 0 h 6473494"/>
                <a:gd name="connsiteX2" fmla="*/ 6559830 w 6559829"/>
                <a:gd name="connsiteY2" fmla="*/ 3236747 h 6473494"/>
                <a:gd name="connsiteX3" fmla="*/ 3279915 w 6559829"/>
                <a:gd name="connsiteY3" fmla="*/ 6473494 h 6473494"/>
                <a:gd name="connsiteX4" fmla="*/ 0 w 6559829"/>
                <a:gd name="connsiteY4" fmla="*/ 3236747 h 64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829" h="6473494">
                  <a:moveTo>
                    <a:pt x="0" y="3236747"/>
                  </a:moveTo>
                  <a:cubicBezTo>
                    <a:pt x="0" y="1449141"/>
                    <a:pt x="1468468" y="0"/>
                    <a:pt x="3279915" y="0"/>
                  </a:cubicBezTo>
                  <a:cubicBezTo>
                    <a:pt x="5091362" y="0"/>
                    <a:pt x="6559830" y="1449141"/>
                    <a:pt x="6559830" y="3236747"/>
                  </a:cubicBezTo>
                  <a:cubicBezTo>
                    <a:pt x="6559830" y="5024353"/>
                    <a:pt x="5091362" y="6473494"/>
                    <a:pt x="3279915" y="6473494"/>
                  </a:cubicBezTo>
                  <a:cubicBezTo>
                    <a:pt x="1468468" y="6473494"/>
                    <a:pt x="0" y="5024353"/>
                    <a:pt x="0" y="3236747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61573" tIns="763363" rIns="916013" bIns="763365" numCol="1" spcCol="1270" anchor="ctr" anchorCtr="1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093EF3F-AD13-FBB8-A4A8-E60D3710DB83}"/>
              </a:ext>
            </a:extLst>
          </p:cNvPr>
          <p:cNvSpPr/>
          <p:nvPr/>
        </p:nvSpPr>
        <p:spPr>
          <a:xfrm>
            <a:off x="1881964" y="1355586"/>
            <a:ext cx="4519317" cy="4463811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Traditional AI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Analytical/Predictable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Rule-based and deterministic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Follows predefined logic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Limited adaptability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Example: expert systems</a:t>
            </a:r>
          </a:p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F9FB5D-3A46-536F-B4B5-11BD8211DD95}"/>
              </a:ext>
            </a:extLst>
          </p:cNvPr>
          <p:cNvSpPr/>
          <p:nvPr/>
        </p:nvSpPr>
        <p:spPr>
          <a:xfrm>
            <a:off x="5534247" y="1355586"/>
            <a:ext cx="4519317" cy="4463811"/>
          </a:xfrm>
          <a:prstGeom prst="ellipse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422400"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/>
                </a:solidFill>
              </a:rPr>
              <a:t>Generative AI</a:t>
            </a:r>
            <a:endParaRPr lang="en-US" sz="3200" dirty="0">
              <a:solidFill>
                <a:schemeClr val="bg1"/>
              </a:solidFill>
            </a:endParaRPr>
          </a:p>
          <a:p>
            <a:pPr marL="571500" lvl="1" indent="-342900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Probabilistic, powered by deep learning</a:t>
            </a:r>
          </a:p>
          <a:p>
            <a:pPr marL="571500" lvl="1" indent="-342900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Generates new content from learned data</a:t>
            </a:r>
          </a:p>
          <a:p>
            <a:pPr marL="571500" lvl="1" indent="-342900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Open-ended, “creative”, context-responsive</a:t>
            </a:r>
          </a:p>
          <a:p>
            <a:pPr marL="571500" lvl="1" indent="-342900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Example: ChatGPT, DALL·E, Midjourney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58CB0-07F0-64BF-5225-12F31D83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258443" cy="4538105"/>
          </a:xfrm>
        </p:spPr>
        <p:txBody>
          <a:bodyPr>
            <a:normAutofit/>
          </a:bodyPr>
          <a:lstStyle/>
          <a:p>
            <a:r>
              <a:rPr lang="en-US" dirty="0"/>
              <a:t>Transformative Learning Theory in the Context of GenAI</a:t>
            </a:r>
          </a:p>
          <a:p>
            <a:pPr lvl="1"/>
            <a:r>
              <a:rPr lang="en-US" dirty="0"/>
              <a:t>TLT (Mezirow, 1991) explains how adults revise their worldviews in response to disorienting experiences.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C5A7-0375-B9F2-8A85-560B52202290}"/>
              </a:ext>
            </a:extLst>
          </p:cNvPr>
          <p:cNvSpPr txBox="1"/>
          <p:nvPr/>
        </p:nvSpPr>
        <p:spPr>
          <a:xfrm>
            <a:off x="668078" y="3359888"/>
            <a:ext cx="5583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Five phases of transformation: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6BF99A-FF3C-E8DF-719F-412301293208}"/>
              </a:ext>
            </a:extLst>
          </p:cNvPr>
          <p:cNvGrpSpPr/>
          <p:nvPr/>
        </p:nvGrpSpPr>
        <p:grpSpPr>
          <a:xfrm>
            <a:off x="1431959" y="3883108"/>
            <a:ext cx="9328081" cy="2804771"/>
            <a:chOff x="1431958" y="3402069"/>
            <a:chExt cx="9328081" cy="3413751"/>
          </a:xfrm>
        </p:grpSpPr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4FFB1055-2CFA-4F06-6607-FF383BA2EB4C}"/>
                </a:ext>
              </a:extLst>
            </p:cNvPr>
            <p:cNvSpPr/>
            <p:nvPr/>
          </p:nvSpPr>
          <p:spPr>
            <a:xfrm rot="5400000">
              <a:off x="1775154" y="4940610"/>
              <a:ext cx="1033754" cy="172014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10B834A-DD75-0D31-38ED-E5E7EF5D0591}"/>
                </a:ext>
              </a:extLst>
            </p:cNvPr>
            <p:cNvSpPr/>
            <p:nvPr/>
          </p:nvSpPr>
          <p:spPr>
            <a:xfrm>
              <a:off x="1602595" y="5454563"/>
              <a:ext cx="1552956" cy="1361257"/>
            </a:xfrm>
            <a:custGeom>
              <a:avLst/>
              <a:gdLst>
                <a:gd name="connsiteX0" fmla="*/ 0 w 1552956"/>
                <a:gd name="connsiteY0" fmla="*/ 0 h 1361257"/>
                <a:gd name="connsiteX1" fmla="*/ 1552956 w 1552956"/>
                <a:gd name="connsiteY1" fmla="*/ 0 h 1361257"/>
                <a:gd name="connsiteX2" fmla="*/ 1552956 w 1552956"/>
                <a:gd name="connsiteY2" fmla="*/ 1361257 h 1361257"/>
                <a:gd name="connsiteX3" fmla="*/ 0 w 1552956"/>
                <a:gd name="connsiteY3" fmla="*/ 1361257 h 1361257"/>
                <a:gd name="connsiteX4" fmla="*/ 0 w 1552956"/>
                <a:gd name="connsiteY4" fmla="*/ 0 h 1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956" h="1361257">
                  <a:moveTo>
                    <a:pt x="0" y="0"/>
                  </a:moveTo>
                  <a:lnTo>
                    <a:pt x="1552956" y="0"/>
                  </a:lnTo>
                  <a:lnTo>
                    <a:pt x="1552956" y="1361257"/>
                  </a:lnTo>
                  <a:lnTo>
                    <a:pt x="0" y="136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/>
                <a:t>Disorienting Dilemma</a:t>
              </a: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E713EF12-456B-780B-9F80-A63FC3460989}"/>
                </a:ext>
              </a:extLst>
            </p:cNvPr>
            <p:cNvSpPr/>
            <p:nvPr/>
          </p:nvSpPr>
          <p:spPr>
            <a:xfrm>
              <a:off x="2862541" y="4813971"/>
              <a:ext cx="293010" cy="293010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3" name="L-Shape 12">
              <a:extLst>
                <a:ext uri="{FF2B5EF4-FFF2-40B4-BE49-F238E27FC236}">
                  <a16:creationId xmlns:a16="http://schemas.microsoft.com/office/drawing/2014/main" id="{03E5E928-B411-0801-96F7-B4AB68E0B949}"/>
                </a:ext>
              </a:extLst>
            </p:cNvPr>
            <p:cNvSpPr/>
            <p:nvPr/>
          </p:nvSpPr>
          <p:spPr>
            <a:xfrm rot="5400000">
              <a:off x="3676276" y="4470175"/>
              <a:ext cx="1033754" cy="172014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8645C6D-84E5-964B-CD65-7EF65A1569BC}"/>
                </a:ext>
              </a:extLst>
            </p:cNvPr>
            <p:cNvSpPr/>
            <p:nvPr/>
          </p:nvSpPr>
          <p:spPr>
            <a:xfrm>
              <a:off x="3503717" y="4984128"/>
              <a:ext cx="1552956" cy="1361257"/>
            </a:xfrm>
            <a:custGeom>
              <a:avLst/>
              <a:gdLst>
                <a:gd name="connsiteX0" fmla="*/ 0 w 1552956"/>
                <a:gd name="connsiteY0" fmla="*/ 0 h 1361257"/>
                <a:gd name="connsiteX1" fmla="*/ 1552956 w 1552956"/>
                <a:gd name="connsiteY1" fmla="*/ 0 h 1361257"/>
                <a:gd name="connsiteX2" fmla="*/ 1552956 w 1552956"/>
                <a:gd name="connsiteY2" fmla="*/ 1361257 h 1361257"/>
                <a:gd name="connsiteX3" fmla="*/ 0 w 1552956"/>
                <a:gd name="connsiteY3" fmla="*/ 1361257 h 1361257"/>
                <a:gd name="connsiteX4" fmla="*/ 0 w 1552956"/>
                <a:gd name="connsiteY4" fmla="*/ 0 h 1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956" h="1361257">
                  <a:moveTo>
                    <a:pt x="0" y="0"/>
                  </a:moveTo>
                  <a:lnTo>
                    <a:pt x="1552956" y="0"/>
                  </a:lnTo>
                  <a:lnTo>
                    <a:pt x="1552956" y="1361257"/>
                  </a:lnTo>
                  <a:lnTo>
                    <a:pt x="0" y="136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/>
                <a:t>Critical Reflection</a:t>
              </a: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B5A908ED-B12A-FB6A-B7B0-8DC68C3B87A0}"/>
                </a:ext>
              </a:extLst>
            </p:cNvPr>
            <p:cNvSpPr/>
            <p:nvPr/>
          </p:nvSpPr>
          <p:spPr>
            <a:xfrm>
              <a:off x="4763663" y="4343536"/>
              <a:ext cx="293010" cy="293010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E00DCA39-9423-5582-8F21-93420C686C34}"/>
                </a:ext>
              </a:extLst>
            </p:cNvPr>
            <p:cNvSpPr/>
            <p:nvPr/>
          </p:nvSpPr>
          <p:spPr>
            <a:xfrm rot="5400000">
              <a:off x="5577398" y="3999741"/>
              <a:ext cx="1033754" cy="172014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9251F8-F29A-42AE-0BBE-29D6F2EE59D2}"/>
                </a:ext>
              </a:extLst>
            </p:cNvPr>
            <p:cNvSpPr/>
            <p:nvPr/>
          </p:nvSpPr>
          <p:spPr>
            <a:xfrm>
              <a:off x="5404839" y="4513694"/>
              <a:ext cx="1552956" cy="1361257"/>
            </a:xfrm>
            <a:custGeom>
              <a:avLst/>
              <a:gdLst>
                <a:gd name="connsiteX0" fmla="*/ 0 w 1552956"/>
                <a:gd name="connsiteY0" fmla="*/ 0 h 1361257"/>
                <a:gd name="connsiteX1" fmla="*/ 1552956 w 1552956"/>
                <a:gd name="connsiteY1" fmla="*/ 0 h 1361257"/>
                <a:gd name="connsiteX2" fmla="*/ 1552956 w 1552956"/>
                <a:gd name="connsiteY2" fmla="*/ 1361257 h 1361257"/>
                <a:gd name="connsiteX3" fmla="*/ 0 w 1552956"/>
                <a:gd name="connsiteY3" fmla="*/ 1361257 h 1361257"/>
                <a:gd name="connsiteX4" fmla="*/ 0 w 1552956"/>
                <a:gd name="connsiteY4" fmla="*/ 0 h 1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956" h="1361257">
                  <a:moveTo>
                    <a:pt x="0" y="0"/>
                  </a:moveTo>
                  <a:lnTo>
                    <a:pt x="1552956" y="0"/>
                  </a:lnTo>
                  <a:lnTo>
                    <a:pt x="1552956" y="1361257"/>
                  </a:lnTo>
                  <a:lnTo>
                    <a:pt x="0" y="136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/>
                <a:t>Dialogue</a:t>
              </a:r>
            </a:p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/>
                <a:t>(PSPT)</a:t>
              </a:r>
              <a:endParaRPr lang="en-US" sz="2100" b="1" kern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3DBB2C3-A662-2F74-7792-9485C2FD2CA5}"/>
                </a:ext>
              </a:extLst>
            </p:cNvPr>
            <p:cNvSpPr/>
            <p:nvPr/>
          </p:nvSpPr>
          <p:spPr>
            <a:xfrm>
              <a:off x="6664785" y="3873102"/>
              <a:ext cx="293010" cy="293010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CC97695D-4C18-8619-7302-C346D72A90D5}"/>
                </a:ext>
              </a:extLst>
            </p:cNvPr>
            <p:cNvSpPr/>
            <p:nvPr/>
          </p:nvSpPr>
          <p:spPr>
            <a:xfrm rot="5400000">
              <a:off x="7478521" y="3529306"/>
              <a:ext cx="1033754" cy="172014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1C4E76-DC62-1695-0B18-0673DD121ED9}"/>
                </a:ext>
              </a:extLst>
            </p:cNvPr>
            <p:cNvSpPr/>
            <p:nvPr/>
          </p:nvSpPr>
          <p:spPr>
            <a:xfrm>
              <a:off x="7305961" y="4043259"/>
              <a:ext cx="1552956" cy="1361257"/>
            </a:xfrm>
            <a:custGeom>
              <a:avLst/>
              <a:gdLst>
                <a:gd name="connsiteX0" fmla="*/ 0 w 1552956"/>
                <a:gd name="connsiteY0" fmla="*/ 0 h 1361257"/>
                <a:gd name="connsiteX1" fmla="*/ 1552956 w 1552956"/>
                <a:gd name="connsiteY1" fmla="*/ 0 h 1361257"/>
                <a:gd name="connsiteX2" fmla="*/ 1552956 w 1552956"/>
                <a:gd name="connsiteY2" fmla="*/ 1361257 h 1361257"/>
                <a:gd name="connsiteX3" fmla="*/ 0 w 1552956"/>
                <a:gd name="connsiteY3" fmla="*/ 1361257 h 1361257"/>
                <a:gd name="connsiteX4" fmla="*/ 0 w 1552956"/>
                <a:gd name="connsiteY4" fmla="*/ 0 h 1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956" h="1361257">
                  <a:moveTo>
                    <a:pt x="0" y="0"/>
                  </a:moveTo>
                  <a:lnTo>
                    <a:pt x="1552956" y="0"/>
                  </a:lnTo>
                  <a:lnTo>
                    <a:pt x="1552956" y="1361257"/>
                  </a:lnTo>
                  <a:lnTo>
                    <a:pt x="0" y="136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/>
                <a:t>Planning &amp; Action</a:t>
              </a: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1F98097F-034E-A326-D8FE-9D8E93A5F493}"/>
                </a:ext>
              </a:extLst>
            </p:cNvPr>
            <p:cNvSpPr/>
            <p:nvPr/>
          </p:nvSpPr>
          <p:spPr>
            <a:xfrm>
              <a:off x="8565907" y="3402667"/>
              <a:ext cx="293010" cy="293010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3F646B19-CC63-EA1C-989C-EE7C601476FD}"/>
                </a:ext>
              </a:extLst>
            </p:cNvPr>
            <p:cNvSpPr/>
            <p:nvPr/>
          </p:nvSpPr>
          <p:spPr>
            <a:xfrm rot="5400000">
              <a:off x="9379643" y="3058873"/>
              <a:ext cx="1033754" cy="172014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58F4E4D-15F7-F60F-609C-467AF943F807}"/>
                </a:ext>
              </a:extLst>
            </p:cNvPr>
            <p:cNvSpPr/>
            <p:nvPr/>
          </p:nvSpPr>
          <p:spPr>
            <a:xfrm>
              <a:off x="9207083" y="3572824"/>
              <a:ext cx="1552956" cy="1361257"/>
            </a:xfrm>
            <a:custGeom>
              <a:avLst/>
              <a:gdLst>
                <a:gd name="connsiteX0" fmla="*/ 0 w 1552956"/>
                <a:gd name="connsiteY0" fmla="*/ 0 h 1361257"/>
                <a:gd name="connsiteX1" fmla="*/ 1552956 w 1552956"/>
                <a:gd name="connsiteY1" fmla="*/ 0 h 1361257"/>
                <a:gd name="connsiteX2" fmla="*/ 1552956 w 1552956"/>
                <a:gd name="connsiteY2" fmla="*/ 1361257 h 1361257"/>
                <a:gd name="connsiteX3" fmla="*/ 0 w 1552956"/>
                <a:gd name="connsiteY3" fmla="*/ 1361257 h 1361257"/>
                <a:gd name="connsiteX4" fmla="*/ 0 w 1552956"/>
                <a:gd name="connsiteY4" fmla="*/ 0 h 1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956" h="1361257">
                  <a:moveTo>
                    <a:pt x="0" y="0"/>
                  </a:moveTo>
                  <a:lnTo>
                    <a:pt x="1552956" y="0"/>
                  </a:lnTo>
                  <a:lnTo>
                    <a:pt x="1552956" y="1361257"/>
                  </a:lnTo>
                  <a:lnTo>
                    <a:pt x="0" y="136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/>
                <a:t>Integration of New Perspectives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36CCEB9-6A38-0AE3-5292-EFCEBA55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</p:spPr>
        <p:txBody>
          <a:bodyPr/>
          <a:lstStyle/>
          <a:p>
            <a:r>
              <a:rPr lang="en-US" dirty="0"/>
              <a:t>AI and Education: </a:t>
            </a:r>
            <a:br>
              <a:rPr lang="en-US" dirty="0"/>
            </a:br>
            <a:r>
              <a:rPr lang="en-US" sz="2800" dirty="0"/>
              <a:t>Transformative Learning Theory (TLT) and GenAI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5160"/>
      </p:ext>
    </p:extLst>
  </p:cSld>
  <p:clrMapOvr>
    <a:masterClrMapping/>
  </p:clrMapOvr>
</p:sld>
</file>

<file path=ppt/theme/theme1.xml><?xml version="1.0" encoding="utf-8"?>
<a:theme xmlns:a="http://schemas.openxmlformats.org/drawingml/2006/main" name="pptx_cur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pptx_curves</Template>
  <TotalTime>4314</TotalTime>
  <Words>1801</Words>
  <Application>Microsoft Office PowerPoint</Application>
  <PresentationFormat>Widescreen</PresentationFormat>
  <Paragraphs>246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Roboto</vt:lpstr>
      <vt:lpstr>Times New Roman</vt:lpstr>
      <vt:lpstr>pptx_curves</vt:lpstr>
      <vt:lpstr>Transformative Learning  in the Age of Gen AI</vt:lpstr>
      <vt:lpstr>Table of Contents</vt:lpstr>
      <vt:lpstr>Introduction:  Background of the study</vt:lpstr>
      <vt:lpstr>Introduction:  Purpose of the Study</vt:lpstr>
      <vt:lpstr>Introduction:  Research Questions</vt:lpstr>
      <vt:lpstr>AI and Education </vt:lpstr>
      <vt:lpstr>AI and Education:  What is AI?</vt:lpstr>
      <vt:lpstr>AI and Education:  What is AI?</vt:lpstr>
      <vt:lpstr>AI and Education:  Transformative Learning Theory (TLT) and GenAI</vt:lpstr>
      <vt:lpstr>AI and Education:  Transformative Learning Theory (TLT) and GenAI</vt:lpstr>
      <vt:lpstr>Learning Paradigms</vt:lpstr>
      <vt:lpstr>About Paradigms and Paradigm Shifts</vt:lpstr>
      <vt:lpstr>Learning Paradigms:  Core Dimensions of Learning Paradigms</vt:lpstr>
      <vt:lpstr>Learning Paradigms:  Historical Shifts in Learning Paradigms</vt:lpstr>
      <vt:lpstr>GenAI and  Existing Learning Paradigms</vt:lpstr>
      <vt:lpstr>GenAI Through the Lens of Behaviorism (1)</vt:lpstr>
      <vt:lpstr>GenAI Through the Lens of Behaviorism (2)</vt:lpstr>
      <vt:lpstr>GenAI Through the Lens of Cognitivism (1)</vt:lpstr>
      <vt:lpstr>GenAI Through the Lens of Cognitivism (2)</vt:lpstr>
      <vt:lpstr>GenAI Through the Lens of Constructivism (1)</vt:lpstr>
      <vt:lpstr>GenAI Through the Lens of Constructivism (2)</vt:lpstr>
      <vt:lpstr>Educators’ Perspectives</vt:lpstr>
      <vt:lpstr>Educators’ Perspectives: Dual Mindset </vt:lpstr>
      <vt:lpstr>Educators’ Perspectives:  Shifting Roles &amp; Practices in AI Mediated Landscapes</vt:lpstr>
      <vt:lpstr>Educators’ Perspectives: Implications and Future Considerations</vt:lpstr>
      <vt:lpstr>Summary &amp; Conclusion</vt:lpstr>
      <vt:lpstr>Key Insights from the Study</vt:lpstr>
      <vt:lpstr>Let’s Talk! </vt:lpstr>
      <vt:lpstr>“Transformative learning begins with disorientation.  GenAI may be that disorientation — and the direction of transformation depends  on how we respond.”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Byun, Jaehwan</dc:creator>
  <cp:lastModifiedBy>Byun, Jaehwan</cp:lastModifiedBy>
  <cp:revision>21</cp:revision>
  <dcterms:created xsi:type="dcterms:W3CDTF">2025-05-18T03:13:02Z</dcterms:created>
  <dcterms:modified xsi:type="dcterms:W3CDTF">2025-06-19T16:51:12Z</dcterms:modified>
</cp:coreProperties>
</file>